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之索引是什么?</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sp>
        <p:nvSpPr>
          <p:cNvPr id="62466" name="圆角矩形标注 62466"/>
          <p:cNvSpPr/>
          <p:nvPr/>
        </p:nvSpPr>
        <p:spPr>
          <a:xfrm>
            <a:off x="838200" y="2251075"/>
            <a:ext cx="4275138" cy="1081088"/>
          </a:xfrm>
          <a:prstGeom prst="wedgeRoundRectCallout">
            <a:avLst>
              <a:gd name="adj1" fmla="val -43750"/>
              <a:gd name="adj2" fmla="val 70000"/>
              <a:gd name="adj3" fmla="val 16667"/>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solidFill>
                  <a:srgbClr val="003366"/>
                </a:solidFill>
                <a:latin typeface="DejaVu Sans" charset="0"/>
              </a:rPr>
              <a:t>该字典前面的"目录"全部丢失</a:t>
            </a:r>
            <a:endParaRPr lang="zh-CN" altLang="en-US" dirty="0">
              <a:solidFill>
                <a:srgbClr val="003366"/>
              </a:solidFill>
              <a:latin typeface="DejaVu Sans" charset="0"/>
            </a:endParaRPr>
          </a:p>
          <a:p>
            <a:pPr algn="ctr" hangingPunct="0"/>
            <a:r>
              <a:rPr lang="zh-CN" altLang="en-US" dirty="0">
                <a:solidFill>
                  <a:srgbClr val="003366"/>
                </a:solidFill>
                <a:latin typeface="DejaVu Sans" charset="0"/>
              </a:rPr>
              <a:t>请找出'华'这个字来</a:t>
            </a:r>
            <a:endParaRPr lang="zh-CN" altLang="en-US" dirty="0">
              <a:solidFill>
                <a:srgbClr val="003366"/>
              </a:solidFill>
              <a:latin typeface="DejaVu Sans" charset="0"/>
            </a:endParaRPr>
          </a:p>
        </p:txBody>
      </p:sp>
      <p:sp>
        <p:nvSpPr>
          <p:cNvPr id="62468" name="圆角矩形标注 62468"/>
          <p:cNvSpPr/>
          <p:nvPr/>
        </p:nvSpPr>
        <p:spPr>
          <a:xfrm>
            <a:off x="838200" y="4227830"/>
            <a:ext cx="4275138" cy="1079500"/>
          </a:xfrm>
          <a:prstGeom prst="wedgeRoundRectCallout">
            <a:avLst>
              <a:gd name="adj1" fmla="val -43750"/>
              <a:gd name="adj2" fmla="val 70000"/>
              <a:gd name="adj3" fmla="val 16667"/>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solidFill>
                  <a:srgbClr val="003366"/>
                </a:solidFill>
                <a:latin typeface="DejaVu Sans" charset="0"/>
              </a:rPr>
              <a:t>如何快速找到某个字</a:t>
            </a:r>
            <a:endParaRPr lang="zh-CN" altLang="en-US" dirty="0">
              <a:solidFill>
                <a:srgbClr val="003366"/>
              </a:solidFill>
              <a:latin typeface="DejaVu Sans" charset="0"/>
            </a:endParaRPr>
          </a:p>
          <a:p>
            <a:pPr algn="ctr" hangingPunct="0"/>
            <a:r>
              <a:rPr lang="zh-CN" altLang="en-US" dirty="0">
                <a:solidFill>
                  <a:srgbClr val="003366"/>
                </a:solidFill>
                <a:latin typeface="DejaVu Sans" charset="0"/>
              </a:rPr>
              <a:t>可以给字典加目录</a:t>
            </a:r>
            <a:endParaRPr lang="zh-CN" altLang="en-US" dirty="0">
              <a:solidFill>
                <a:srgbClr val="003366"/>
              </a:solidFill>
              <a:latin typeface="DejaVu Sans" charset="0"/>
            </a:endParaRPr>
          </a:p>
          <a:p>
            <a:pPr algn="ctr" hangingPunct="0"/>
            <a:r>
              <a:rPr lang="zh-CN" altLang="en-US" dirty="0">
                <a:solidFill>
                  <a:srgbClr val="003366"/>
                </a:solidFill>
                <a:latin typeface="DejaVu Sans" charset="0"/>
              </a:rPr>
              <a:t>对数据库来说,索引的作用即是给</a:t>
            </a:r>
            <a:endParaRPr lang="zh-CN" altLang="en-US" dirty="0">
              <a:solidFill>
                <a:srgbClr val="003366"/>
              </a:solidFill>
              <a:latin typeface="DejaVu Sans" charset="0"/>
            </a:endParaRPr>
          </a:p>
          <a:p>
            <a:pPr algn="ctr" hangingPunct="0"/>
            <a:r>
              <a:rPr lang="zh-CN" altLang="en-US" dirty="0">
                <a:solidFill>
                  <a:srgbClr val="003366"/>
                </a:solidFill>
                <a:latin typeface="DejaVu Sans" charset="0"/>
              </a:rPr>
              <a:t>"数据"加目录</a:t>
            </a:r>
            <a:endParaRPr lang="zh-CN" altLang="en-US" dirty="0">
              <a:solidFill>
                <a:srgbClr val="003366"/>
              </a:solidFill>
              <a:latin typeface="DejaVu Sans" charset="0"/>
            </a:endParaRPr>
          </a:p>
        </p:txBody>
      </p:sp>
      <p:pic>
        <p:nvPicPr>
          <p:cNvPr id="62467" name="图片 62467"/>
          <p:cNvPicPr>
            <a:picLocks noChangeAspect="1"/>
          </p:cNvPicPr>
          <p:nvPr/>
        </p:nvPicPr>
        <p:blipFill>
          <a:blip r:embed="rId1"/>
          <a:stretch>
            <a:fillRect/>
          </a:stretch>
        </p:blipFill>
        <p:spPr>
          <a:xfrm>
            <a:off x="6840538" y="2205038"/>
            <a:ext cx="2025650" cy="2674937"/>
          </a:xfrm>
          <a:prstGeom prst="rect">
            <a:avLst/>
          </a:prstGeom>
          <a:noFill/>
          <a:ln w="9525">
            <a:noFill/>
          </a:ln>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触发器</a:t>
            </a:r>
            <a:endParaRPr lang="zh-CN" altLang="en-US" sz="2800"/>
          </a:p>
        </p:txBody>
      </p:sp>
      <p:sp>
        <p:nvSpPr>
          <p:cNvPr id="3" name="内容占位符 2"/>
          <p:cNvSpPr>
            <a:spLocks noGrp="1"/>
          </p:cNvSpPr>
          <p:nvPr>
            <p:ph idx="1"/>
          </p:nvPr>
        </p:nvSpPr>
        <p:spPr/>
        <p:txBody>
          <a:bodyPr/>
          <a:p>
            <a:pPr marL="341630" indent="-341630" defTabSz="0">
              <a:spcBef>
                <a:spcPts val="7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solidFill>
                  <a:srgbClr val="000000"/>
                </a:solidFill>
                <a:latin typeface="DejaVu Sans" charset="0"/>
                <a:sym typeface="+mn-ea"/>
              </a:rPr>
              <a:t>学习目标:</a:t>
            </a:r>
            <a:endParaRPr lang="zh-CN" altLang="en-US" dirty="0">
              <a:solidFill>
                <a:srgbClr val="000000"/>
              </a:solidFill>
              <a:latin typeface="DejaVu Sans" charset="0"/>
            </a:endParaRPr>
          </a:p>
          <a:p>
            <a:pPr marL="341630" indent="-341630" defTabSz="0">
              <a:spcBef>
                <a:spcPts val="7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solidFill>
                  <a:srgbClr val="000000"/>
                </a:solidFill>
                <a:latin typeface="DejaVu Sans" charset="0"/>
                <a:sym typeface="+mn-ea"/>
              </a:rPr>
              <a:t>触发器的定义</a:t>
            </a:r>
            <a:endParaRPr lang="en-US" altLang="zh-CN" dirty="0">
              <a:solidFill>
                <a:srgbClr val="000000"/>
              </a:solidFill>
              <a:latin typeface="DejaVu Sans" charset="0"/>
            </a:endParaRPr>
          </a:p>
          <a:p>
            <a:pPr marL="341630" indent="-341630" defTabSz="0">
              <a:spcBef>
                <a:spcPts val="7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solidFill>
                  <a:srgbClr val="000000"/>
                </a:solidFill>
                <a:latin typeface="DejaVu Sans" charset="0"/>
                <a:sym typeface="+mn-ea"/>
              </a:rPr>
              <a:t>触发器的</a:t>
            </a:r>
            <a:r>
              <a:rPr lang="zh-CN" altLang="en-US" dirty="0">
                <a:solidFill>
                  <a:srgbClr val="000000"/>
                </a:solidFill>
                <a:latin typeface="DejaVu Sans" charset="0"/>
                <a:sym typeface="+mn-ea"/>
              </a:rPr>
              <a:t>应用场合</a:t>
            </a:r>
            <a:endParaRPr lang="zh-CN" altLang="en-US" dirty="0">
              <a:solidFill>
                <a:srgbClr val="000000"/>
              </a:solidFill>
              <a:latin typeface="DejaVu Sans" charset="0"/>
            </a:endParaRPr>
          </a:p>
          <a:p>
            <a:pPr marL="341630" indent="-341630" defTabSz="0">
              <a:spcBef>
                <a:spcPts val="7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solidFill>
                  <a:srgbClr val="000000"/>
                </a:solidFill>
                <a:latin typeface="DejaVu Sans" charset="0"/>
                <a:sym typeface="+mn-ea"/>
              </a:rPr>
              <a:t>掌握触发器的创建语法</a:t>
            </a:r>
            <a:endParaRPr lang="en-US" altLang="zh-CN" dirty="0">
              <a:solidFill>
                <a:srgbClr val="000000"/>
              </a:solidFill>
              <a:latin typeface="DejaVu Sans" charset="0"/>
            </a:endParaRPr>
          </a:p>
          <a:p>
            <a:pPr marL="341630" indent="-341630" defTabSz="0">
              <a:spcBef>
                <a:spcPts val="7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solidFill>
                  <a:srgbClr val="000000"/>
                </a:solidFill>
                <a:latin typeface="DejaVu Sans" charset="0"/>
                <a:sym typeface="+mn-ea"/>
              </a:rPr>
              <a:t>会创建简单</a:t>
            </a:r>
            <a:r>
              <a:rPr lang="zh-CN" altLang="en-US" dirty="0">
                <a:solidFill>
                  <a:srgbClr val="000000"/>
                </a:solidFill>
                <a:latin typeface="DejaVu Sans" charset="0"/>
                <a:sym typeface="+mn-ea"/>
              </a:rPr>
              <a:t>触发</a:t>
            </a:r>
            <a:r>
              <a:rPr lang="en-US" altLang="zh-CN" dirty="0">
                <a:solidFill>
                  <a:srgbClr val="000000"/>
                </a:solidFill>
                <a:latin typeface="DejaVu Sans" charset="0"/>
                <a:sym typeface="+mn-ea"/>
              </a:rPr>
              <a:t>器</a:t>
            </a:r>
            <a:endParaRPr lang="en-US" altLang="zh-CN" dirty="0">
              <a:solidFill>
                <a:srgbClr val="000000"/>
              </a:solidFill>
              <a:latin typeface="DejaVu Sans" charset="0"/>
            </a:endParaRPr>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触发器应用场合</a:t>
            </a:r>
            <a:endParaRPr lang="zh-CN" altLang="en-US" sz="2800"/>
          </a:p>
        </p:txBody>
      </p:sp>
      <p:sp>
        <p:nvSpPr>
          <p:cNvPr id="3" name="内容占位符 2"/>
          <p:cNvSpPr>
            <a:spLocks noGrp="1"/>
          </p:cNvSpPr>
          <p:nvPr>
            <p:ph idx="1"/>
          </p:nvPr>
        </p:nvSpPr>
        <p:spPr/>
        <p:txBody>
          <a:bodyPr>
            <a:normAutofit/>
          </a:bodyPr>
          <a:p>
            <a:pPr marL="396240" indent="0" fontAlgn="auto" hangingPunct="0">
              <a:lnSpc>
                <a:spcPct val="100000"/>
              </a:lnSpc>
            </a:pPr>
            <a:r>
              <a:rPr lang="zh-CN" altLang="en-US" dirty="0">
                <a:solidFill>
                  <a:schemeClr val="tx1"/>
                </a:solidFill>
                <a:latin typeface="DejaVu Sans" charset="0"/>
                <a:sym typeface="+mn-ea"/>
              </a:rPr>
              <a:t>1.当向一张表中添加或删除记录时，需要在相关表中进行同步操作。</a:t>
            </a:r>
            <a:endParaRPr lang="zh-CN" altLang="en-US" dirty="0">
              <a:solidFill>
                <a:schemeClr val="tx1"/>
              </a:solidFill>
              <a:latin typeface="DejaVu Sans" charset="0"/>
            </a:endParaRPr>
          </a:p>
          <a:p>
            <a:pPr marL="396240" indent="0" fontAlgn="auto" hangingPunct="0">
              <a:lnSpc>
                <a:spcPct val="100000"/>
              </a:lnSpc>
              <a:buNone/>
            </a:pPr>
            <a:r>
              <a:rPr lang="zh-CN" altLang="en-US" dirty="0">
                <a:solidFill>
                  <a:schemeClr val="tx1"/>
                </a:solidFill>
                <a:latin typeface="DejaVu Sans" charset="0"/>
                <a:sym typeface="+mn-ea"/>
              </a:rPr>
              <a:t>比如，当一个订单产生时,订单所购的商品的库存量相应减少。</a:t>
            </a:r>
            <a:endParaRPr lang="zh-CN" altLang="en-US" dirty="0">
              <a:solidFill>
                <a:schemeClr val="tx1"/>
              </a:solidFill>
              <a:latin typeface="DejaVu Sans" charset="0"/>
            </a:endParaRPr>
          </a:p>
          <a:p>
            <a:pPr marL="396240" indent="0" fontAlgn="auto" hangingPunct="0">
              <a:lnSpc>
                <a:spcPct val="100000"/>
              </a:lnSpc>
            </a:pPr>
            <a:endParaRPr lang="zh-CN" altLang="en-US" dirty="0">
              <a:solidFill>
                <a:schemeClr val="tx1"/>
              </a:solidFill>
              <a:latin typeface="DejaVu Sans" charset="0"/>
            </a:endParaRPr>
          </a:p>
          <a:p>
            <a:pPr marL="396240" indent="0" fontAlgn="auto" hangingPunct="0">
              <a:lnSpc>
                <a:spcPct val="100000"/>
              </a:lnSpc>
            </a:pPr>
            <a:r>
              <a:rPr lang="zh-CN" altLang="en-US" dirty="0">
                <a:solidFill>
                  <a:schemeClr val="tx1"/>
                </a:solidFill>
                <a:latin typeface="DejaVu Sans" charset="0"/>
                <a:sym typeface="+mn-ea"/>
              </a:rPr>
              <a:t>2.当表上某列数据的值与其他表中的数据有联系时。</a:t>
            </a:r>
            <a:endParaRPr lang="zh-CN" altLang="en-US" dirty="0">
              <a:solidFill>
                <a:schemeClr val="tx1"/>
              </a:solidFill>
              <a:latin typeface="DejaVu Sans" charset="0"/>
            </a:endParaRPr>
          </a:p>
          <a:p>
            <a:pPr marL="396240" indent="0" fontAlgn="auto" hangingPunct="0">
              <a:lnSpc>
                <a:spcPct val="100000"/>
              </a:lnSpc>
              <a:buNone/>
            </a:pPr>
            <a:r>
              <a:rPr lang="zh-CN" altLang="en-US" dirty="0">
                <a:solidFill>
                  <a:schemeClr val="tx1"/>
                </a:solidFill>
                <a:latin typeface="DejaVu Sans" charset="0"/>
                <a:sym typeface="+mn-ea"/>
              </a:rPr>
              <a:t>比如，当某客户进行欠款消费，可以在生成订单时通过设计触发器判断该客户的累计欠款是否超出了最大限度。</a:t>
            </a:r>
            <a:endParaRPr lang="zh-CN" altLang="en-US" dirty="0">
              <a:solidFill>
                <a:schemeClr val="tx1"/>
              </a:solidFill>
              <a:latin typeface="DejaVu Sans" charset="0"/>
            </a:endParaRPr>
          </a:p>
          <a:p>
            <a:pPr marL="396240" indent="0" fontAlgn="auto" hangingPunct="0">
              <a:lnSpc>
                <a:spcPct val="100000"/>
              </a:lnSpc>
              <a:buNone/>
            </a:pPr>
            <a:endParaRPr lang="zh-CN" altLang="en-US" dirty="0">
              <a:solidFill>
                <a:schemeClr val="tx1"/>
              </a:solidFill>
              <a:latin typeface="DejaVu Sans" charset="0"/>
            </a:endParaRPr>
          </a:p>
          <a:p>
            <a:pPr marL="396240" indent="0" fontAlgn="auto" hangingPunct="0">
              <a:lnSpc>
                <a:spcPct val="100000"/>
              </a:lnSpc>
            </a:pPr>
            <a:r>
              <a:rPr lang="zh-CN" altLang="en-US" dirty="0">
                <a:solidFill>
                  <a:schemeClr val="tx1"/>
                </a:solidFill>
                <a:latin typeface="DejaVu Sans" charset="0"/>
                <a:sym typeface="+mn-ea"/>
              </a:rPr>
              <a:t>3.当需要对某张表进行跟踪时。比如，当有新订单产生时，需要及时通知相关人员进行处理，此时可以在订单表上设计添加触发器加以实现</a:t>
            </a:r>
            <a:endParaRPr lang="zh-CN" altLang="en-US" dirty="0">
              <a:solidFill>
                <a:schemeClr val="tx1"/>
              </a:solidFill>
              <a:latin typeface="DejaVu Sans" charset="0"/>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触发器创建语法 之4要素</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sp>
        <p:nvSpPr>
          <p:cNvPr id="74754" name="圆角矩形 74754"/>
          <p:cNvSpPr/>
          <p:nvPr/>
        </p:nvSpPr>
        <p:spPr>
          <a:xfrm>
            <a:off x="855663" y="2430463"/>
            <a:ext cx="3644900" cy="900112"/>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2400" dirty="0">
                <a:solidFill>
                  <a:srgbClr val="003366"/>
                </a:solidFill>
                <a:latin typeface="DejaVu Sans" charset="0"/>
              </a:rPr>
              <a:t>监视地点</a:t>
            </a:r>
            <a:endParaRPr lang="zh-CN" altLang="en-US" sz="2400" dirty="0">
              <a:solidFill>
                <a:srgbClr val="003366"/>
              </a:solidFill>
              <a:latin typeface="DejaVu Sans" charset="0"/>
            </a:endParaRPr>
          </a:p>
          <a:p>
            <a:pPr algn="ctr" hangingPunct="0"/>
            <a:r>
              <a:rPr lang="zh-CN" altLang="en-US" sz="2400" dirty="0">
                <a:solidFill>
                  <a:srgbClr val="003366"/>
                </a:solidFill>
                <a:latin typeface="DejaVu Sans" charset="0"/>
              </a:rPr>
              <a:t>(table)</a:t>
            </a:r>
            <a:endParaRPr lang="zh-CN" altLang="en-US" sz="2400" dirty="0">
              <a:solidFill>
                <a:srgbClr val="003366"/>
              </a:solidFill>
              <a:latin typeface="DejaVu Sans" charset="0"/>
            </a:endParaRPr>
          </a:p>
        </p:txBody>
      </p:sp>
      <p:sp>
        <p:nvSpPr>
          <p:cNvPr id="74755" name="圆角矩形 74755"/>
          <p:cNvSpPr/>
          <p:nvPr/>
        </p:nvSpPr>
        <p:spPr>
          <a:xfrm>
            <a:off x="5175250" y="2430463"/>
            <a:ext cx="3825875" cy="900112"/>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2400" dirty="0">
                <a:solidFill>
                  <a:srgbClr val="003366"/>
                </a:solidFill>
                <a:latin typeface="DejaVu Sans" charset="0"/>
              </a:rPr>
              <a:t>监视事件</a:t>
            </a:r>
            <a:endParaRPr lang="zh-CN" altLang="en-US" sz="2400" dirty="0">
              <a:solidFill>
                <a:srgbClr val="003366"/>
              </a:solidFill>
              <a:latin typeface="DejaVu Sans" charset="0"/>
            </a:endParaRPr>
          </a:p>
          <a:p>
            <a:pPr algn="ctr" hangingPunct="0"/>
            <a:r>
              <a:rPr lang="zh-CN" altLang="en-US" sz="2400" dirty="0">
                <a:solidFill>
                  <a:srgbClr val="003366"/>
                </a:solidFill>
                <a:latin typeface="DejaVu Sans" charset="0"/>
              </a:rPr>
              <a:t>insert/update/delete</a:t>
            </a:r>
            <a:endParaRPr lang="zh-CN" altLang="en-US" sz="2400" dirty="0">
              <a:solidFill>
                <a:srgbClr val="003366"/>
              </a:solidFill>
              <a:latin typeface="DejaVu Sans" charset="0"/>
            </a:endParaRPr>
          </a:p>
        </p:txBody>
      </p:sp>
      <p:sp>
        <p:nvSpPr>
          <p:cNvPr id="74757" name="圆角矩形 74757"/>
          <p:cNvSpPr/>
          <p:nvPr/>
        </p:nvSpPr>
        <p:spPr>
          <a:xfrm>
            <a:off x="900113" y="4365625"/>
            <a:ext cx="3644900" cy="898525"/>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2400" dirty="0">
                <a:solidFill>
                  <a:srgbClr val="003366"/>
                </a:solidFill>
                <a:latin typeface="DejaVu Sans" charset="0"/>
              </a:rPr>
              <a:t>触发时间</a:t>
            </a:r>
            <a:endParaRPr lang="zh-CN" altLang="en-US" sz="2400" dirty="0">
              <a:solidFill>
                <a:srgbClr val="003366"/>
              </a:solidFill>
              <a:latin typeface="DejaVu Sans" charset="0"/>
            </a:endParaRPr>
          </a:p>
          <a:p>
            <a:pPr algn="ctr" hangingPunct="0"/>
            <a:r>
              <a:rPr lang="zh-CN" altLang="en-US" sz="2400" dirty="0">
                <a:solidFill>
                  <a:srgbClr val="003366"/>
                </a:solidFill>
                <a:latin typeface="DejaVu Sans" charset="0"/>
              </a:rPr>
              <a:t>after/before</a:t>
            </a:r>
            <a:endParaRPr lang="zh-CN" altLang="en-US" sz="2400" dirty="0">
              <a:solidFill>
                <a:srgbClr val="003366"/>
              </a:solidFill>
              <a:latin typeface="DejaVu Sans" charset="0"/>
            </a:endParaRPr>
          </a:p>
        </p:txBody>
      </p:sp>
      <p:sp>
        <p:nvSpPr>
          <p:cNvPr id="74756" name="圆角矩形 74756"/>
          <p:cNvSpPr/>
          <p:nvPr/>
        </p:nvSpPr>
        <p:spPr>
          <a:xfrm>
            <a:off x="5310188" y="4319588"/>
            <a:ext cx="3646487" cy="900112"/>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2400" dirty="0">
                <a:solidFill>
                  <a:srgbClr val="003366"/>
                </a:solidFill>
                <a:latin typeface="DejaVu Sans" charset="0"/>
              </a:rPr>
              <a:t>触发事件</a:t>
            </a:r>
            <a:endParaRPr lang="zh-CN" altLang="en-US" sz="2400" dirty="0">
              <a:solidFill>
                <a:srgbClr val="003366"/>
              </a:solidFill>
              <a:latin typeface="DejaVu Sans" charset="0"/>
            </a:endParaRPr>
          </a:p>
          <a:p>
            <a:pPr algn="ctr" hangingPunct="0"/>
            <a:r>
              <a:rPr lang="zh-CN" altLang="en-US" sz="2400" dirty="0">
                <a:solidFill>
                  <a:srgbClr val="003366"/>
                </a:solidFill>
                <a:latin typeface="DejaVu Sans" charset="0"/>
              </a:rPr>
              <a:t>insert/update/delete</a:t>
            </a:r>
            <a:endParaRPr lang="zh-CN" altLang="en-US" sz="2400" dirty="0">
              <a:solidFill>
                <a:srgbClr val="003366"/>
              </a:solidFill>
              <a:latin typeface="DejaVu Sans"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触发器创建语法</a:t>
            </a:r>
            <a:endParaRPr lang="zh-CN" altLang="en-US" sz="2800"/>
          </a:p>
        </p:txBody>
      </p:sp>
      <p:sp>
        <p:nvSpPr>
          <p:cNvPr id="3" name="内容占位符 2"/>
          <p:cNvSpPr>
            <a:spLocks noGrp="1"/>
          </p:cNvSpPr>
          <p:nvPr>
            <p:ph idx="1"/>
          </p:nvPr>
        </p:nvSpPr>
        <p:spPr/>
        <p:txBody>
          <a:bodyPr>
            <a:normAutofit lnSpcReduction="10000"/>
          </a:bodyPr>
          <a:p>
            <a:pPr>
              <a:spcBef>
                <a:spcPts val="700"/>
              </a:spcBef>
              <a:buClr>
                <a:srgbClr val="6699FF"/>
              </a:buClr>
              <a:buFont typeface="Wingdings" panose="05000000000000000000" pitchFamily="2" charset="2"/>
              <a:buChar char=""/>
            </a:pPr>
            <a:r>
              <a:rPr lang="en-US" altLang="zh-CN" dirty="0">
                <a:solidFill>
                  <a:srgbClr val="003366"/>
                </a:solidFill>
                <a:latin typeface="微软雅黑" panose="020B0503020204020204" charset="-122"/>
                <a:ea typeface="微软雅黑" panose="020B0503020204020204" charset="-122"/>
                <a:sym typeface="+mn-ea"/>
              </a:rPr>
              <a:t>创建触发器的语法</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Clr>
                <a:srgbClr val="65006C"/>
              </a:buClr>
              <a:buNone/>
            </a:pPr>
            <a:r>
              <a:rPr lang="en-US" altLang="zh-CN" dirty="0">
                <a:solidFill>
                  <a:srgbClr val="003366"/>
                </a:solidFill>
                <a:latin typeface="微软雅黑" panose="020B0503020204020204" charset="-122"/>
                <a:ea typeface="微软雅黑" panose="020B0503020204020204" charset="-122"/>
                <a:sym typeface="+mn-ea"/>
              </a:rPr>
              <a:t>create trigger 触发器名称</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Clr>
                <a:srgbClr val="65006C"/>
              </a:buClr>
              <a:buNone/>
            </a:pPr>
            <a:r>
              <a:rPr lang="en-US" altLang="zh-CN" dirty="0">
                <a:solidFill>
                  <a:srgbClr val="003366"/>
                </a:solidFill>
                <a:latin typeface="微软雅黑" panose="020B0503020204020204" charset="-122"/>
                <a:ea typeface="微软雅黑" panose="020B0503020204020204" charset="-122"/>
                <a:sym typeface="+mn-ea"/>
              </a:rPr>
              <a:t>after/befor</a:t>
            </a:r>
            <a:r>
              <a:rPr lang="zh-CN" altLang="en-US" dirty="0">
                <a:solidFill>
                  <a:srgbClr val="003366"/>
                </a:solidFill>
                <a:latin typeface="微软雅黑" panose="020B0503020204020204" charset="-122"/>
                <a:ea typeface="微软雅黑" panose="020B0503020204020204" charset="-122"/>
                <a:sym typeface="+mn-ea"/>
              </a:rPr>
              <a:t> (触发</a:t>
            </a:r>
            <a:r>
              <a:rPr lang="en-US" altLang="zh-CN" dirty="0">
                <a:solidFill>
                  <a:srgbClr val="003366"/>
                </a:solidFill>
                <a:latin typeface="微软雅黑" panose="020B0503020204020204" charset="-122"/>
                <a:ea typeface="微软雅黑" panose="020B0503020204020204" charset="-122"/>
                <a:sym typeface="+mn-ea"/>
              </a:rPr>
              <a:t>时间</a:t>
            </a:r>
            <a:r>
              <a:rPr lang="zh-CN" altLang="en-US" dirty="0">
                <a:solidFill>
                  <a:srgbClr val="003366"/>
                </a:solidFill>
                <a:latin typeface="微软雅黑" panose="020B0503020204020204" charset="-122"/>
                <a:ea typeface="微软雅黑" panose="020B0503020204020204" charset="-122"/>
                <a:sym typeface="+mn-ea"/>
              </a:rPr>
              <a:t>)</a:t>
            </a:r>
            <a:endParaRPr lang="zh-CN" altLang="en-US" dirty="0">
              <a:solidFill>
                <a:srgbClr val="003366"/>
              </a:solidFill>
              <a:latin typeface="微软雅黑" panose="020B0503020204020204" charset="-122"/>
              <a:ea typeface="微软雅黑" panose="020B0503020204020204" charset="-122"/>
            </a:endParaRPr>
          </a:p>
          <a:p>
            <a:pPr marL="0" indent="0">
              <a:spcBef>
                <a:spcPts val="700"/>
              </a:spcBef>
              <a:buClr>
                <a:srgbClr val="65006C"/>
              </a:buClr>
              <a:buNone/>
            </a:pPr>
            <a:r>
              <a:rPr lang="en-US" altLang="zh-CN" dirty="0">
                <a:solidFill>
                  <a:srgbClr val="003366"/>
                </a:solidFill>
                <a:latin typeface="微软雅黑" panose="020B0503020204020204" charset="-122"/>
                <a:ea typeface="微软雅黑" panose="020B0503020204020204" charset="-122"/>
                <a:sym typeface="+mn-ea"/>
              </a:rPr>
              <a:t>insert/update/delete</a:t>
            </a:r>
            <a:r>
              <a:rPr lang="zh-CN" altLang="en-US" dirty="0">
                <a:solidFill>
                  <a:srgbClr val="003366"/>
                </a:solidFill>
                <a:latin typeface="微软雅黑" panose="020B0503020204020204" charset="-122"/>
                <a:ea typeface="微软雅黑" panose="020B0503020204020204" charset="-122"/>
                <a:sym typeface="+mn-ea"/>
              </a:rPr>
              <a:t> (监视事件)</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None/>
            </a:pPr>
            <a:r>
              <a:rPr lang="en-US" altLang="zh-CN" dirty="0">
                <a:solidFill>
                  <a:srgbClr val="003366"/>
                </a:solidFill>
                <a:latin typeface="微软雅黑" panose="020B0503020204020204" charset="-122"/>
                <a:ea typeface="微软雅黑" panose="020B0503020204020204" charset="-122"/>
                <a:sym typeface="+mn-ea"/>
              </a:rPr>
              <a:t>on  </a:t>
            </a:r>
            <a:r>
              <a:rPr lang="zh-CN" altLang="en-US" dirty="0">
                <a:solidFill>
                  <a:srgbClr val="003366"/>
                </a:solidFill>
                <a:latin typeface="微软雅黑" panose="020B0503020204020204" charset="-122"/>
                <a:ea typeface="微软雅黑" panose="020B0503020204020204" charset="-122"/>
                <a:sym typeface="+mn-ea"/>
              </a:rPr>
              <a:t>表名 (监视地址)</a:t>
            </a:r>
            <a:r>
              <a:rPr lang="en-US" altLang="zh-CN" dirty="0">
                <a:solidFill>
                  <a:srgbClr val="003366"/>
                </a:solidFill>
                <a:latin typeface="微软雅黑" panose="020B0503020204020204" charset="-122"/>
                <a:ea typeface="微软雅黑" panose="020B0503020204020204" charset="-122"/>
                <a:sym typeface="+mn-ea"/>
              </a:rPr>
              <a:t> </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None/>
            </a:pPr>
            <a:r>
              <a:rPr lang="en-US" altLang="zh-CN" dirty="0">
                <a:solidFill>
                  <a:srgbClr val="003366"/>
                </a:solidFill>
                <a:latin typeface="微软雅黑" panose="020B0503020204020204" charset="-122"/>
                <a:ea typeface="微软雅黑" panose="020B0503020204020204" charset="-122"/>
                <a:sym typeface="+mn-ea"/>
              </a:rPr>
              <a:t>for each row</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None/>
            </a:pPr>
            <a:r>
              <a:rPr lang="zh-CN" altLang="en-US" dirty="0">
                <a:solidFill>
                  <a:srgbClr val="003366"/>
                </a:solidFill>
                <a:latin typeface="微软雅黑" panose="020B0503020204020204" charset="-122"/>
                <a:ea typeface="微软雅黑" panose="020B0503020204020204" charset="-122"/>
                <a:sym typeface="+mn-ea"/>
              </a:rPr>
              <a:t>begin</a:t>
            </a:r>
            <a:endParaRPr lang="en-US" altLang="zh-CN" dirty="0">
              <a:solidFill>
                <a:srgbClr val="003366"/>
              </a:solidFill>
              <a:latin typeface="微软雅黑" panose="020B0503020204020204" charset="-122"/>
              <a:ea typeface="微软雅黑" panose="020B0503020204020204" charset="-122"/>
            </a:endParaRPr>
          </a:p>
          <a:p>
            <a:pPr marL="0" indent="0">
              <a:spcBef>
                <a:spcPts val="700"/>
              </a:spcBef>
              <a:buNone/>
            </a:pPr>
            <a:r>
              <a:rPr lang="en-US" altLang="zh-CN" dirty="0">
                <a:solidFill>
                  <a:srgbClr val="003366"/>
                </a:solidFill>
                <a:latin typeface="微软雅黑" panose="020B0503020204020204" charset="-122"/>
                <a:ea typeface="微软雅黑" panose="020B0503020204020204" charset="-122"/>
                <a:sym typeface="+mn-ea"/>
              </a:rPr>
              <a:t>sql</a:t>
            </a:r>
            <a:r>
              <a:rPr lang="zh-CN" altLang="en-US" dirty="0">
                <a:solidFill>
                  <a:srgbClr val="003366"/>
                </a:solidFill>
                <a:latin typeface="微软雅黑" panose="020B0503020204020204" charset="-122"/>
                <a:ea typeface="微软雅黑" panose="020B0503020204020204" charset="-122"/>
                <a:sym typeface="+mn-ea"/>
              </a:rPr>
              <a:t>1;</a:t>
            </a:r>
            <a:endParaRPr lang="zh-CN" altLang="en-US" dirty="0">
              <a:solidFill>
                <a:srgbClr val="003366"/>
              </a:solidFill>
              <a:latin typeface="微软雅黑" panose="020B0503020204020204" charset="-122"/>
              <a:ea typeface="微软雅黑" panose="020B0503020204020204" charset="-122"/>
            </a:endParaRPr>
          </a:p>
          <a:p>
            <a:pPr marL="0" indent="0">
              <a:spcBef>
                <a:spcPts val="700"/>
              </a:spcBef>
              <a:buNone/>
            </a:pPr>
            <a:r>
              <a:rPr lang="zh-CN" altLang="en-US" dirty="0">
                <a:solidFill>
                  <a:srgbClr val="003366"/>
                </a:solidFill>
                <a:latin typeface="微软雅黑" panose="020B0503020204020204" charset="-122"/>
                <a:ea typeface="微软雅黑" panose="020B0503020204020204" charset="-122"/>
                <a:sym typeface="+mn-ea"/>
              </a:rPr>
              <a:t>..</a:t>
            </a:r>
            <a:endParaRPr lang="zh-CN" altLang="en-US" dirty="0">
              <a:solidFill>
                <a:srgbClr val="003366"/>
              </a:solidFill>
              <a:latin typeface="微软雅黑" panose="020B0503020204020204" charset="-122"/>
              <a:ea typeface="微软雅黑" panose="020B0503020204020204" charset="-122"/>
            </a:endParaRPr>
          </a:p>
          <a:p>
            <a:pPr marL="0" indent="0">
              <a:spcBef>
                <a:spcPts val="700"/>
              </a:spcBef>
              <a:buNone/>
            </a:pPr>
            <a:r>
              <a:rPr lang="zh-CN" altLang="en-US" dirty="0">
                <a:solidFill>
                  <a:srgbClr val="003366"/>
                </a:solidFill>
                <a:latin typeface="微软雅黑" panose="020B0503020204020204" charset="-122"/>
                <a:ea typeface="微软雅黑" panose="020B0503020204020204" charset="-122"/>
                <a:sym typeface="+mn-ea"/>
              </a:rPr>
              <a:t>sqlN;</a:t>
            </a:r>
            <a:endParaRPr lang="zh-CN" altLang="en-US" dirty="0">
              <a:solidFill>
                <a:srgbClr val="003366"/>
              </a:solidFill>
              <a:latin typeface="微软雅黑" panose="020B0503020204020204" charset="-122"/>
              <a:ea typeface="微软雅黑" panose="020B0503020204020204" charset="-122"/>
            </a:endParaRPr>
          </a:p>
          <a:p>
            <a:pPr marL="0" indent="0">
              <a:spcBef>
                <a:spcPts val="700"/>
              </a:spcBef>
              <a:buNone/>
            </a:pPr>
            <a:r>
              <a:rPr lang="zh-CN" altLang="en-US" dirty="0">
                <a:solidFill>
                  <a:srgbClr val="003366"/>
                </a:solidFill>
                <a:latin typeface="微软雅黑" panose="020B0503020204020204" charset="-122"/>
                <a:ea typeface="微软雅黑" panose="020B0503020204020204" charset="-122"/>
                <a:sym typeface="+mn-ea"/>
              </a:rPr>
              <a:t>end</a:t>
            </a:r>
            <a:endParaRPr lang="zh-CN" altLang="en-US" dirty="0">
              <a:solidFill>
                <a:srgbClr val="003366"/>
              </a:solidFill>
              <a:latin typeface="微软雅黑" panose="020B0503020204020204" charset="-122"/>
              <a:ea typeface="微软雅黑" panose="020B0503020204020204" charset="-122"/>
            </a:endParaRPr>
          </a:p>
          <a:p>
            <a:pPr marL="0" indent="0">
              <a:buNone/>
            </a:pP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触发器引用行变量(1)</a:t>
            </a:r>
            <a:endParaRPr lang="zh-CN" altLang="en-US" sz="2800"/>
          </a:p>
        </p:txBody>
      </p:sp>
      <p:graphicFrame>
        <p:nvGraphicFramePr>
          <p:cNvPr id="76803" name="内容占位符 76802"/>
          <p:cNvGraphicFramePr/>
          <p:nvPr>
            <p:ph idx="1"/>
          </p:nvPr>
        </p:nvGraphicFramePr>
        <p:xfrm>
          <a:off x="838200" y="1825625"/>
          <a:ext cx="3463290" cy="1313180"/>
        </p:xfrm>
        <a:graphic>
          <a:graphicData uri="http://schemas.openxmlformats.org/drawingml/2006/table">
            <a:tbl>
              <a:tblPr/>
              <a:tblGrid>
                <a:gridCol w="1154430"/>
                <a:gridCol w="1154430"/>
                <a:gridCol w="1154430"/>
              </a:tblGrid>
              <a:tr h="64960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66357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
        <p:nvSpPr>
          <p:cNvPr id="76834" name="右箭头 76860"/>
          <p:cNvSpPr/>
          <p:nvPr/>
        </p:nvSpPr>
        <p:spPr>
          <a:xfrm>
            <a:off x="4741863" y="2058670"/>
            <a:ext cx="1528762" cy="630238"/>
          </a:xfrm>
          <a:prstGeom prst="rightArrow">
            <a:avLst>
              <a:gd name="adj1" fmla="val 50000"/>
              <a:gd name="adj2" fmla="val 60586"/>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solidFill>
                  <a:srgbClr val="003366"/>
                </a:solidFill>
                <a:latin typeface="DejaVu Sans" charset="0"/>
              </a:rPr>
              <a:t>insert</a:t>
            </a:r>
            <a:endParaRPr lang="zh-CN" altLang="en-US" dirty="0">
              <a:solidFill>
                <a:srgbClr val="003366"/>
              </a:solidFill>
              <a:latin typeface="DejaVu Sans" charset="0"/>
            </a:endParaRPr>
          </a:p>
        </p:txBody>
      </p:sp>
      <p:graphicFrame>
        <p:nvGraphicFramePr>
          <p:cNvPr id="76827" name="表格 76826"/>
          <p:cNvGraphicFramePr/>
          <p:nvPr/>
        </p:nvGraphicFramePr>
        <p:xfrm>
          <a:off x="7022148" y="1825308"/>
          <a:ext cx="3105150" cy="1758950"/>
        </p:xfrm>
        <a:graphic>
          <a:graphicData uri="http://schemas.openxmlformats.org/drawingml/2006/table">
            <a:tbl>
              <a:tblPr/>
              <a:tblGrid>
                <a:gridCol w="1035050"/>
                <a:gridCol w="1035050"/>
                <a:gridCol w="1035050"/>
              </a:tblGrid>
              <a:tr h="60007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73088">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85787">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新行</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new</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graphicFrame>
        <p:nvGraphicFramePr>
          <p:cNvPr id="76862" name="表格 76861"/>
          <p:cNvGraphicFramePr/>
          <p:nvPr/>
        </p:nvGraphicFramePr>
        <p:xfrm>
          <a:off x="838200" y="4284980"/>
          <a:ext cx="3105150" cy="1768475"/>
        </p:xfrm>
        <a:graphic>
          <a:graphicData uri="http://schemas.openxmlformats.org/drawingml/2006/table">
            <a:tbl>
              <a:tblPr/>
              <a:tblGrid>
                <a:gridCol w="1035050"/>
                <a:gridCol w="1035050"/>
                <a:gridCol w="1035050"/>
              </a:tblGrid>
              <a:tr h="60007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82613">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85787">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old</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旧行</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76853" name="右箭头 76895"/>
          <p:cNvSpPr/>
          <p:nvPr/>
        </p:nvSpPr>
        <p:spPr>
          <a:xfrm>
            <a:off x="4583748" y="4854575"/>
            <a:ext cx="1574800" cy="628650"/>
          </a:xfrm>
          <a:prstGeom prst="rightArrow">
            <a:avLst>
              <a:gd name="adj1" fmla="val 50000"/>
              <a:gd name="adj2" fmla="val 62568"/>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solidFill>
                  <a:srgbClr val="003366"/>
                </a:solidFill>
                <a:latin typeface="DejaVu Sans" charset="0"/>
              </a:rPr>
              <a:t>delete</a:t>
            </a:r>
            <a:endParaRPr lang="zh-CN" altLang="en-US" dirty="0">
              <a:solidFill>
                <a:srgbClr val="003366"/>
              </a:solidFill>
              <a:latin typeface="DejaVu Sans" charset="0"/>
            </a:endParaRPr>
          </a:p>
        </p:txBody>
      </p:sp>
      <p:graphicFrame>
        <p:nvGraphicFramePr>
          <p:cNvPr id="76897" name="表格 76896"/>
          <p:cNvGraphicFramePr/>
          <p:nvPr/>
        </p:nvGraphicFramePr>
        <p:xfrm>
          <a:off x="7108190" y="4778375"/>
          <a:ext cx="3105150" cy="1154113"/>
        </p:xfrm>
        <a:graphic>
          <a:graphicData uri="http://schemas.openxmlformats.org/drawingml/2006/table">
            <a:tbl>
              <a:tblPr/>
              <a:tblGrid>
                <a:gridCol w="1035050"/>
                <a:gridCol w="1035050"/>
                <a:gridCol w="1035050"/>
              </a:tblGrid>
              <a:tr h="569913">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84200">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触发器引用行变量(</a:t>
            </a:r>
            <a:r>
              <a:rPr lang="en-US" altLang="zh-CN" sz="2800" dirty="0">
                <a:solidFill>
                  <a:srgbClr val="000000"/>
                </a:solidFill>
                <a:latin typeface="DejaVu Sans" charset="0"/>
                <a:sym typeface="+mn-ea"/>
              </a:rPr>
              <a:t>2</a:t>
            </a:r>
            <a:r>
              <a:rPr lang="zh-CN" altLang="en-US" sz="2800" dirty="0">
                <a:solidFill>
                  <a:srgbClr val="000000"/>
                </a:solidFill>
                <a:latin typeface="DejaVu Sans" charset="0"/>
                <a:sym typeface="+mn-ea"/>
              </a:rPr>
              <a:t>)</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graphicFrame>
        <p:nvGraphicFramePr>
          <p:cNvPr id="77827" name="表格 77826"/>
          <p:cNvGraphicFramePr/>
          <p:nvPr/>
        </p:nvGraphicFramePr>
        <p:xfrm>
          <a:off x="837883" y="2364740"/>
          <a:ext cx="3105150" cy="1770380"/>
        </p:xfrm>
        <a:graphic>
          <a:graphicData uri="http://schemas.openxmlformats.org/drawingml/2006/table">
            <a:tbl>
              <a:tblPr/>
              <a:tblGrid>
                <a:gridCol w="1035050"/>
                <a:gridCol w="1035050"/>
                <a:gridCol w="1035050"/>
              </a:tblGrid>
              <a:tr h="60007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84200">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85788">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old</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旧行</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77862" name="右箭头 77894"/>
          <p:cNvSpPr/>
          <p:nvPr/>
        </p:nvSpPr>
        <p:spPr>
          <a:xfrm>
            <a:off x="4230688" y="2879725"/>
            <a:ext cx="1439862" cy="674688"/>
          </a:xfrm>
          <a:prstGeom prst="rightArrow">
            <a:avLst>
              <a:gd name="adj1" fmla="val 50000"/>
              <a:gd name="adj2" fmla="val 53303"/>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solidFill>
                  <a:srgbClr val="003366"/>
                </a:solidFill>
                <a:latin typeface="DejaVu Sans" charset="0"/>
              </a:rPr>
              <a:t>update</a:t>
            </a:r>
            <a:endParaRPr lang="zh-CN" altLang="en-US" dirty="0">
              <a:solidFill>
                <a:srgbClr val="003366"/>
              </a:solidFill>
              <a:latin typeface="DejaVu Sans" charset="0"/>
            </a:endParaRPr>
          </a:p>
        </p:txBody>
      </p:sp>
      <p:graphicFrame>
        <p:nvGraphicFramePr>
          <p:cNvPr id="77861" name="表格 77860"/>
          <p:cNvGraphicFramePr/>
          <p:nvPr/>
        </p:nvGraphicFramePr>
        <p:xfrm>
          <a:off x="5940425" y="2339975"/>
          <a:ext cx="3105150" cy="1770380"/>
        </p:xfrm>
        <a:graphic>
          <a:graphicData uri="http://schemas.openxmlformats.org/drawingml/2006/table">
            <a:tbl>
              <a:tblPr/>
              <a:tblGrid>
                <a:gridCol w="1035050"/>
                <a:gridCol w="1035050"/>
                <a:gridCol w="1035050"/>
              </a:tblGrid>
              <a:tr h="600075">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b="1">
                        <a:solidFill>
                          <a:srgbClr val="FFFFFF"/>
                        </a:solidFill>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84200">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85788">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new</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r>
                        <a:rPr lang="zh-CN" altLang="en-US" sz="1800" dirty="0">
                          <a:latin typeface="Calibri" panose="020F0502020204030204" charset="0"/>
                          <a:ea typeface="宋体" panose="02010600030101010101" pitchFamily="2" charset="-122"/>
                        </a:rPr>
                        <a:t>新行</a:t>
                      </a:r>
                      <a:endParaRPr lang="zh-CN" altLang="en-US" sz="1800" dirty="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3200" u="none" kern="1200" baseline="0">
                          <a:solidFill>
                            <a:srgbClr val="000000"/>
                          </a:solidFill>
                          <a:latin typeface="Times New Roman" panose="02020603050405020304" charset="0"/>
                          <a:ea typeface="Yahei Mono" charset="-122"/>
                        </a:defRPr>
                      </a:lvl1pPr>
                      <a:lvl2pPr marL="742950" lvl="1" indent="-28575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800" u="none" kern="1200" baseline="0">
                          <a:solidFill>
                            <a:srgbClr val="000000"/>
                          </a:solidFill>
                          <a:latin typeface="Times New Roman" panose="02020603050405020304" charset="0"/>
                          <a:ea typeface="Yahei Mono" charset="-122"/>
                        </a:defRPr>
                      </a:lvl2pPr>
                      <a:lvl3pPr marL="1143000" lvl="2"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400" u="none" kern="1200" baseline="0">
                          <a:solidFill>
                            <a:srgbClr val="000000"/>
                          </a:solidFill>
                          <a:latin typeface="Times New Roman" panose="02020603050405020304" charset="0"/>
                          <a:ea typeface="Yahei Mono" charset="-122"/>
                        </a:defRPr>
                      </a:lvl3pPr>
                      <a:lvl4pPr marL="1600200" lvl="3"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4pPr>
                      <a:lvl5pPr marL="2057400" lvl="4" indent="-228600" algn="l" defTabSz="449580" eaLnBrk="1" fontAlgn="base" latinLnBrk="0" hangingPunct="0">
                        <a:lnSpc>
                          <a:spcPct val="100000"/>
                        </a:lnSpc>
                        <a:spcBef>
                          <a:spcPct val="20000"/>
                        </a:spcBef>
                        <a:spcAft>
                          <a:spcPct val="0"/>
                        </a:spcAft>
                        <a:buClr>
                          <a:srgbClr val="000000"/>
                        </a:buClr>
                        <a:buSzPct val="100000"/>
                        <a:buFont typeface="Times New Roman" panose="02020603050405020304" charset="0"/>
                        <a:buNone/>
                        <a:defRPr sz="2000" u="none" kern="1200" baseline="0">
                          <a:solidFill>
                            <a:srgbClr val="000000"/>
                          </a:solidFill>
                          <a:latin typeface="Times New Roman" panose="02020603050405020304" charset="0"/>
                          <a:ea typeface="Yahei Mono" charset="-122"/>
                        </a:defRPr>
                      </a:lvl5pPr>
                    </a:lstStyle>
                    <a:p>
                      <a:pPr marL="0" lvl="0" indent="0">
                        <a:buNone/>
                      </a:pPr>
                      <a:endParaRPr lang="zh-CN" altLang="en-US" sz="1800">
                        <a:latin typeface="Calibri" panose="020F0502020204030204" charset="0"/>
                        <a:ea typeface="宋体" panose="02010600030101010101" pitchFamily="2"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触发器的删除</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sp>
        <p:nvSpPr>
          <p:cNvPr id="78850" name="圆角矩形 78850"/>
          <p:cNvSpPr/>
          <p:nvPr/>
        </p:nvSpPr>
        <p:spPr>
          <a:xfrm>
            <a:off x="1232853" y="2394585"/>
            <a:ext cx="7920037" cy="2565400"/>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3600" dirty="0">
                <a:solidFill>
                  <a:srgbClr val="003366"/>
                </a:solidFill>
                <a:latin typeface="DejaVu Sans" charset="0"/>
              </a:rPr>
              <a:t>drop trigger triggerName</a:t>
            </a:r>
            <a:endParaRPr lang="zh-CN" altLang="en-US" sz="3600" dirty="0">
              <a:solidFill>
                <a:srgbClr val="003366"/>
              </a:solidFill>
              <a:latin typeface="DejaVu Sans"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触发器案例实战</a:t>
            </a:r>
            <a:endParaRPr lang="zh-CN" altLang="en-US" sz="28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设计一张商品表 </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一张订单表</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创建3个触发器,作用分别是:</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当下订单购买商品时,相应商品减少库存</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修改订单中的商品数量时,相应商品修改库存</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当取消某订单时,相应商品增加库存</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事务 之事务的概念</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sp>
        <p:nvSpPr>
          <p:cNvPr id="80898" name="圆角矩形标注 80898"/>
          <p:cNvSpPr/>
          <p:nvPr/>
        </p:nvSpPr>
        <p:spPr>
          <a:xfrm>
            <a:off x="1125538" y="2384425"/>
            <a:ext cx="5894387" cy="2835275"/>
          </a:xfrm>
          <a:prstGeom prst="wedgeRoundRectCallout">
            <a:avLst>
              <a:gd name="adj1" fmla="val -43750"/>
              <a:gd name="adj2" fmla="val 70000"/>
              <a:gd name="adj3" fmla="val 16667"/>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sz="2200" dirty="0">
                <a:solidFill>
                  <a:srgbClr val="003366"/>
                </a:solidFill>
                <a:latin typeface="DejaVu Sans" charset="0"/>
              </a:rPr>
              <a:t>思考:</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我去银行给朋友汇款,</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我卡上有1000元,</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朋友卡上500元,</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我给朋友转账50元(无手续费),</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如果,我的钱刚扣,而朋友的钱又没加时,</a:t>
            </a:r>
            <a:endParaRPr lang="zh-CN" altLang="en-US" sz="2200" dirty="0">
              <a:solidFill>
                <a:srgbClr val="003366"/>
              </a:solidFill>
              <a:latin typeface="DejaVu Sans" charset="0"/>
            </a:endParaRPr>
          </a:p>
          <a:p>
            <a:pPr algn="ctr" hangingPunct="0"/>
            <a:r>
              <a:rPr lang="zh-CN" altLang="en-US" sz="2200" dirty="0">
                <a:solidFill>
                  <a:srgbClr val="003366"/>
                </a:solidFill>
                <a:latin typeface="DejaVu Sans" charset="0"/>
              </a:rPr>
              <a:t>网线断了,怎么办?</a:t>
            </a:r>
            <a:endParaRPr lang="zh-CN" altLang="en-US" sz="2200" dirty="0">
              <a:solidFill>
                <a:srgbClr val="003366"/>
              </a:solidFill>
              <a:latin typeface="DejaVu Sans" charset="0"/>
            </a:endParaRPr>
          </a:p>
          <a:p>
            <a:pPr algn="ctr" hangingPunct="0"/>
            <a:endParaRPr lang="zh-CN" altLang="en-US" dirty="0">
              <a:latin typeface="DejaVu Sans"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事务 之事务的ACID特性</a:t>
            </a:r>
            <a:endParaRPr lang="zh-CN" altLang="en-US" sz="28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原子性(Atomicity)：原子意为最小的粒子，或者说不能再分的事物。</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数据库事务的不可再分的原则即为原子性。 </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组成事务的所有查询必须：</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要么全部执行，要么全部取消（就像上面的银行例子）。</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一致性(Consistency)：指数据的规则,在事务前/后应保持一致</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隔离性(Isolation)：简单点说，某个事务的操作对其他事务不可见的.</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持久性(Durability)：当事务完成后，其影响应该保留下来，不能撤消</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之索引算法(了解)</a:t>
            </a:r>
            <a:endParaRPr lang="zh-CN" altLang="en-US" sz="2800"/>
          </a:p>
        </p:txBody>
      </p:sp>
      <p:sp>
        <p:nvSpPr>
          <p:cNvPr id="3" name="内容占位符 2"/>
          <p:cNvSpPr>
            <a:spLocks noGrp="1"/>
          </p:cNvSpPr>
          <p:nvPr>
            <p:ph idx="1"/>
          </p:nvPr>
        </p:nvSpPr>
        <p:spPr/>
        <p:txBody>
          <a:bodyPr/>
          <a:p>
            <a:pPr marL="0" indent="0">
              <a:buNone/>
            </a:pPr>
            <a:r>
              <a:rPr lang="en-US" altLang="zh-CN"/>
              <a:t> </a:t>
            </a:r>
            <a:endParaRPr lang="en-US" altLang="zh-CN"/>
          </a:p>
        </p:txBody>
      </p:sp>
      <p:sp>
        <p:nvSpPr>
          <p:cNvPr id="63490" name="圆角矩形 63490"/>
          <p:cNvSpPr/>
          <p:nvPr/>
        </p:nvSpPr>
        <p:spPr>
          <a:xfrm>
            <a:off x="2451418" y="2094865"/>
            <a:ext cx="5986462" cy="1260475"/>
          </a:xfrm>
          <a:prstGeom prst="roundRect">
            <a:avLst>
              <a:gd name="adj" fmla="val 16667"/>
            </a:avLst>
          </a:prstGeom>
          <a:solidFill>
            <a:srgbClr val="00B8FF"/>
          </a:solidFill>
          <a:ln w="9525" cap="flat" cmpd="sng">
            <a:solidFill>
              <a:schemeClr val="tx1"/>
            </a:solidFill>
            <a:prstDash val="solid"/>
            <a:round/>
            <a:headEnd type="none" w="med" len="med"/>
            <a:tailEnd type="none" w="med" len="med"/>
          </a:ln>
        </p:spPr>
        <p:txBody>
          <a:bodyPr wrap="none" anchor="ctr"/>
          <a:p>
            <a:pPr algn="ctr" hangingPunct="0"/>
            <a:r>
              <a:rPr lang="zh-CN" altLang="en-US" sz="2400" dirty="0">
                <a:solidFill>
                  <a:srgbClr val="003366"/>
                </a:solidFill>
                <a:latin typeface="DejaVu Sans" charset="0"/>
              </a:rPr>
              <a:t>设有N条随机记录,不用索引,</a:t>
            </a:r>
            <a:endParaRPr lang="zh-CN" altLang="en-US" sz="2400" dirty="0">
              <a:solidFill>
                <a:srgbClr val="003366"/>
              </a:solidFill>
              <a:latin typeface="DejaVu Sans" charset="0"/>
            </a:endParaRPr>
          </a:p>
          <a:p>
            <a:pPr algn="ctr" hangingPunct="0"/>
            <a:r>
              <a:rPr lang="zh-CN" altLang="en-US" sz="2400" dirty="0">
                <a:solidFill>
                  <a:srgbClr val="003366"/>
                </a:solidFill>
                <a:latin typeface="DejaVu Sans" charset="0"/>
              </a:rPr>
              <a:t>平均查找N/2次,那么用了索引之后呢</a:t>
            </a:r>
            <a:endParaRPr lang="zh-CN" altLang="en-US" sz="2400" dirty="0">
              <a:solidFill>
                <a:srgbClr val="003366"/>
              </a:solidFill>
              <a:latin typeface="DejaVu Sans" charset="0"/>
            </a:endParaRPr>
          </a:p>
        </p:txBody>
      </p:sp>
      <p:sp>
        <p:nvSpPr>
          <p:cNvPr id="63491" name="流程图: 可选过程 63491"/>
          <p:cNvSpPr/>
          <p:nvPr/>
        </p:nvSpPr>
        <p:spPr>
          <a:xfrm>
            <a:off x="900113" y="4049713"/>
            <a:ext cx="3284537" cy="1665287"/>
          </a:xfrm>
          <a:prstGeom prst="flowChartAlternateProcess">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latin typeface="DejaVu Sans" charset="0"/>
              </a:rPr>
              <a:t>btree(二叉树)索引</a:t>
            </a:r>
            <a:endParaRPr lang="zh-CN" altLang="en-US" dirty="0">
              <a:latin typeface="DejaVu Sans" charset="0"/>
            </a:endParaRPr>
          </a:p>
          <a:p>
            <a:pPr algn="ctr" hangingPunct="0"/>
            <a:endParaRPr lang="zh-CN" altLang="en-US" dirty="0">
              <a:latin typeface="DejaVu Sans" charset="0"/>
            </a:endParaRPr>
          </a:p>
          <a:p>
            <a:pPr algn="ctr" hangingPunct="0"/>
            <a:endParaRPr lang="zh-CN" altLang="en-US" dirty="0">
              <a:latin typeface="DejaVu Sans" charset="0"/>
            </a:endParaRPr>
          </a:p>
        </p:txBody>
      </p:sp>
      <p:sp>
        <p:nvSpPr>
          <p:cNvPr id="63492" name="流程图: 可选过程 63492"/>
          <p:cNvSpPr/>
          <p:nvPr/>
        </p:nvSpPr>
        <p:spPr>
          <a:xfrm>
            <a:off x="6018848" y="4049713"/>
            <a:ext cx="3286125" cy="1665287"/>
          </a:xfrm>
          <a:prstGeom prst="flowChartAlternateProcess">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dirty="0">
                <a:latin typeface="DejaVu Sans" charset="0"/>
              </a:rPr>
              <a:t>hash(哈希)索引</a:t>
            </a:r>
            <a:endParaRPr lang="zh-CN" altLang="en-US" dirty="0">
              <a:latin typeface="DejaVu Sans" charset="0"/>
            </a:endParaRPr>
          </a:p>
          <a:p>
            <a:pPr algn="ctr" hangingPunct="0"/>
            <a:r>
              <a:rPr lang="zh-CN" altLang="en-US" sz="2400" dirty="0">
                <a:solidFill>
                  <a:schemeClr val="tx1"/>
                </a:solidFill>
                <a:latin typeface="DejaVu Sans" charset="0"/>
              </a:rPr>
              <a:t>1</a:t>
            </a:r>
            <a:endParaRPr lang="zh-CN" altLang="en-US" sz="2400" dirty="0">
              <a:solidFill>
                <a:schemeClr val="tx1"/>
              </a:solidFill>
              <a:latin typeface="DejaVu Sans"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事务 之事务的用法</a:t>
            </a:r>
            <a:endParaRPr lang="zh-CN" altLang="en-US" sz="28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开启事务(start transaction)</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执行sql操作(普通sql操作)</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提交/回滚(commit/rollback)</a:t>
            </a:r>
            <a:endParaRPr lang="zh-CN" altLang="en-US"/>
          </a:p>
        </p:txBody>
      </p:sp>
      <p:sp>
        <p:nvSpPr>
          <p:cNvPr id="82947" name="流程图: 可选过程 82947"/>
          <p:cNvSpPr/>
          <p:nvPr/>
        </p:nvSpPr>
        <p:spPr>
          <a:xfrm>
            <a:off x="994093" y="4275138"/>
            <a:ext cx="5354637" cy="1350962"/>
          </a:xfrm>
          <a:prstGeom prst="flowChartAlternateProcess">
            <a:avLst/>
          </a:prstGeom>
          <a:solidFill>
            <a:srgbClr val="00B8FF"/>
          </a:solidFill>
          <a:ln w="9525" cap="flat" cmpd="sng">
            <a:solidFill>
              <a:schemeClr val="tx1"/>
            </a:solidFill>
            <a:prstDash val="solid"/>
            <a:miter/>
            <a:headEnd type="none" w="med" len="med"/>
            <a:tailEnd type="none" w="med" len="med"/>
          </a:ln>
        </p:spPr>
        <p:txBody>
          <a:bodyPr wrap="none" anchor="ctr"/>
          <a:p>
            <a:pPr algn="ctr" hangingPunct="0"/>
            <a:r>
              <a:rPr lang="zh-CN" altLang="en-US" sz="2800" dirty="0">
                <a:solidFill>
                  <a:srgbClr val="003366"/>
                </a:solidFill>
                <a:latin typeface="DejaVu Sans" charset="0"/>
              </a:rPr>
              <a:t>注意:建表的时候,</a:t>
            </a:r>
            <a:endParaRPr lang="zh-CN" altLang="en-US" sz="2800" dirty="0">
              <a:solidFill>
                <a:srgbClr val="003366"/>
              </a:solidFill>
              <a:latin typeface="DejaVu Sans" charset="0"/>
            </a:endParaRPr>
          </a:p>
          <a:p>
            <a:pPr algn="ctr" hangingPunct="0"/>
            <a:r>
              <a:rPr lang="zh-CN" altLang="en-US" sz="2800" dirty="0">
                <a:solidFill>
                  <a:srgbClr val="003366"/>
                </a:solidFill>
                <a:latin typeface="DejaVu Sans" charset="0"/>
              </a:rPr>
              <a:t>选择 innodb引擎</a:t>
            </a:r>
            <a:endParaRPr lang="zh-CN" altLang="en-US" sz="2800" dirty="0">
              <a:solidFill>
                <a:srgbClr val="003366"/>
              </a:solidFill>
              <a:latin typeface="DejaVu Sans"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备份与恢复</a:t>
            </a:r>
            <a:endParaRPr lang="zh-CN" altLang="en-US" sz="2800"/>
          </a:p>
        </p:txBody>
      </p:sp>
      <p:sp>
        <p:nvSpPr>
          <p:cNvPr id="3" name="内容占位符 2"/>
          <p:cNvSpPr>
            <a:spLocks noGrp="1"/>
          </p:cNvSpPr>
          <p:nvPr>
            <p:ph idx="1"/>
          </p:nvPr>
        </p:nvSpPr>
        <p:spPr/>
        <p:txBody>
          <a:bodyPr/>
          <a:p>
            <a: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003366"/>
                </a:solidFill>
                <a:latin typeface="DejaVu Sans" charset="0"/>
                <a:sym typeface="+mn-ea"/>
              </a:rPr>
              <a:t>作为一个成熟的电子商城项目,常规的增删改查当然是最常规最频繁的应用,但备份技术也必不可少,否则可能会带来灾难性的后果.</a:t>
            </a:r>
            <a:endParaRPr lang="en-US" altLang="zh-CN" dirty="0">
              <a:solidFill>
                <a:srgbClr val="003366"/>
              </a:solidFill>
              <a:latin typeface="DejaVu Sans" charset="0"/>
            </a:endParaRPr>
          </a:p>
          <a:p>
            <a: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003366"/>
                </a:solidFill>
                <a:latin typeface="DejaVu Sans" charset="0"/>
                <a:sym typeface="+mn-ea"/>
              </a:rPr>
              <a:t>	通过操作系统的定时任务功能,可以自动调用备份命令进行备份操作.</a:t>
            </a:r>
            <a:endParaRPr lang="en-US" altLang="zh-CN" dirty="0">
              <a:solidFill>
                <a:srgbClr val="003366"/>
              </a:solidFill>
              <a:latin typeface="DejaVu Sans" charset="0"/>
            </a:endParaRPr>
          </a:p>
          <a:p>
            <a:pPr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003366"/>
                </a:solidFill>
                <a:latin typeface="DejaVu Sans" charset="0"/>
                <a:sym typeface="+mn-ea"/>
              </a:rPr>
              <a:t>	在必要时可以进行数据的恢复</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备份命令</a:t>
            </a:r>
            <a:endParaRPr lang="zh-CN" altLang="en-US" sz="2800"/>
          </a:p>
        </p:txBody>
      </p:sp>
      <p:sp>
        <p:nvSpPr>
          <p:cNvPr id="3" name="内容占位符 2"/>
          <p:cNvSpPr>
            <a:spLocks noGrp="1"/>
          </p:cNvSpPr>
          <p:nvPr>
            <p:ph idx="1"/>
          </p:nvPr>
        </p:nvSpPr>
        <p:spPr/>
        <p:txBody>
          <a:bodyPr>
            <a:normAutofit fontScale="70000"/>
          </a:bodyPr>
          <a:p>
            <a:pPr hangingPunct="0"/>
            <a:r>
              <a:rPr lang="zh-CN" altLang="en-US" dirty="0">
                <a:solidFill>
                  <a:srgbClr val="003366"/>
                </a:solidFill>
                <a:latin typeface="DejaVu Sans" charset="0"/>
                <a:sym typeface="+mn-ea"/>
              </a:rPr>
              <a:t>备份单独库下面的所有表的方法</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mysqldump -uuname -ppasswd dbname &gt; /dir/filename </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备份某一库下面的几个表的方法</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mysqldump -uuname -ppasswd dbname table1 table2.. tableN  &gt; </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/dir/filename </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备份多个库的方法</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mysqldump -uname -ppasswd -B db1 db2 &gt; /dir/filename </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备份所有库的方法 </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mysqldump -uname -ppasswd -A &gt; /dir/filename</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恢复命令</a:t>
            </a:r>
            <a:endParaRPr lang="zh-CN" altLang="en-US" sz="28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1:在命令行操作</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mysql -uuname -ppasswd [databaseName]&lt; /dir/filename</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2:登陆mysql后source操作</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mysql&gt; use dbname;</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mysql&gt; source /dir/filename;</a:t>
            </a:r>
            <a:endParaRPr lang="zh-CN" altLang="en-US" dirty="0">
              <a:solidFill>
                <a:srgbClr val="003366"/>
              </a:solidFill>
              <a:latin typeface="DejaVu Sans" charset="0"/>
            </a:endParaRPr>
          </a:p>
          <a:p>
            <a:pPr marL="0" indent="0">
              <a:buNone/>
            </a:pP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dirty="0">
                <a:solidFill>
                  <a:srgbClr val="000000"/>
                </a:solidFill>
                <a:latin typeface="DejaVu Sans" charset="0"/>
                <a:sym typeface="+mn-ea"/>
              </a:rPr>
              <a:t>索引与优化 之索引的好处与坏处</a:t>
            </a:r>
            <a:endParaRPr lang="zh-CN" altLang="en-US" sz="24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好外:</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加快了查询速度(select )</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FF3300"/>
                </a:solidFill>
                <a:latin typeface="DejaVu Sans" charset="0"/>
                <a:sym typeface="+mn-ea"/>
              </a:rPr>
              <a:t>坏处:</a:t>
            </a:r>
            <a:endParaRPr lang="zh-CN" altLang="en-US" dirty="0">
              <a:solidFill>
                <a:srgbClr val="FF3300"/>
              </a:solidFill>
              <a:latin typeface="DejaVu Sans" charset="0"/>
            </a:endParaRPr>
          </a:p>
          <a:p>
            <a:pPr hangingPunct="0"/>
            <a:r>
              <a:rPr lang="zh-CN" altLang="en-US" dirty="0">
                <a:solidFill>
                  <a:srgbClr val="FF3300"/>
                </a:solidFill>
                <a:latin typeface="DejaVu Sans" charset="0"/>
                <a:sym typeface="+mn-ea"/>
              </a:rPr>
              <a:t>降低了增,删,改的速度(update/delete/insert)</a:t>
            </a:r>
            <a:endParaRPr lang="zh-CN" altLang="en-US" dirty="0">
              <a:solidFill>
                <a:srgbClr val="FF3300"/>
              </a:solidFill>
              <a:latin typeface="DejaVu Sans" charset="0"/>
            </a:endParaRPr>
          </a:p>
          <a:p>
            <a:pPr hangingPunct="0"/>
            <a:r>
              <a:rPr lang="zh-CN" altLang="en-US" dirty="0">
                <a:solidFill>
                  <a:srgbClr val="FF3300"/>
                </a:solidFill>
                <a:latin typeface="DejaVu Sans" charset="0"/>
                <a:sym typeface="+mn-ea"/>
              </a:rPr>
              <a:t>增大了表的文件大小(索引文件甚至可能比数据文件还大)</a:t>
            </a:r>
            <a:endParaRPr lang="zh-CN" altLang="en-US" dirty="0">
              <a:solidFill>
                <a:srgbClr val="FF3300"/>
              </a:solidFill>
              <a:latin typeface="DejaVu Sans" charset="0"/>
            </a:endParaRPr>
          </a:p>
          <a:p>
            <a:pPr marL="0" inden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之索引的使用原则</a:t>
            </a:r>
            <a:endParaRPr lang="zh-CN" altLang="en-US" sz="2800"/>
          </a:p>
        </p:txBody>
      </p:sp>
      <p:sp>
        <p:nvSpPr>
          <p:cNvPr id="3" name="内容占位符 2"/>
          <p:cNvSpPr>
            <a:spLocks noGrp="1"/>
          </p:cNvSpPr>
          <p:nvPr>
            <p:ph idx="1"/>
          </p:nvPr>
        </p:nvSpPr>
        <p:spPr/>
        <p:txBody>
          <a:bodyPr/>
          <a:p>
            <a:pPr marL="0" indent="0" hangingPunct="0">
              <a:buClr>
                <a:srgbClr val="003366"/>
              </a:buClr>
              <a:buNone/>
            </a:pPr>
            <a:r>
              <a:rPr lang="zh-CN" altLang="en-US" dirty="0">
                <a:solidFill>
                  <a:srgbClr val="003366"/>
                </a:solidFill>
                <a:latin typeface="DejaVu Sans" charset="0"/>
                <a:sym typeface="+mn-ea"/>
              </a:rPr>
              <a:t>不过度索引</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索引条件列(where后面最频繁的条件比较适宜索引)</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索引散列值,过于集中的值不要索引</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例如:给性别"男","女"加索引,意义不大</a:t>
            </a:r>
            <a:endParaRPr lang="zh-CN" altLang="en-US" dirty="0">
              <a:solidFill>
                <a:srgbClr val="003366"/>
              </a:solidFill>
              <a:latin typeface="DejaVu Sans" charset="0"/>
            </a:endParaRPr>
          </a:p>
          <a:p>
            <a:pPr marL="0" indent="0">
              <a:buNone/>
            </a:pP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之索引类型</a:t>
            </a:r>
            <a:endParaRPr lang="zh-CN" altLang="en-US" sz="2800"/>
          </a:p>
        </p:txBody>
      </p:sp>
      <p:sp>
        <p:nvSpPr>
          <p:cNvPr id="3" name="内容占位符 2"/>
          <p:cNvSpPr>
            <a:spLocks noGrp="1"/>
          </p:cNvSpPr>
          <p:nvPr>
            <p:ph idx="1"/>
          </p:nvPr>
        </p:nvSpPr>
        <p:spPr/>
        <p:txBody>
          <a:bodyPr/>
          <a:p>
            <a:pPr marL="0" indent="0" hangingPunct="0">
              <a:buClr>
                <a:srgbClr val="003366"/>
              </a:buClr>
              <a:buNone/>
            </a:pPr>
            <a:r>
              <a:rPr lang="zh-CN" altLang="en-US" dirty="0">
                <a:solidFill>
                  <a:srgbClr val="003366"/>
                </a:solidFill>
                <a:latin typeface="DejaVu Sans" charset="0"/>
                <a:sym typeface="+mn-ea"/>
              </a:rPr>
              <a:t>普通索引  (index)</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主键索引  (primary key)</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唯一索引  (unique)</a:t>
            </a:r>
            <a:endParaRPr lang="zh-CN" altLang="en-US" dirty="0">
              <a:solidFill>
                <a:srgbClr val="003366"/>
              </a:solidFill>
              <a:latin typeface="DejaVu Sans" charset="0"/>
            </a:endParaRPr>
          </a:p>
          <a:p>
            <a:pPr marL="0" indent="0" hangingPunct="0">
              <a:buClr>
                <a:srgbClr val="003366"/>
              </a:buClr>
              <a:buNone/>
            </a:pPr>
            <a:r>
              <a:rPr lang="zh-CN" altLang="en-US" dirty="0">
                <a:solidFill>
                  <a:srgbClr val="003366"/>
                </a:solidFill>
                <a:latin typeface="DejaVu Sans" charset="0"/>
                <a:sym typeface="+mn-ea"/>
              </a:rPr>
              <a:t>全文索引  (fulltext)</a:t>
            </a:r>
            <a:endParaRPr lang="zh-CN" altLang="en-US" dirty="0">
              <a:solidFill>
                <a:srgbClr val="003366"/>
              </a:solidFill>
              <a:latin typeface="DejaVu Sans" charset="0"/>
            </a:endParaRPr>
          </a:p>
          <a:p>
            <a:pPr marL="0" indent="0">
              <a:buNone/>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dirty="0">
                <a:solidFill>
                  <a:srgbClr val="000000"/>
                </a:solidFill>
                <a:latin typeface="DejaVu Sans" charset="0"/>
                <a:sym typeface="+mn-ea"/>
              </a:rPr>
              <a:t>索引与优化 之索引创建语法(1)</a:t>
            </a:r>
            <a:endParaRPr lang="zh-CN" altLang="en-US" sz="2800"/>
          </a:p>
        </p:txBody>
      </p:sp>
      <p:sp>
        <p:nvSpPr>
          <p:cNvPr id="3" name="内容占位符 2"/>
          <p:cNvSpPr>
            <a:spLocks noGrp="1"/>
          </p:cNvSpPr>
          <p:nvPr>
            <p:ph idx="1"/>
          </p:nvPr>
        </p:nvSpPr>
        <p:spPr/>
        <p:txBody>
          <a:bodyPr>
            <a:normAutofit lnSpcReduction="10000"/>
          </a:bodyPr>
          <a:p>
            <a:pPr hangingPunct="0"/>
            <a:r>
              <a:rPr lang="zh-CN" altLang="en-US" dirty="0">
                <a:solidFill>
                  <a:srgbClr val="003366"/>
                </a:solidFill>
                <a:latin typeface="DejaVu Sans" charset="0"/>
                <a:sym typeface="+mn-ea"/>
              </a:rPr>
              <a:t>建表时直接声明索引:</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create table tableName (</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列1 列类型 列属性,</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列N 列类型 列属性,</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primary key(列名),</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index (列名),</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unique(列名),</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fulltext(列名)</a:t>
            </a:r>
            <a:endParaRPr lang="zh-CN" altLang="en-US" dirty="0">
              <a:solidFill>
                <a:srgbClr val="003366"/>
              </a:solidFill>
              <a:latin typeface="DejaVu Sans" charset="0"/>
            </a:endParaRPr>
          </a:p>
          <a:p>
            <a:pPr marL="0" indent="0" hangingPunct="0">
              <a:buNone/>
            </a:pPr>
            <a:r>
              <a:rPr lang="zh-CN" altLang="en-US" dirty="0">
                <a:solidFill>
                  <a:srgbClr val="003366"/>
                </a:solidFill>
                <a:latin typeface="DejaVu Sans" charset="0"/>
                <a:sym typeface="+mn-ea"/>
              </a:rPr>
              <a:t>)engine xxxxx  charset xxxx</a:t>
            </a:r>
            <a:endParaRPr lang="zh-CN" altLang="en-US" dirty="0">
              <a:latin typeface="DejaVu Sans" charset="0"/>
            </a:endParaRPr>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之索引创建语法(2)</a:t>
            </a:r>
            <a:endParaRPr lang="zh-CN" altLang="en-US" sz="2800"/>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通过修改表建立索引</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add index (列名);</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add unique (列名);</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add primary key(列名);</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add fulltext (列名); </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之索引删除语法</a:t>
            </a:r>
            <a:endParaRPr lang="zh-CN" altLang="en-US" sz="2800" dirty="0">
              <a:solidFill>
                <a:srgbClr val="000000"/>
              </a:solidFill>
              <a:latin typeface="DejaVu Sans" charset="0"/>
              <a:sym typeface="+mn-ea"/>
            </a:endParaRPr>
          </a:p>
        </p:txBody>
      </p:sp>
      <p:sp>
        <p:nvSpPr>
          <p:cNvPr id="3" name="内容占位符 2"/>
          <p:cNvSpPr>
            <a:spLocks noGrp="1"/>
          </p:cNvSpPr>
          <p:nvPr>
            <p:ph idx="1"/>
          </p:nvPr>
        </p:nvSpPr>
        <p:spPr/>
        <p:txBody>
          <a:bodyPr/>
          <a:p>
            <a:pPr hangingPunct="0"/>
            <a:r>
              <a:rPr lang="zh-CN" altLang="en-US" dirty="0">
                <a:solidFill>
                  <a:srgbClr val="003366"/>
                </a:solidFill>
                <a:latin typeface="DejaVu Sans" charset="0"/>
                <a:sym typeface="+mn-ea"/>
              </a:rPr>
              <a:t>删除主键:</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drop primary key</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删除其他索引:</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alter table drop index 索引名</a:t>
            </a:r>
            <a:endParaRPr lang="zh-CN" altLang="en-US" dirty="0">
              <a:solidFill>
                <a:srgbClr val="003366"/>
              </a:solidFill>
              <a:latin typeface="DejaVu Sans" charset="0"/>
            </a:endParaRPr>
          </a:p>
          <a:p>
            <a:pPr hangingPunct="0"/>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注:索引名一般是列名,如果不是,</a:t>
            </a:r>
            <a:endParaRPr lang="zh-CN" altLang="en-US" dirty="0">
              <a:solidFill>
                <a:srgbClr val="003366"/>
              </a:solidFill>
              <a:latin typeface="DejaVu Sans" charset="0"/>
            </a:endParaRPr>
          </a:p>
          <a:p>
            <a:pPr hangingPunct="0"/>
            <a:r>
              <a:rPr lang="zh-CN" altLang="en-US" dirty="0">
                <a:solidFill>
                  <a:srgbClr val="003366"/>
                </a:solidFill>
                <a:latin typeface="DejaVu Sans" charset="0"/>
                <a:sym typeface="+mn-ea"/>
              </a:rPr>
              <a:t>可通过show index from tableName查看索引</a:t>
            </a:r>
            <a:endParaRPr lang="zh-CN" altLang="en-US" dirty="0">
              <a:solidFill>
                <a:srgbClr val="003366"/>
              </a:solidFill>
              <a:latin typeface="DejaVu Sans" charset="0"/>
            </a:endParaRPr>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dirty="0">
                <a:solidFill>
                  <a:srgbClr val="000000"/>
                </a:solidFill>
                <a:latin typeface="DejaVu Sans" charset="0"/>
                <a:sym typeface="+mn-ea"/>
              </a:rPr>
              <a:t>索引与优化 之索引练习</a:t>
            </a:r>
            <a:endParaRPr lang="zh-CN" altLang="en-US" sz="2800"/>
          </a:p>
        </p:txBody>
      </p:sp>
      <p:sp>
        <p:nvSpPr>
          <p:cNvPr id="3" name="内容占位符 2"/>
          <p:cNvSpPr>
            <a:spLocks noGrp="1"/>
          </p:cNvSpPr>
          <p:nvPr>
            <p:ph idx="1"/>
          </p:nvPr>
        </p:nvSpPr>
        <p:spPr/>
        <p:txBody>
          <a:bodyPr>
            <a:normAutofit lnSpcReduction="20000"/>
          </a:bodyPr>
          <a:p>
            <a:pPr marL="0" indent="0" hangingPunct="0">
              <a:buNone/>
            </a:pPr>
            <a:r>
              <a:rPr lang="zh-CN" altLang="en-US" sz="2000" dirty="0">
                <a:solidFill>
                  <a:srgbClr val="003366"/>
                </a:solidFill>
                <a:latin typeface="DejaVu Sans" charset="0"/>
                <a:sym typeface="+mn-ea"/>
              </a:rPr>
              <a:t>1:创建右图所示的表</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并为各列建立索引,分别为</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id ,primary key,主键索引</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name,unique index 唯一索引</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school index 普通索引</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intro fulltext 全文索引</a:t>
            </a:r>
            <a:endParaRPr lang="zh-CN" altLang="en-US" sz="2000" dirty="0">
              <a:solidFill>
                <a:srgbClr val="003366"/>
              </a:solidFill>
              <a:latin typeface="DejaVu Sans" charset="0"/>
            </a:endParaRPr>
          </a:p>
          <a:p>
            <a:pPr hangingPunct="0"/>
            <a:endParaRPr lang="zh-CN" altLang="en-US" sz="2000" dirty="0">
              <a:solidFill>
                <a:srgbClr val="003366"/>
              </a:solidFill>
              <a:latin typeface="DejaVu Sans" charset="0"/>
            </a:endParaRPr>
          </a:p>
          <a:p>
            <a:pPr marL="0" indent="0" hangingPunct="0">
              <a:buNone/>
            </a:pPr>
            <a:r>
              <a:rPr lang="zh-CN" altLang="en-US" sz="2000" dirty="0">
                <a:solidFill>
                  <a:srgbClr val="003366"/>
                </a:solidFill>
                <a:latin typeface="DejaVu Sans" charset="0"/>
                <a:sym typeface="+mn-ea"/>
              </a:rPr>
              <a:t>2:通过alter table drop index</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删掉所有索引</a:t>
            </a:r>
            <a:endParaRPr lang="zh-CN" altLang="en-US" sz="2000" dirty="0">
              <a:solidFill>
                <a:srgbClr val="003366"/>
              </a:solidFill>
              <a:latin typeface="DejaVu Sans" charset="0"/>
            </a:endParaRPr>
          </a:p>
          <a:p>
            <a:pPr hangingPunct="0"/>
            <a:endParaRPr lang="zh-CN" altLang="en-US" sz="2000" dirty="0">
              <a:solidFill>
                <a:srgbClr val="003366"/>
              </a:solidFill>
              <a:latin typeface="DejaVu Sans" charset="0"/>
            </a:endParaRPr>
          </a:p>
          <a:p>
            <a:pPr marL="0" indent="0" hangingPunct="0">
              <a:buNone/>
            </a:pPr>
            <a:r>
              <a:rPr lang="zh-CN" altLang="en-US" sz="2000" dirty="0">
                <a:solidFill>
                  <a:srgbClr val="003366"/>
                </a:solidFill>
                <a:latin typeface="DejaVu Sans" charset="0"/>
                <a:sym typeface="+mn-ea"/>
              </a:rPr>
              <a:t>3:通过alter table add index </a:t>
            </a:r>
            <a:endParaRPr lang="zh-CN" altLang="en-US" sz="2000" dirty="0">
              <a:solidFill>
                <a:srgbClr val="003366"/>
              </a:solidFill>
              <a:latin typeface="DejaVu Sans" charset="0"/>
            </a:endParaRPr>
          </a:p>
          <a:p>
            <a:pPr hangingPunct="0"/>
            <a:r>
              <a:rPr lang="zh-CN" altLang="en-US" sz="2000" dirty="0">
                <a:solidFill>
                  <a:srgbClr val="003366"/>
                </a:solidFill>
                <a:latin typeface="DejaVu Sans" charset="0"/>
                <a:sym typeface="+mn-ea"/>
              </a:rPr>
              <a:t>再分别给4个列增加索引</a:t>
            </a:r>
            <a:endParaRPr lang="zh-CN" altLang="en-US" sz="2000"/>
          </a:p>
        </p:txBody>
      </p:sp>
      <p:pic>
        <p:nvPicPr>
          <p:cNvPr id="70658" name="图片 70658"/>
          <p:cNvPicPr>
            <a:picLocks noChangeAspect="1"/>
          </p:cNvPicPr>
          <p:nvPr/>
        </p:nvPicPr>
        <p:blipFill>
          <a:blip r:embed="rId1"/>
          <a:stretch>
            <a:fillRect/>
          </a:stretch>
        </p:blipFill>
        <p:spPr>
          <a:xfrm>
            <a:off x="6368733" y="2011045"/>
            <a:ext cx="3779837" cy="2386013"/>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2538</Words>
  <Application>WPS 演示</Application>
  <PresentationFormat>宽屏</PresentationFormat>
  <Paragraphs>257</Paragraphs>
  <Slides>23</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黑体</vt:lpstr>
      <vt:lpstr>DejaVu Sans</vt:lpstr>
      <vt:lpstr>微软雅黑</vt:lpstr>
      <vt:lpstr>Segoe Print</vt:lpstr>
      <vt:lpstr>Arial Unicode MS</vt:lpstr>
      <vt:lpstr>Calibri</vt:lpstr>
      <vt:lpstr>Times New Roman</vt:lpstr>
      <vt:lpstr>Yahei Mono</vt:lpstr>
      <vt:lpstr>Office 主题</vt:lpstr>
      <vt:lpstr>索引与优化 之索引是什么?</vt:lpstr>
      <vt:lpstr>索引与优化 之索引算法(了解)</vt:lpstr>
      <vt:lpstr>索引与优化 之索引的好处与坏处</vt:lpstr>
      <vt:lpstr>索引与优化 之索引的使用原则</vt:lpstr>
      <vt:lpstr>索引与优化 之索引类型</vt:lpstr>
      <vt:lpstr>索引与优化 之索引创建语法(1)</vt:lpstr>
      <vt:lpstr>索引与优化 之索引创建语法(2)</vt:lpstr>
      <vt:lpstr>索引与优化 之索引删除语法</vt:lpstr>
      <vt:lpstr>索引与优化 之索引练习</vt:lpstr>
      <vt:lpstr>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今生安否</cp:lastModifiedBy>
  <cp:revision>37</cp:revision>
  <dcterms:created xsi:type="dcterms:W3CDTF">2018-03-01T02:03:00Z</dcterms:created>
  <dcterms:modified xsi:type="dcterms:W3CDTF">2018-07-05T02:45:19Z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