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"/>
  </p:notesMasterIdLst>
  <p:sldIdLst>
    <p:sldId id="260" r:id="rId3"/>
    <p:sldId id="261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6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6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7" Type="http://schemas.openxmlformats.org/officeDocument/2006/relationships/tableStyles" Target="tableStyles.xml"/><Relationship Id="rId46" Type="http://schemas.openxmlformats.org/officeDocument/2006/relationships/viewProps" Target="viewProps.xml"/><Relationship Id="rId45" Type="http://schemas.openxmlformats.org/officeDocument/2006/relationships/presProps" Target="presProps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5A8C7-CC1A-4A08-9B4B-31F43B054C7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1B693-632D-4080-9CF6-EA28B66DC80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854199"/>
            <a:ext cx="9144000" cy="1655763"/>
          </a:xfrm>
        </p:spPr>
        <p:txBody>
          <a:bodyPr anchor="b"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38200" y="2187443"/>
            <a:ext cx="10515600" cy="2483115"/>
          </a:xfrm>
        </p:spPr>
        <p:txBody>
          <a:bodyPr>
            <a:normAutofit/>
          </a:bodyPr>
          <a:lstStyle>
            <a:lvl1pPr algn="ctr">
              <a:defRPr sz="6000" b="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238500" y="2159000"/>
            <a:ext cx="5715000" cy="1382450"/>
          </a:xfrm>
        </p:spPr>
        <p:txBody>
          <a:bodyPr anchor="b" anchorCtr="0">
            <a:normAutofit/>
          </a:bodyPr>
          <a:lstStyle>
            <a:lvl1pPr algn="ctr">
              <a:defRPr sz="8000" b="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37" name="内容占位符 36"/>
          <p:cNvSpPr>
            <a:spLocks noGrp="1"/>
          </p:cNvSpPr>
          <p:nvPr>
            <p:ph sz="quarter" idx="13" hasCustomPrompt="1"/>
          </p:nvPr>
        </p:nvSpPr>
        <p:spPr>
          <a:xfrm>
            <a:off x="3238500" y="3733201"/>
            <a:ext cx="5715000" cy="1185937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713673"/>
            <a:ext cx="4681654" cy="1428161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642517" y="713673"/>
            <a:ext cx="5711882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2313873"/>
            <a:ext cx="4681654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444898" y="365125"/>
            <a:ext cx="908901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446443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KSO_TEMPLATE" hidden="1"/>
          <p:cNvSpPr/>
          <p:nvPr userDrawn="1"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8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9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4771075" y="662739"/>
            <a:ext cx="2649855" cy="73723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121920" tIns="60960" rIns="121920" bIns="60960" anchor="t" anchorCtr="0">
            <a:spAutoFit/>
          </a:bodyPr>
          <a:lstStyle/>
          <a:p>
            <a:pPr algn="ctr"/>
            <a:r>
              <a:rPr lang="zh-CN" altLang="en-US" sz="4000" b="1" kern="0" dirty="0">
                <a:solidFill>
                  <a:srgbClr val="C9425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Calibri" panose="020F0502020204030204" pitchFamily="34" charset="0"/>
              </a:rPr>
              <a:t>一</a:t>
            </a:r>
            <a:r>
              <a:rPr lang="zh-CN" altLang="en-US" sz="4000" b="1" kern="0" dirty="0" smtClean="0">
                <a:solidFill>
                  <a:srgbClr val="C9425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Calibri" panose="020F0502020204030204" pitchFamily="34" charset="0"/>
              </a:rPr>
              <a:t>、</a:t>
            </a:r>
            <a:r>
              <a:rPr lang="en-US" altLang="zh-CN" sz="4000" b="1" kern="0" dirty="0" err="1" smtClean="0">
                <a:solidFill>
                  <a:srgbClr val="C9425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Calibri" panose="020F0502020204030204" pitchFamily="34" charset="0"/>
              </a:rPr>
              <a:t>Redis</a:t>
            </a:r>
            <a:endParaRPr lang="zh-CN" altLang="en-US" sz="4000" u="none" strike="noStrike" kern="1200" cap="none" spc="0" baseline="0" dirty="0">
              <a:solidFill>
                <a:schemeClr val="tx1"/>
              </a:solidFill>
              <a:cs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56521" y="1711417"/>
            <a:ext cx="9313035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4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1</a:t>
            </a:r>
            <a:r>
              <a:rPr lang="zh-CN" altLang="en-US" sz="2400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、了解</a:t>
            </a:r>
            <a:r>
              <a:rPr lang="en-US" altLang="zh-CN" sz="2400" b="1" kern="1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Redis</a:t>
            </a:r>
            <a:endParaRPr lang="zh-CN" altLang="zh-CN" sz="2400" b="1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349885" y="2388281"/>
            <a:ext cx="10890797" cy="2248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65" dirty="0" err="1"/>
              <a:t>REmote</a:t>
            </a:r>
            <a:r>
              <a:rPr lang="en-US" altLang="zh-CN" sz="1865" dirty="0"/>
              <a:t> </a:t>
            </a:r>
            <a:r>
              <a:rPr lang="en-US" altLang="zh-CN" sz="1865" dirty="0" err="1"/>
              <a:t>DIctionary</a:t>
            </a:r>
            <a:r>
              <a:rPr lang="en-US" altLang="zh-CN" sz="1865" dirty="0"/>
              <a:t> Server(</a:t>
            </a:r>
            <a:r>
              <a:rPr lang="en-US" altLang="zh-CN" sz="1865" dirty="0" err="1"/>
              <a:t>Redis</a:t>
            </a:r>
            <a:r>
              <a:rPr lang="en-US" altLang="zh-CN" sz="1865" dirty="0"/>
              <a:t>) </a:t>
            </a:r>
            <a:r>
              <a:rPr lang="zh-CN" altLang="zh-CN" sz="1865" dirty="0"/>
              <a:t>是一个由</a:t>
            </a:r>
            <a:r>
              <a:rPr lang="en-US" altLang="zh-CN" sz="1865" dirty="0"/>
              <a:t>Salvatore </a:t>
            </a:r>
            <a:r>
              <a:rPr lang="en-US" altLang="zh-CN" sz="1865" dirty="0" err="1"/>
              <a:t>Sanfilippo</a:t>
            </a:r>
            <a:r>
              <a:rPr lang="zh-CN" altLang="zh-CN" sz="1865" dirty="0"/>
              <a:t>写的</a:t>
            </a:r>
            <a:r>
              <a:rPr lang="en-US" altLang="zh-CN" sz="1865" dirty="0"/>
              <a:t>key-value</a:t>
            </a:r>
            <a:r>
              <a:rPr lang="zh-CN" altLang="zh-CN" sz="1865" dirty="0"/>
              <a:t>存储系统。</a:t>
            </a:r>
            <a:endParaRPr lang="zh-CN" altLang="zh-CN" sz="1865" dirty="0"/>
          </a:p>
          <a:p>
            <a:pPr>
              <a:lnSpc>
                <a:spcPct val="150000"/>
              </a:lnSpc>
            </a:pPr>
            <a:r>
              <a:rPr lang="en-US" altLang="zh-CN" sz="1865" dirty="0" err="1"/>
              <a:t>Redis</a:t>
            </a:r>
            <a:r>
              <a:rPr lang="zh-CN" altLang="zh-CN" sz="1865" dirty="0"/>
              <a:t>是一个开源的使用</a:t>
            </a:r>
            <a:r>
              <a:rPr lang="en-US" altLang="zh-CN" sz="1865" dirty="0"/>
              <a:t>ANSI C</a:t>
            </a:r>
            <a:r>
              <a:rPr lang="zh-CN" altLang="zh-CN" sz="1865" dirty="0"/>
              <a:t>语言编写、遵守</a:t>
            </a:r>
            <a:r>
              <a:rPr lang="en-US" altLang="zh-CN" sz="1865" dirty="0"/>
              <a:t>BSD</a:t>
            </a:r>
            <a:r>
              <a:rPr lang="zh-CN" altLang="zh-CN" sz="1865" dirty="0"/>
              <a:t>协议、支持网络、可基于内存亦可持久化的日志型、</a:t>
            </a:r>
            <a:r>
              <a:rPr lang="en-US" altLang="zh-CN" sz="1865" dirty="0"/>
              <a:t>Key-Value</a:t>
            </a:r>
            <a:r>
              <a:rPr lang="zh-CN" altLang="zh-CN" sz="1865" dirty="0"/>
              <a:t>数据库，并提供多种语言的</a:t>
            </a:r>
            <a:r>
              <a:rPr lang="en-US" altLang="zh-CN" sz="1865" dirty="0"/>
              <a:t>API</a:t>
            </a:r>
            <a:r>
              <a:rPr lang="zh-CN" altLang="zh-CN" sz="1865" dirty="0"/>
              <a:t>。 </a:t>
            </a:r>
            <a:endParaRPr lang="zh-CN" altLang="zh-CN" sz="1865" dirty="0"/>
          </a:p>
          <a:p>
            <a:pPr>
              <a:lnSpc>
                <a:spcPct val="150000"/>
              </a:lnSpc>
            </a:pPr>
            <a:r>
              <a:rPr lang="zh-CN" altLang="zh-CN" sz="1865" dirty="0"/>
              <a:t>它通常被称为数据结构服务器，因为值（</a:t>
            </a:r>
            <a:r>
              <a:rPr lang="en-US" altLang="zh-CN" sz="1865" dirty="0"/>
              <a:t>value</a:t>
            </a:r>
            <a:r>
              <a:rPr lang="zh-CN" altLang="zh-CN" sz="1865" dirty="0"/>
              <a:t>）可以是字符串</a:t>
            </a:r>
            <a:r>
              <a:rPr lang="en-US" altLang="zh-CN" sz="1865" dirty="0"/>
              <a:t>(String), </a:t>
            </a:r>
            <a:r>
              <a:rPr lang="zh-CN" altLang="zh-CN" sz="1865" dirty="0"/>
              <a:t>哈希</a:t>
            </a:r>
            <a:r>
              <a:rPr lang="en-US" altLang="zh-CN" sz="1865" dirty="0"/>
              <a:t>(Map), </a:t>
            </a:r>
            <a:r>
              <a:rPr lang="zh-CN" altLang="zh-CN" sz="1865" dirty="0"/>
              <a:t>列表</a:t>
            </a:r>
            <a:r>
              <a:rPr lang="en-US" altLang="zh-CN" sz="1865" dirty="0"/>
              <a:t>(list), </a:t>
            </a:r>
            <a:r>
              <a:rPr lang="zh-CN" altLang="zh-CN" sz="1865" dirty="0"/>
              <a:t>集合</a:t>
            </a:r>
            <a:r>
              <a:rPr lang="en-US" altLang="zh-CN" sz="1865" dirty="0"/>
              <a:t>(sets) </a:t>
            </a:r>
            <a:r>
              <a:rPr lang="zh-CN" altLang="zh-CN" sz="1865" dirty="0"/>
              <a:t>和 有序集合</a:t>
            </a:r>
            <a:r>
              <a:rPr lang="en-US" altLang="zh-CN" sz="1865" dirty="0"/>
              <a:t>(sorted sets)</a:t>
            </a:r>
            <a:r>
              <a:rPr lang="zh-CN" altLang="zh-CN" sz="1865" dirty="0"/>
              <a:t>等类型</a:t>
            </a:r>
            <a:r>
              <a:rPr lang="zh-CN" altLang="zh-CN" sz="1865" dirty="0" smtClean="0"/>
              <a:t>。</a:t>
            </a:r>
            <a:endParaRPr lang="zh-CN" altLang="zh-CN" sz="186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688083" y="662739"/>
            <a:ext cx="4815840" cy="73723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121920" tIns="60960" rIns="121920" bIns="60960" anchor="t" anchorCtr="0">
            <a:spAutoFit/>
          </a:bodyPr>
          <a:lstStyle/>
          <a:p>
            <a:pPr algn="ctr"/>
            <a:r>
              <a:rPr lang="zh-CN" altLang="en-US" sz="4000" b="1" kern="0" dirty="0">
                <a:solidFill>
                  <a:srgbClr val="C9425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Calibri" panose="020F0502020204030204" pitchFamily="34" charset="0"/>
              </a:rPr>
              <a:t>四</a:t>
            </a:r>
            <a:r>
              <a:rPr lang="zh-CN" altLang="en-US" sz="4000" b="1" kern="0" dirty="0" smtClean="0">
                <a:solidFill>
                  <a:srgbClr val="C9425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Calibri" panose="020F0502020204030204" pitchFamily="34" charset="0"/>
              </a:rPr>
              <a:t>、字符串类型操作</a:t>
            </a:r>
            <a:endParaRPr lang="zh-CN" altLang="en-US" sz="4000" u="none" strike="noStrike" kern="1200" cap="none" spc="0" baseline="0" dirty="0">
              <a:solidFill>
                <a:schemeClr val="tx1"/>
              </a:solidFill>
              <a:cs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56521" y="1711417"/>
            <a:ext cx="9313035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400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5</a:t>
            </a:r>
            <a:r>
              <a:rPr lang="zh-CN" altLang="en-US" sz="2400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、字符串追加</a:t>
            </a:r>
            <a:endParaRPr lang="zh-CN" altLang="zh-CN" sz="2400" b="1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pic>
        <p:nvPicPr>
          <p:cNvPr id="4" name="图片 3"/>
          <p:cNvPicPr/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553883" y="2675467"/>
            <a:ext cx="5084233" cy="1507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688083" y="662739"/>
            <a:ext cx="4815840" cy="73723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121920" tIns="60960" rIns="121920" bIns="60960" anchor="t" anchorCtr="0">
            <a:spAutoFit/>
          </a:bodyPr>
          <a:lstStyle/>
          <a:p>
            <a:pPr algn="ctr"/>
            <a:r>
              <a:rPr lang="zh-CN" altLang="en-US" sz="4000" b="1" kern="0" dirty="0">
                <a:solidFill>
                  <a:srgbClr val="C9425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Calibri" panose="020F0502020204030204" pitchFamily="34" charset="0"/>
              </a:rPr>
              <a:t>四</a:t>
            </a:r>
            <a:r>
              <a:rPr lang="zh-CN" altLang="en-US" sz="4000" b="1" kern="0" dirty="0" smtClean="0">
                <a:solidFill>
                  <a:srgbClr val="C9425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Calibri" panose="020F0502020204030204" pitchFamily="34" charset="0"/>
              </a:rPr>
              <a:t>、字符串类型操作</a:t>
            </a:r>
            <a:endParaRPr lang="zh-CN" altLang="en-US" sz="4000" u="none" strike="noStrike" kern="1200" cap="none" spc="0" baseline="0" dirty="0">
              <a:solidFill>
                <a:schemeClr val="tx1"/>
              </a:solidFill>
              <a:cs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56521" y="1711417"/>
            <a:ext cx="9313035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400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6</a:t>
            </a:r>
            <a:r>
              <a:rPr lang="zh-CN" altLang="en-US" sz="2400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、字符串截取</a:t>
            </a:r>
            <a:endParaRPr lang="zh-CN" altLang="zh-CN" sz="2400" b="1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pic>
        <p:nvPicPr>
          <p:cNvPr id="4" name="图片 3"/>
          <p:cNvPicPr/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663527" y="2830829"/>
            <a:ext cx="4864947" cy="11963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4704083" y="662739"/>
            <a:ext cx="2783840" cy="73723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121920" tIns="60960" rIns="121920" bIns="60960" anchor="t" anchorCtr="0">
            <a:spAutoFit/>
          </a:bodyPr>
          <a:lstStyle/>
          <a:p>
            <a:pPr algn="ctr"/>
            <a:r>
              <a:rPr lang="zh-CN" altLang="en-US" sz="4000" b="1" kern="0" dirty="0" smtClean="0">
                <a:solidFill>
                  <a:srgbClr val="C9425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Calibri" panose="020F0502020204030204" pitchFamily="34" charset="0"/>
              </a:rPr>
              <a:t>五、键操作</a:t>
            </a:r>
            <a:endParaRPr lang="zh-CN" altLang="en-US" sz="4000" u="none" strike="noStrike" kern="1200" cap="none" spc="0" baseline="0" dirty="0">
              <a:solidFill>
                <a:schemeClr val="tx1"/>
              </a:solidFill>
              <a:cs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56521" y="1711417"/>
            <a:ext cx="9313035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400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1</a:t>
            </a:r>
            <a:r>
              <a:rPr lang="zh-CN" altLang="en-US" sz="2400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、检查指定的键是否存在</a:t>
            </a:r>
            <a:endParaRPr lang="zh-CN" altLang="zh-CN" sz="2400" b="1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pic>
        <p:nvPicPr>
          <p:cNvPr id="4" name="图片 3"/>
          <p:cNvPicPr/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346873" y="3044957"/>
            <a:ext cx="5498253" cy="2611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4704083" y="662739"/>
            <a:ext cx="2783840" cy="73723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121920" tIns="60960" rIns="121920" bIns="60960" anchor="t" anchorCtr="0">
            <a:spAutoFit/>
          </a:bodyPr>
          <a:lstStyle/>
          <a:p>
            <a:pPr algn="ctr"/>
            <a:r>
              <a:rPr lang="zh-CN" altLang="en-US" sz="4000" b="1" kern="0" dirty="0" smtClean="0">
                <a:solidFill>
                  <a:srgbClr val="C9425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Calibri" panose="020F0502020204030204" pitchFamily="34" charset="0"/>
              </a:rPr>
              <a:t>五、键操作</a:t>
            </a:r>
            <a:endParaRPr lang="zh-CN" altLang="en-US" sz="4000" u="none" strike="noStrike" kern="1200" cap="none" spc="0" baseline="0" dirty="0">
              <a:solidFill>
                <a:schemeClr val="tx1"/>
              </a:solidFill>
              <a:cs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56521" y="1711417"/>
            <a:ext cx="9313035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4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2</a:t>
            </a:r>
            <a:r>
              <a:rPr lang="zh-CN" altLang="en-US" sz="2400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、获取键的类型</a:t>
            </a:r>
            <a:endParaRPr lang="zh-CN" altLang="zh-CN" sz="2400" b="1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pic>
        <p:nvPicPr>
          <p:cNvPr id="4" name="图片 3"/>
          <p:cNvPicPr/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4037329" y="2871047"/>
            <a:ext cx="4117340" cy="1115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4704083" y="662739"/>
            <a:ext cx="2783840" cy="73723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121920" tIns="60960" rIns="121920" bIns="60960" anchor="t" anchorCtr="0">
            <a:spAutoFit/>
          </a:bodyPr>
          <a:lstStyle/>
          <a:p>
            <a:pPr algn="ctr"/>
            <a:r>
              <a:rPr lang="zh-CN" altLang="en-US" sz="4000" b="1" kern="0" dirty="0" smtClean="0">
                <a:solidFill>
                  <a:srgbClr val="C9425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Calibri" panose="020F0502020204030204" pitchFamily="34" charset="0"/>
              </a:rPr>
              <a:t>五、键操作</a:t>
            </a:r>
            <a:endParaRPr lang="zh-CN" altLang="en-US" sz="4000" u="none" strike="noStrike" kern="1200" cap="none" spc="0" baseline="0" dirty="0">
              <a:solidFill>
                <a:schemeClr val="tx1"/>
              </a:solidFill>
              <a:cs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56521" y="1711417"/>
            <a:ext cx="9313035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400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3</a:t>
            </a:r>
            <a:r>
              <a:rPr lang="zh-CN" altLang="en-US" sz="2400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、键查询</a:t>
            </a:r>
            <a:endParaRPr lang="zh-CN" altLang="zh-CN" sz="2400" b="1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pic>
        <p:nvPicPr>
          <p:cNvPr id="4" name="图片 3"/>
          <p:cNvPicPr/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738033" y="2948947"/>
            <a:ext cx="4715933" cy="2116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4704083" y="662739"/>
            <a:ext cx="2783840" cy="73723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121920" tIns="60960" rIns="121920" bIns="60960" anchor="t" anchorCtr="0">
            <a:spAutoFit/>
          </a:bodyPr>
          <a:lstStyle/>
          <a:p>
            <a:pPr algn="ctr"/>
            <a:r>
              <a:rPr lang="zh-CN" altLang="en-US" sz="4000" b="1" kern="0" dirty="0" smtClean="0">
                <a:solidFill>
                  <a:srgbClr val="C9425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Calibri" panose="020F0502020204030204" pitchFamily="34" charset="0"/>
              </a:rPr>
              <a:t>五、键操作</a:t>
            </a:r>
            <a:endParaRPr lang="zh-CN" altLang="en-US" sz="4000" u="none" strike="noStrike" kern="1200" cap="none" spc="0" baseline="0" dirty="0">
              <a:solidFill>
                <a:schemeClr val="tx1"/>
              </a:solidFill>
              <a:cs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56521" y="1711417"/>
            <a:ext cx="9313035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400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4</a:t>
            </a:r>
            <a:r>
              <a:rPr lang="zh-CN" altLang="en-US" sz="2400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、随机返回键</a:t>
            </a:r>
            <a:endParaRPr lang="zh-CN" altLang="zh-CN" sz="2400" b="1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pic>
        <p:nvPicPr>
          <p:cNvPr id="4" name="图片 3"/>
          <p:cNvPicPr/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4313343" y="2675467"/>
            <a:ext cx="3565313" cy="1507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4704083" y="662739"/>
            <a:ext cx="2783840" cy="73723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121920" tIns="60960" rIns="121920" bIns="60960" anchor="t" anchorCtr="0">
            <a:spAutoFit/>
          </a:bodyPr>
          <a:lstStyle/>
          <a:p>
            <a:pPr algn="ctr"/>
            <a:r>
              <a:rPr lang="zh-CN" altLang="en-US" sz="4000" b="1" kern="0" dirty="0" smtClean="0">
                <a:solidFill>
                  <a:srgbClr val="C9425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Calibri" panose="020F0502020204030204" pitchFamily="34" charset="0"/>
              </a:rPr>
              <a:t>五、键操作</a:t>
            </a:r>
            <a:endParaRPr lang="zh-CN" altLang="en-US" sz="4000" u="none" strike="noStrike" kern="1200" cap="none" spc="0" baseline="0" dirty="0">
              <a:solidFill>
                <a:schemeClr val="tx1"/>
              </a:solidFill>
              <a:cs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56521" y="1711417"/>
            <a:ext cx="9313035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400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5</a:t>
            </a:r>
            <a:r>
              <a:rPr lang="zh-CN" altLang="en-US" sz="2400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、重命名键名</a:t>
            </a:r>
            <a:endParaRPr lang="zh-CN" altLang="zh-CN" sz="2400" b="1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pic>
        <p:nvPicPr>
          <p:cNvPr id="4" name="图片 3"/>
          <p:cNvPicPr/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646169" y="2948947"/>
            <a:ext cx="4899660" cy="3577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4704083" y="662739"/>
            <a:ext cx="2783840" cy="73723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121920" tIns="60960" rIns="121920" bIns="60960" anchor="t" anchorCtr="0">
            <a:spAutoFit/>
          </a:bodyPr>
          <a:lstStyle/>
          <a:p>
            <a:pPr algn="ctr"/>
            <a:r>
              <a:rPr lang="zh-CN" altLang="en-US" sz="4000" b="1" kern="0" dirty="0" smtClean="0">
                <a:solidFill>
                  <a:srgbClr val="C9425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Calibri" panose="020F0502020204030204" pitchFamily="34" charset="0"/>
              </a:rPr>
              <a:t>五、键操作</a:t>
            </a:r>
            <a:endParaRPr lang="zh-CN" altLang="en-US" sz="4000" u="none" strike="noStrike" kern="1200" cap="none" spc="0" baseline="0" dirty="0">
              <a:solidFill>
                <a:schemeClr val="tx1"/>
              </a:solidFill>
              <a:cs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56521" y="1711417"/>
            <a:ext cx="9313035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400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6</a:t>
            </a:r>
            <a:r>
              <a:rPr lang="zh-CN" altLang="en-US" sz="2400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、统计键的个数</a:t>
            </a:r>
            <a:endParaRPr lang="zh-CN" altLang="zh-CN" sz="2400" b="1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pic>
        <p:nvPicPr>
          <p:cNvPr id="4" name="图片 3"/>
          <p:cNvPicPr/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4150783" y="2469727"/>
            <a:ext cx="3890433" cy="1918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4704083" y="662739"/>
            <a:ext cx="2783840" cy="73723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121920" tIns="60960" rIns="121920" bIns="60960" anchor="t" anchorCtr="0">
            <a:spAutoFit/>
          </a:bodyPr>
          <a:lstStyle/>
          <a:p>
            <a:pPr algn="ctr"/>
            <a:r>
              <a:rPr lang="zh-CN" altLang="en-US" sz="4000" b="1" kern="0" dirty="0" smtClean="0">
                <a:solidFill>
                  <a:srgbClr val="C9425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Calibri" panose="020F0502020204030204" pitchFamily="34" charset="0"/>
              </a:rPr>
              <a:t>五、键操作</a:t>
            </a:r>
            <a:endParaRPr lang="zh-CN" altLang="en-US" sz="4000" u="none" strike="noStrike" kern="1200" cap="none" spc="0" baseline="0" dirty="0">
              <a:solidFill>
                <a:schemeClr val="tx1"/>
              </a:solidFill>
              <a:cs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56521" y="1711417"/>
            <a:ext cx="9313035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400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7</a:t>
            </a:r>
            <a:r>
              <a:rPr lang="zh-CN" altLang="en-US" sz="2400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、设置键的过期时间</a:t>
            </a:r>
            <a:endParaRPr lang="zh-CN" altLang="zh-CN" sz="2400" b="1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pic>
        <p:nvPicPr>
          <p:cNvPr id="4" name="图片 3"/>
          <p:cNvPicPr/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703743" y="2948947"/>
            <a:ext cx="4784513" cy="2368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4704083" y="662739"/>
            <a:ext cx="2783840" cy="73723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121920" tIns="60960" rIns="121920" bIns="60960" anchor="t" anchorCtr="0">
            <a:spAutoFit/>
          </a:bodyPr>
          <a:lstStyle/>
          <a:p>
            <a:pPr algn="ctr"/>
            <a:r>
              <a:rPr lang="zh-CN" altLang="en-US" sz="4000" b="1" kern="0" dirty="0" smtClean="0">
                <a:solidFill>
                  <a:srgbClr val="C9425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Calibri" panose="020F0502020204030204" pitchFamily="34" charset="0"/>
              </a:rPr>
              <a:t>五、键操作</a:t>
            </a:r>
            <a:endParaRPr lang="zh-CN" altLang="en-US" sz="4000" u="none" strike="noStrike" kern="1200" cap="none" spc="0" baseline="0" dirty="0">
              <a:solidFill>
                <a:schemeClr val="tx1"/>
              </a:solidFill>
              <a:cs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56521" y="1711417"/>
            <a:ext cx="9313035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400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8</a:t>
            </a:r>
            <a:r>
              <a:rPr lang="zh-CN" altLang="en-US" sz="2400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、选择数据库</a:t>
            </a:r>
            <a:endParaRPr lang="zh-CN" altLang="zh-CN" sz="2400" b="1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pic>
        <p:nvPicPr>
          <p:cNvPr id="4" name="图片 3"/>
          <p:cNvPicPr/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226223" y="2638899"/>
            <a:ext cx="5739553" cy="3565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4771075" y="662739"/>
            <a:ext cx="2649855" cy="73723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121920" tIns="60960" rIns="121920" bIns="60960" anchor="t" anchorCtr="0">
            <a:spAutoFit/>
          </a:bodyPr>
          <a:lstStyle/>
          <a:p>
            <a:pPr algn="ctr"/>
            <a:r>
              <a:rPr lang="zh-CN" altLang="en-US" sz="4000" b="1" kern="0" dirty="0">
                <a:solidFill>
                  <a:srgbClr val="C9425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Calibri" panose="020F0502020204030204" pitchFamily="34" charset="0"/>
              </a:rPr>
              <a:t>一</a:t>
            </a:r>
            <a:r>
              <a:rPr lang="zh-CN" altLang="en-US" sz="4000" b="1" kern="0" dirty="0" smtClean="0">
                <a:solidFill>
                  <a:srgbClr val="C9425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Calibri" panose="020F0502020204030204" pitchFamily="34" charset="0"/>
              </a:rPr>
              <a:t>、</a:t>
            </a:r>
            <a:r>
              <a:rPr lang="en-US" altLang="zh-CN" sz="4000" b="1" kern="0" dirty="0" err="1" smtClean="0">
                <a:solidFill>
                  <a:srgbClr val="C9425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Calibri" panose="020F0502020204030204" pitchFamily="34" charset="0"/>
              </a:rPr>
              <a:t>Redis</a:t>
            </a:r>
            <a:endParaRPr lang="zh-CN" altLang="en-US" sz="4000" u="none" strike="noStrike" kern="1200" cap="none" spc="0" baseline="0" dirty="0">
              <a:solidFill>
                <a:schemeClr val="tx1"/>
              </a:solidFill>
              <a:cs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56521" y="1711417"/>
            <a:ext cx="9313035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400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2</a:t>
            </a:r>
            <a:r>
              <a:rPr lang="zh-CN" altLang="en-US" sz="2400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、</a:t>
            </a:r>
            <a:r>
              <a:rPr lang="en-US" altLang="zh-CN" sz="2400" b="1" kern="1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Redis</a:t>
            </a:r>
            <a:r>
              <a:rPr lang="zh-CN" altLang="en-US" sz="2400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优势</a:t>
            </a:r>
            <a:endParaRPr lang="zh-CN" altLang="zh-CN" sz="2400" b="1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349885" y="2388281"/>
            <a:ext cx="10890797" cy="3112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zh-CN" sz="1865" dirty="0"/>
              <a:t>性能极高、读写速度快、解决高并发</a:t>
            </a:r>
            <a:endParaRPr lang="zh-CN" altLang="zh-CN" sz="1865" dirty="0"/>
          </a:p>
          <a:p>
            <a:pPr>
              <a:lnSpc>
                <a:spcPct val="150000"/>
              </a:lnSpc>
            </a:pPr>
            <a:r>
              <a:rPr lang="en-US" altLang="zh-CN" sz="1865" dirty="0"/>
              <a:t> </a:t>
            </a:r>
            <a:r>
              <a:rPr lang="en-US" altLang="zh-CN" sz="1865" dirty="0" smtClean="0"/>
              <a:t>        </a:t>
            </a:r>
            <a:r>
              <a:rPr lang="en-US" altLang="zh-CN" sz="1865" dirty="0" err="1" smtClean="0"/>
              <a:t>Redis</a:t>
            </a:r>
            <a:r>
              <a:rPr lang="zh-CN" altLang="zh-CN" sz="1865" dirty="0"/>
              <a:t>能读的速度是</a:t>
            </a:r>
            <a:r>
              <a:rPr lang="en-US" altLang="zh-CN" sz="1865" dirty="0"/>
              <a:t>110000</a:t>
            </a:r>
            <a:r>
              <a:rPr lang="zh-CN" altLang="zh-CN" sz="1865" dirty="0"/>
              <a:t>次</a:t>
            </a:r>
            <a:r>
              <a:rPr lang="en-US" altLang="zh-CN" sz="1865" dirty="0"/>
              <a:t>/s,</a:t>
            </a:r>
            <a:r>
              <a:rPr lang="zh-CN" altLang="zh-CN" sz="1865" dirty="0"/>
              <a:t>写的速度是</a:t>
            </a:r>
            <a:r>
              <a:rPr lang="en-US" altLang="zh-CN" sz="1865" dirty="0"/>
              <a:t>81000</a:t>
            </a:r>
            <a:r>
              <a:rPr lang="zh-CN" altLang="zh-CN" sz="1865" dirty="0"/>
              <a:t>次</a:t>
            </a:r>
            <a:r>
              <a:rPr lang="en-US" altLang="zh-CN" sz="1865" dirty="0"/>
              <a:t>/s</a:t>
            </a:r>
            <a:r>
              <a:rPr lang="zh-CN" altLang="zh-CN" sz="1865" dirty="0"/>
              <a:t>；</a:t>
            </a:r>
            <a:endParaRPr lang="zh-CN" altLang="zh-CN" sz="1865" dirty="0"/>
          </a:p>
          <a:p>
            <a:pPr marL="342900" lvl="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zh-CN" sz="1865" dirty="0"/>
              <a:t>丰富的数据类型</a:t>
            </a:r>
            <a:endParaRPr lang="zh-CN" altLang="zh-CN" sz="1865" dirty="0"/>
          </a:p>
          <a:p>
            <a:pPr>
              <a:lnSpc>
                <a:spcPct val="150000"/>
              </a:lnSpc>
            </a:pPr>
            <a:r>
              <a:rPr lang="en-US" altLang="zh-CN" sz="1865" dirty="0" smtClean="0"/>
              <a:t>         </a:t>
            </a:r>
            <a:r>
              <a:rPr lang="en-US" altLang="zh-CN" sz="1865" dirty="0" err="1" smtClean="0"/>
              <a:t>Redis</a:t>
            </a:r>
            <a:r>
              <a:rPr lang="zh-CN" altLang="zh-CN" sz="1865" dirty="0"/>
              <a:t>支持二进制案例的</a:t>
            </a:r>
            <a:r>
              <a:rPr lang="en-US" altLang="zh-CN" sz="1865" dirty="0"/>
              <a:t> Strings, Lists, Hashes, Sets </a:t>
            </a:r>
            <a:r>
              <a:rPr lang="zh-CN" altLang="zh-CN" sz="1865" dirty="0"/>
              <a:t>及</a:t>
            </a:r>
            <a:r>
              <a:rPr lang="en-US" altLang="zh-CN" sz="1865" dirty="0"/>
              <a:t> Ordered Sets </a:t>
            </a:r>
            <a:r>
              <a:rPr lang="zh-CN" altLang="zh-CN" sz="1865" dirty="0"/>
              <a:t>数据类型操作；</a:t>
            </a:r>
            <a:endParaRPr lang="zh-CN" altLang="zh-CN" sz="1865" dirty="0"/>
          </a:p>
          <a:p>
            <a:pPr marL="342900" lvl="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zh-CN" sz="1865" dirty="0"/>
              <a:t>原子性</a:t>
            </a:r>
            <a:endParaRPr lang="zh-CN" altLang="zh-CN" sz="1865" dirty="0"/>
          </a:p>
          <a:p>
            <a:pPr>
              <a:lnSpc>
                <a:spcPct val="150000"/>
              </a:lnSpc>
            </a:pPr>
            <a:r>
              <a:rPr lang="en-US" altLang="zh-CN" sz="1865" dirty="0" smtClean="0"/>
              <a:t>        </a:t>
            </a:r>
            <a:r>
              <a:rPr lang="en-US" altLang="zh-CN" sz="1865" dirty="0" err="1" smtClean="0"/>
              <a:t>Redis</a:t>
            </a:r>
            <a:r>
              <a:rPr lang="zh-CN" altLang="zh-CN" sz="1865" dirty="0"/>
              <a:t>的所有操作都是原子性的，意思就是要么成功执行要么失败完全不执行。单个操作是原子性的。多个操作也支持事务，即原子性，通过</a:t>
            </a:r>
            <a:r>
              <a:rPr lang="en-US" altLang="zh-CN" sz="1865" dirty="0"/>
              <a:t>MULTI</a:t>
            </a:r>
            <a:r>
              <a:rPr lang="zh-CN" altLang="zh-CN" sz="1865" dirty="0"/>
              <a:t>和</a:t>
            </a:r>
            <a:r>
              <a:rPr lang="en-US" altLang="zh-CN" sz="1865" dirty="0"/>
              <a:t>EXEC</a:t>
            </a:r>
            <a:r>
              <a:rPr lang="zh-CN" altLang="zh-CN" sz="1865" dirty="0"/>
              <a:t>指令</a:t>
            </a:r>
            <a:r>
              <a:rPr lang="zh-CN" altLang="zh-CN" sz="1865" dirty="0" smtClean="0"/>
              <a:t>包起来</a:t>
            </a:r>
            <a:r>
              <a:rPr lang="zh-CN" altLang="en-US" sz="1865" dirty="0" smtClean="0"/>
              <a:t>；</a:t>
            </a:r>
            <a:endParaRPr lang="zh-CN" altLang="zh-CN" sz="186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4704083" y="662739"/>
            <a:ext cx="2783840" cy="73723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121920" tIns="60960" rIns="121920" bIns="60960" anchor="t" anchorCtr="0">
            <a:spAutoFit/>
          </a:bodyPr>
          <a:lstStyle/>
          <a:p>
            <a:pPr algn="ctr"/>
            <a:r>
              <a:rPr lang="zh-CN" altLang="en-US" sz="4000" b="1" kern="0" dirty="0" smtClean="0">
                <a:solidFill>
                  <a:srgbClr val="C9425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Calibri" panose="020F0502020204030204" pitchFamily="34" charset="0"/>
              </a:rPr>
              <a:t>五、键操作</a:t>
            </a:r>
            <a:endParaRPr lang="zh-CN" altLang="en-US" sz="4000" u="none" strike="noStrike" kern="1200" cap="none" spc="0" baseline="0" dirty="0">
              <a:solidFill>
                <a:schemeClr val="tx1"/>
              </a:solidFill>
              <a:cs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56521" y="1711417"/>
            <a:ext cx="9313035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400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9</a:t>
            </a:r>
            <a:r>
              <a:rPr lang="zh-CN" altLang="en-US" sz="2400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、将某个键移动到某个库</a:t>
            </a:r>
            <a:endParaRPr lang="zh-CN" altLang="zh-CN" sz="2400" b="1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pic>
        <p:nvPicPr>
          <p:cNvPr id="4" name="图片 3"/>
          <p:cNvPicPr/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695732" y="2468893"/>
            <a:ext cx="5267927" cy="4197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4704083" y="662739"/>
            <a:ext cx="2783840" cy="73723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121920" tIns="60960" rIns="121920" bIns="60960" anchor="t" anchorCtr="0">
            <a:spAutoFit/>
          </a:bodyPr>
          <a:lstStyle/>
          <a:p>
            <a:pPr algn="ctr"/>
            <a:r>
              <a:rPr lang="zh-CN" altLang="en-US" sz="4000" b="1" kern="0" dirty="0" smtClean="0">
                <a:solidFill>
                  <a:srgbClr val="C9425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Calibri" panose="020F0502020204030204" pitchFamily="34" charset="0"/>
              </a:rPr>
              <a:t>五、键操作</a:t>
            </a:r>
            <a:endParaRPr lang="zh-CN" altLang="en-US" sz="4000" u="none" strike="noStrike" kern="1200" cap="none" spc="0" baseline="0" dirty="0">
              <a:solidFill>
                <a:schemeClr val="tx1"/>
              </a:solidFill>
              <a:cs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56521" y="1711417"/>
            <a:ext cx="9313035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400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10</a:t>
            </a:r>
            <a:r>
              <a:rPr lang="zh-CN" altLang="en-US" sz="2400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、删除当前数据库中所有的数据</a:t>
            </a:r>
            <a:endParaRPr lang="zh-CN" altLang="zh-CN" sz="2400" b="1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pic>
        <p:nvPicPr>
          <p:cNvPr id="4" name="图片 3"/>
          <p:cNvPicPr/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680460" y="2652607"/>
            <a:ext cx="4831080" cy="1552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4704083" y="662739"/>
            <a:ext cx="2783840" cy="73723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121920" tIns="60960" rIns="121920" bIns="60960" anchor="t" anchorCtr="0">
            <a:spAutoFit/>
          </a:bodyPr>
          <a:lstStyle/>
          <a:p>
            <a:pPr algn="ctr"/>
            <a:r>
              <a:rPr lang="zh-CN" altLang="en-US" sz="4000" b="1" kern="0" dirty="0" smtClean="0">
                <a:solidFill>
                  <a:srgbClr val="C9425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Calibri" panose="020F0502020204030204" pitchFamily="34" charset="0"/>
              </a:rPr>
              <a:t>五、键操作</a:t>
            </a:r>
            <a:endParaRPr lang="zh-CN" altLang="en-US" sz="4000" u="none" strike="noStrike" kern="1200" cap="none" spc="0" baseline="0" dirty="0">
              <a:solidFill>
                <a:schemeClr val="tx1"/>
              </a:solidFill>
              <a:cs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56521" y="1711417"/>
            <a:ext cx="9313035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400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11</a:t>
            </a:r>
            <a:r>
              <a:rPr lang="zh-CN" altLang="en-US" sz="2400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、删除</a:t>
            </a:r>
            <a:r>
              <a:rPr lang="en-US" altLang="zh-CN" sz="2400" b="1" kern="1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redis</a:t>
            </a:r>
            <a:r>
              <a:rPr lang="zh-CN" altLang="en-US" sz="2400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中所有数据</a:t>
            </a:r>
            <a:endParaRPr lang="zh-CN" altLang="zh-CN" sz="2400" b="1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pic>
        <p:nvPicPr>
          <p:cNvPr id="4" name="图片 3"/>
          <p:cNvPicPr/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950969" y="2681393"/>
            <a:ext cx="4290060" cy="1495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942082" y="662739"/>
            <a:ext cx="4307840" cy="73723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121920" tIns="60960" rIns="121920" bIns="60960" anchor="t" anchorCtr="0">
            <a:spAutoFit/>
          </a:bodyPr>
          <a:lstStyle/>
          <a:p>
            <a:pPr algn="ctr"/>
            <a:r>
              <a:rPr lang="zh-CN" altLang="en-US" sz="4000" b="1" kern="0" dirty="0" smtClean="0">
                <a:solidFill>
                  <a:srgbClr val="C9425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Calibri" panose="020F0502020204030204" pitchFamily="34" charset="0"/>
              </a:rPr>
              <a:t>六、哈希类型操作</a:t>
            </a:r>
            <a:endParaRPr lang="zh-CN" altLang="en-US" sz="4000" u="none" strike="noStrike" kern="1200" cap="none" spc="0" baseline="0" dirty="0">
              <a:solidFill>
                <a:schemeClr val="tx1"/>
              </a:solidFill>
              <a:cs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56521" y="1711417"/>
            <a:ext cx="9313035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400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1</a:t>
            </a:r>
            <a:r>
              <a:rPr lang="zh-CN" altLang="en-US" sz="2400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、将哈希表</a:t>
            </a:r>
            <a:r>
              <a:rPr lang="en-US" altLang="zh-CN" sz="2400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key</a:t>
            </a:r>
            <a:r>
              <a:rPr lang="zh-CN" altLang="en-US" sz="2400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中的字段</a:t>
            </a:r>
            <a:r>
              <a:rPr lang="en-US" altLang="zh-CN" sz="2400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filed</a:t>
            </a:r>
            <a:r>
              <a:rPr lang="zh-CN" altLang="en-US" sz="2400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调置为</a:t>
            </a:r>
            <a:r>
              <a:rPr lang="en-US" altLang="zh-CN" sz="2400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value</a:t>
            </a:r>
            <a:endParaRPr lang="zh-CN" altLang="zh-CN" sz="2400" b="1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pic>
        <p:nvPicPr>
          <p:cNvPr id="5" name="图片 4"/>
          <p:cNvPicPr/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312583" y="2794489"/>
            <a:ext cx="5566833" cy="1978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942082" y="662739"/>
            <a:ext cx="4307840" cy="73723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121920" tIns="60960" rIns="121920" bIns="60960" anchor="t" anchorCtr="0">
            <a:spAutoFit/>
          </a:bodyPr>
          <a:lstStyle/>
          <a:p>
            <a:pPr algn="ctr"/>
            <a:r>
              <a:rPr lang="zh-CN" altLang="en-US" sz="4000" b="1" kern="0" dirty="0" smtClean="0">
                <a:solidFill>
                  <a:srgbClr val="C9425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Calibri" panose="020F0502020204030204" pitchFamily="34" charset="0"/>
              </a:rPr>
              <a:t>六、哈希类型操作</a:t>
            </a:r>
            <a:endParaRPr lang="zh-CN" altLang="en-US" sz="4000" u="none" strike="noStrike" kern="1200" cap="none" spc="0" baseline="0" dirty="0">
              <a:solidFill>
                <a:schemeClr val="tx1"/>
              </a:solidFill>
              <a:cs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56521" y="1711417"/>
            <a:ext cx="9313035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400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2</a:t>
            </a:r>
            <a:r>
              <a:rPr lang="zh-CN" altLang="en-US" sz="2400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、获取存储在哈希表中指定字段的值</a:t>
            </a:r>
            <a:endParaRPr lang="zh-CN" altLang="zh-CN" sz="2400" b="1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pic>
        <p:nvPicPr>
          <p:cNvPr id="4" name="图片 3"/>
          <p:cNvPicPr/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536949" y="2660915"/>
            <a:ext cx="5118100" cy="2426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942082" y="662739"/>
            <a:ext cx="4307840" cy="73723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121920" tIns="60960" rIns="121920" bIns="60960" anchor="t" anchorCtr="0">
            <a:spAutoFit/>
          </a:bodyPr>
          <a:lstStyle/>
          <a:p>
            <a:pPr algn="ctr"/>
            <a:r>
              <a:rPr lang="zh-CN" altLang="en-US" sz="4000" b="1" kern="0" dirty="0" smtClean="0">
                <a:solidFill>
                  <a:srgbClr val="C9425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Calibri" panose="020F0502020204030204" pitchFamily="34" charset="0"/>
              </a:rPr>
              <a:t>六、哈希类型操作</a:t>
            </a:r>
            <a:endParaRPr lang="zh-CN" altLang="en-US" sz="4000" u="none" strike="noStrike" kern="1200" cap="none" spc="0" baseline="0" dirty="0">
              <a:solidFill>
                <a:schemeClr val="tx1"/>
              </a:solidFill>
              <a:cs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56521" y="1711417"/>
            <a:ext cx="9313035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400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3</a:t>
            </a:r>
            <a:r>
              <a:rPr lang="zh-CN" altLang="en-US" sz="2400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、同时将多个</a:t>
            </a:r>
            <a:r>
              <a:rPr lang="en-US" altLang="zh-CN" sz="2400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field-value</a:t>
            </a:r>
            <a:r>
              <a:rPr lang="zh-CN" altLang="en-US" sz="2400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对设置到哈希表</a:t>
            </a:r>
            <a:r>
              <a:rPr lang="en-US" altLang="zh-CN" sz="2400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key</a:t>
            </a:r>
            <a:r>
              <a:rPr lang="zh-CN" altLang="en-US" sz="2400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中</a:t>
            </a:r>
            <a:endParaRPr lang="zh-CN" altLang="zh-CN" sz="2400" b="1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pic>
        <p:nvPicPr>
          <p:cNvPr id="4" name="图片 3"/>
          <p:cNvPicPr/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579793" y="3105573"/>
            <a:ext cx="7032413" cy="6468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942082" y="662739"/>
            <a:ext cx="4307840" cy="73723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121920" tIns="60960" rIns="121920" bIns="60960" anchor="t" anchorCtr="0">
            <a:spAutoFit/>
          </a:bodyPr>
          <a:lstStyle/>
          <a:p>
            <a:pPr algn="ctr"/>
            <a:r>
              <a:rPr lang="zh-CN" altLang="en-US" sz="4000" b="1" kern="0" dirty="0" smtClean="0">
                <a:solidFill>
                  <a:srgbClr val="C9425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Calibri" panose="020F0502020204030204" pitchFamily="34" charset="0"/>
              </a:rPr>
              <a:t>六、哈希类型操作</a:t>
            </a:r>
            <a:endParaRPr lang="zh-CN" altLang="en-US" sz="4000" u="none" strike="noStrike" kern="1200" cap="none" spc="0" baseline="0" dirty="0">
              <a:solidFill>
                <a:schemeClr val="tx1"/>
              </a:solidFill>
              <a:cs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56521" y="1711417"/>
            <a:ext cx="9313035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400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4</a:t>
            </a:r>
            <a:r>
              <a:rPr lang="zh-CN" altLang="en-US" sz="2400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、获取所有给定字段的值</a:t>
            </a:r>
            <a:endParaRPr lang="zh-CN" altLang="zh-CN" sz="2400" b="1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pic>
        <p:nvPicPr>
          <p:cNvPr id="4" name="图片 3"/>
          <p:cNvPicPr/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579793" y="2793153"/>
            <a:ext cx="7032413" cy="1271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942082" y="662739"/>
            <a:ext cx="4307840" cy="73723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121920" tIns="60960" rIns="121920" bIns="60960" anchor="t" anchorCtr="0">
            <a:spAutoFit/>
          </a:bodyPr>
          <a:lstStyle/>
          <a:p>
            <a:pPr algn="ctr"/>
            <a:r>
              <a:rPr lang="zh-CN" altLang="en-US" sz="4000" b="1" kern="0" dirty="0" smtClean="0">
                <a:solidFill>
                  <a:srgbClr val="C9425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Calibri" panose="020F0502020204030204" pitchFamily="34" charset="0"/>
              </a:rPr>
              <a:t>六、哈希类型操作</a:t>
            </a:r>
            <a:endParaRPr lang="zh-CN" altLang="en-US" sz="4000" u="none" strike="noStrike" kern="1200" cap="none" spc="0" baseline="0" dirty="0">
              <a:solidFill>
                <a:schemeClr val="tx1"/>
              </a:solidFill>
              <a:cs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56521" y="1711417"/>
            <a:ext cx="9313035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400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5</a:t>
            </a:r>
            <a:r>
              <a:rPr lang="zh-CN" altLang="en-US" sz="2400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、获取指定</a:t>
            </a:r>
            <a:r>
              <a:rPr lang="en-US" altLang="zh-CN" sz="2400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key</a:t>
            </a:r>
            <a:r>
              <a:rPr lang="zh-CN" altLang="en-US" sz="2400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下的所有字段</a:t>
            </a:r>
            <a:endParaRPr lang="zh-CN" altLang="zh-CN" sz="2400" b="1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pic>
        <p:nvPicPr>
          <p:cNvPr id="4" name="图片 3"/>
          <p:cNvPicPr/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4278629" y="2882476"/>
            <a:ext cx="3634740" cy="1093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942082" y="662739"/>
            <a:ext cx="4307840" cy="73723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121920" tIns="60960" rIns="121920" bIns="60960" anchor="t" anchorCtr="0">
            <a:spAutoFit/>
          </a:bodyPr>
          <a:lstStyle/>
          <a:p>
            <a:pPr algn="ctr"/>
            <a:r>
              <a:rPr lang="zh-CN" altLang="en-US" sz="4000" b="1" kern="0" dirty="0" smtClean="0">
                <a:solidFill>
                  <a:srgbClr val="C9425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Calibri" panose="020F0502020204030204" pitchFamily="34" charset="0"/>
              </a:rPr>
              <a:t>六、哈希类型操作</a:t>
            </a:r>
            <a:endParaRPr lang="zh-CN" altLang="en-US" sz="4000" u="none" strike="noStrike" kern="1200" cap="none" spc="0" baseline="0" dirty="0">
              <a:solidFill>
                <a:schemeClr val="tx1"/>
              </a:solidFill>
              <a:cs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56521" y="1711417"/>
            <a:ext cx="9313035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400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6</a:t>
            </a:r>
            <a:r>
              <a:rPr lang="zh-CN" altLang="en-US" sz="2400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、获取指定</a:t>
            </a:r>
            <a:r>
              <a:rPr lang="en-US" altLang="zh-CN" sz="2400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key</a:t>
            </a:r>
            <a:r>
              <a:rPr lang="zh-CN" altLang="en-US" sz="2400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下所有字段和值</a:t>
            </a:r>
            <a:endParaRPr lang="zh-CN" altLang="zh-CN" sz="2400" b="1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pic>
        <p:nvPicPr>
          <p:cNvPr id="4" name="图片 3"/>
          <p:cNvPicPr/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4037329" y="2813625"/>
            <a:ext cx="4117340" cy="1863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942082" y="662739"/>
            <a:ext cx="4307840" cy="73723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121920" tIns="60960" rIns="121920" bIns="60960" anchor="t" anchorCtr="0">
            <a:spAutoFit/>
          </a:bodyPr>
          <a:lstStyle/>
          <a:p>
            <a:pPr algn="ctr"/>
            <a:r>
              <a:rPr lang="zh-CN" altLang="en-US" sz="4000" b="1" kern="0" dirty="0" smtClean="0">
                <a:solidFill>
                  <a:srgbClr val="C9425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Calibri" panose="020F0502020204030204" pitchFamily="34" charset="0"/>
              </a:rPr>
              <a:t>六、哈希类型操作</a:t>
            </a:r>
            <a:endParaRPr lang="zh-CN" altLang="en-US" sz="4000" u="none" strike="noStrike" kern="1200" cap="none" spc="0" baseline="0" dirty="0">
              <a:solidFill>
                <a:schemeClr val="tx1"/>
              </a:solidFill>
              <a:cs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56521" y="1711417"/>
            <a:ext cx="9313035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400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7</a:t>
            </a:r>
            <a:r>
              <a:rPr lang="zh-CN" altLang="en-US" sz="2400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、删除一个或多个哈希字段</a:t>
            </a:r>
            <a:endParaRPr lang="zh-CN" altLang="zh-CN" sz="2400" b="1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pic>
        <p:nvPicPr>
          <p:cNvPr id="4" name="图片 3"/>
          <p:cNvPicPr/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352800" y="2833939"/>
            <a:ext cx="5486400" cy="2323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755075" y="662739"/>
            <a:ext cx="4681855" cy="73723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121920" tIns="60960" rIns="121920" bIns="60960" anchor="t" anchorCtr="0">
            <a:spAutoFit/>
          </a:bodyPr>
          <a:lstStyle/>
          <a:p>
            <a:pPr algn="ctr"/>
            <a:r>
              <a:rPr lang="zh-CN" altLang="en-US" sz="4000" b="1" kern="0" dirty="0">
                <a:solidFill>
                  <a:srgbClr val="C9425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Calibri" panose="020F0502020204030204" pitchFamily="34" charset="0"/>
              </a:rPr>
              <a:t>三</a:t>
            </a:r>
            <a:r>
              <a:rPr lang="zh-CN" altLang="en-US" sz="4000" b="1" kern="0" dirty="0" smtClean="0">
                <a:solidFill>
                  <a:srgbClr val="C9425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Calibri" panose="020F0502020204030204" pitchFamily="34" charset="0"/>
              </a:rPr>
              <a:t>、</a:t>
            </a:r>
            <a:r>
              <a:rPr lang="en-US" altLang="zh-CN" sz="4000" b="1" kern="0" dirty="0" err="1" smtClean="0">
                <a:solidFill>
                  <a:srgbClr val="C9425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Calibri" panose="020F0502020204030204" pitchFamily="34" charset="0"/>
              </a:rPr>
              <a:t>Redis</a:t>
            </a:r>
            <a:r>
              <a:rPr lang="zh-CN" altLang="en-US" sz="4000" b="1" kern="0" dirty="0" smtClean="0">
                <a:solidFill>
                  <a:srgbClr val="C9425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Calibri" panose="020F0502020204030204" pitchFamily="34" charset="0"/>
              </a:rPr>
              <a:t>基础操作</a:t>
            </a:r>
            <a:endParaRPr lang="zh-CN" altLang="en-US" sz="4000" u="none" strike="noStrike" kern="1200" cap="none" spc="0" baseline="0" dirty="0">
              <a:solidFill>
                <a:schemeClr val="tx1"/>
              </a:solidFill>
              <a:cs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56521" y="1711417"/>
            <a:ext cx="9313035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4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1</a:t>
            </a:r>
            <a:r>
              <a:rPr lang="zh-CN" altLang="en-US" sz="2400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、添加、修改（</a:t>
            </a:r>
            <a:r>
              <a:rPr lang="en-US" altLang="zh-CN" sz="2400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CU</a:t>
            </a:r>
            <a:r>
              <a:rPr lang="zh-CN" altLang="en-US" sz="2400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）</a:t>
            </a:r>
            <a:endParaRPr lang="zh-CN" altLang="zh-CN" sz="2400" b="1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pic>
        <p:nvPicPr>
          <p:cNvPr id="5" name="图片 4"/>
          <p:cNvPicPr/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981027" y="2861733"/>
            <a:ext cx="4229947" cy="11345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942082" y="662739"/>
            <a:ext cx="4307840" cy="73723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121920" tIns="60960" rIns="121920" bIns="60960" anchor="t" anchorCtr="0">
            <a:spAutoFit/>
          </a:bodyPr>
          <a:lstStyle/>
          <a:p>
            <a:pPr algn="ctr"/>
            <a:r>
              <a:rPr lang="zh-CN" altLang="en-US" sz="4000" b="1" kern="0" dirty="0" smtClean="0">
                <a:solidFill>
                  <a:srgbClr val="C9425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Calibri" panose="020F0502020204030204" pitchFamily="34" charset="0"/>
              </a:rPr>
              <a:t>六、哈希类型操作</a:t>
            </a:r>
            <a:endParaRPr lang="zh-CN" altLang="en-US" sz="4000" u="none" strike="noStrike" kern="1200" cap="none" spc="0" baseline="0" dirty="0">
              <a:solidFill>
                <a:schemeClr val="tx1"/>
              </a:solidFill>
              <a:cs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56521" y="1711417"/>
            <a:ext cx="9313035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400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8</a:t>
            </a:r>
            <a:r>
              <a:rPr lang="zh-CN" altLang="en-US" sz="2400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、查看哈希表中指定的字段是否存在</a:t>
            </a:r>
            <a:endParaRPr lang="zh-CN" altLang="zh-CN" sz="2400" b="1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pic>
        <p:nvPicPr>
          <p:cNvPr id="4" name="图片 3"/>
          <p:cNvPicPr/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548380" y="2940625"/>
            <a:ext cx="5095240" cy="1736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942082" y="662739"/>
            <a:ext cx="4307840" cy="73723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121920" tIns="60960" rIns="121920" bIns="60960" anchor="t" anchorCtr="0">
            <a:spAutoFit/>
          </a:bodyPr>
          <a:lstStyle/>
          <a:p>
            <a:pPr algn="ctr"/>
            <a:r>
              <a:rPr lang="zh-CN" altLang="en-US" sz="4000" b="1" kern="0" dirty="0" smtClean="0">
                <a:solidFill>
                  <a:srgbClr val="C9425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Calibri" panose="020F0502020204030204" pitchFamily="34" charset="0"/>
              </a:rPr>
              <a:t>六、哈希类型操作</a:t>
            </a:r>
            <a:endParaRPr lang="zh-CN" altLang="en-US" sz="4000" u="none" strike="noStrike" kern="1200" cap="none" spc="0" baseline="0" dirty="0">
              <a:solidFill>
                <a:schemeClr val="tx1"/>
              </a:solidFill>
              <a:cs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56521" y="1711417"/>
            <a:ext cx="9313035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400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9</a:t>
            </a:r>
            <a:r>
              <a:rPr lang="zh-CN" altLang="en-US" sz="2400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、获取指定</a:t>
            </a:r>
            <a:r>
              <a:rPr lang="en-US" altLang="zh-CN" sz="2400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key</a:t>
            </a:r>
            <a:r>
              <a:rPr lang="zh-CN" altLang="en-US" sz="2400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下的所有值</a:t>
            </a:r>
            <a:endParaRPr lang="zh-CN" altLang="zh-CN" sz="2400" b="1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pic>
        <p:nvPicPr>
          <p:cNvPr id="4" name="图片 3"/>
          <p:cNvPicPr/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4209627" y="3072553"/>
            <a:ext cx="3772747" cy="712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942082" y="662739"/>
            <a:ext cx="4307840" cy="73723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121920" tIns="60960" rIns="121920" bIns="60960" anchor="t" anchorCtr="0">
            <a:spAutoFit/>
          </a:bodyPr>
          <a:lstStyle/>
          <a:p>
            <a:pPr algn="ctr"/>
            <a:r>
              <a:rPr lang="zh-CN" altLang="en-US" sz="4000" b="1" kern="0" dirty="0" smtClean="0">
                <a:solidFill>
                  <a:srgbClr val="C9425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Calibri" panose="020F0502020204030204" pitchFamily="34" charset="0"/>
              </a:rPr>
              <a:t>六、哈希类型操作</a:t>
            </a:r>
            <a:endParaRPr lang="zh-CN" altLang="en-US" sz="4000" u="none" strike="noStrike" kern="1200" cap="none" spc="0" baseline="0" dirty="0">
              <a:solidFill>
                <a:schemeClr val="tx1"/>
              </a:solidFill>
              <a:cs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56521" y="1711417"/>
            <a:ext cx="9313035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400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10</a:t>
            </a:r>
            <a:r>
              <a:rPr lang="zh-CN" altLang="en-US" sz="2400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、给哈希表中指定</a:t>
            </a:r>
            <a:r>
              <a:rPr lang="en-US" altLang="zh-CN" sz="2400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key</a:t>
            </a:r>
            <a:r>
              <a:rPr lang="zh-CN" altLang="en-US" sz="2400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的某字段的整数值加上指定的增量值</a:t>
            </a:r>
            <a:endParaRPr lang="zh-CN" altLang="zh-CN" sz="2400" b="1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pic>
        <p:nvPicPr>
          <p:cNvPr id="4" name="图片 3"/>
          <p:cNvPicPr/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393016" y="2865259"/>
            <a:ext cx="5405967" cy="2771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942082" y="662739"/>
            <a:ext cx="4307840" cy="73723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121920" tIns="60960" rIns="121920" bIns="60960" anchor="t" anchorCtr="0">
            <a:spAutoFit/>
          </a:bodyPr>
          <a:lstStyle/>
          <a:p>
            <a:pPr algn="ctr"/>
            <a:r>
              <a:rPr lang="zh-CN" altLang="en-US" sz="4000" b="1" kern="0" dirty="0" smtClean="0">
                <a:solidFill>
                  <a:srgbClr val="C9425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Calibri" panose="020F0502020204030204" pitchFamily="34" charset="0"/>
              </a:rPr>
              <a:t>六、哈希类型操作</a:t>
            </a:r>
            <a:endParaRPr lang="zh-CN" altLang="en-US" sz="4000" u="none" strike="noStrike" kern="1200" cap="none" spc="0" baseline="0" dirty="0">
              <a:solidFill>
                <a:schemeClr val="tx1"/>
              </a:solidFill>
              <a:cs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56521" y="1711417"/>
            <a:ext cx="9313035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400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11</a:t>
            </a:r>
            <a:r>
              <a:rPr lang="zh-CN" altLang="en-US" sz="2400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、给哈希表中指定</a:t>
            </a:r>
            <a:r>
              <a:rPr lang="en-US" altLang="zh-CN" sz="2400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key</a:t>
            </a:r>
            <a:r>
              <a:rPr lang="zh-CN" altLang="en-US" sz="2400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的某字段的浮点数值加上指定的增量值</a:t>
            </a:r>
            <a:endParaRPr lang="zh-CN" altLang="zh-CN" sz="2400" b="1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pic>
        <p:nvPicPr>
          <p:cNvPr id="4" name="图片 3"/>
          <p:cNvPicPr/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791743" y="2660915"/>
            <a:ext cx="5358183" cy="3804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942082" y="662739"/>
            <a:ext cx="4307840" cy="73723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121920" tIns="60960" rIns="121920" bIns="60960" anchor="t" anchorCtr="0">
            <a:spAutoFit/>
          </a:bodyPr>
          <a:lstStyle/>
          <a:p>
            <a:pPr algn="ctr"/>
            <a:r>
              <a:rPr lang="zh-CN" altLang="en-US" sz="4000" b="1" kern="0" dirty="0" smtClean="0">
                <a:solidFill>
                  <a:srgbClr val="C9425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Calibri" panose="020F0502020204030204" pitchFamily="34" charset="0"/>
              </a:rPr>
              <a:t>六、哈希类型操作</a:t>
            </a:r>
            <a:endParaRPr lang="zh-CN" altLang="en-US" sz="4000" u="none" strike="noStrike" kern="1200" cap="none" spc="0" baseline="0" dirty="0">
              <a:solidFill>
                <a:schemeClr val="tx1"/>
              </a:solidFill>
              <a:cs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56521" y="1711417"/>
            <a:ext cx="9313035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400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12</a:t>
            </a:r>
            <a:r>
              <a:rPr lang="zh-CN" altLang="en-US" sz="2400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、获取哈希表中指定</a:t>
            </a:r>
            <a:r>
              <a:rPr lang="en-US" altLang="zh-CN" sz="2400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key</a:t>
            </a:r>
            <a:r>
              <a:rPr lang="zh-CN" altLang="en-US" sz="2400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中的字段数量</a:t>
            </a:r>
            <a:endParaRPr lang="zh-CN" altLang="zh-CN" sz="2400" b="1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pic>
        <p:nvPicPr>
          <p:cNvPr id="4" name="图片 3"/>
          <p:cNvPicPr/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807036" y="2641176"/>
            <a:ext cx="4577927" cy="1575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942081" y="662739"/>
            <a:ext cx="4307840" cy="73723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121920" tIns="60960" rIns="121920" bIns="60960" anchor="t" anchorCtr="0">
            <a:spAutoFit/>
          </a:bodyPr>
          <a:lstStyle/>
          <a:p>
            <a:pPr algn="ctr"/>
            <a:r>
              <a:rPr lang="zh-CN" altLang="en-US" sz="4000" b="1" kern="0" dirty="0" smtClean="0">
                <a:solidFill>
                  <a:srgbClr val="C9425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Calibri" panose="020F0502020204030204" pitchFamily="34" charset="0"/>
              </a:rPr>
              <a:t>七、列表类型操作</a:t>
            </a:r>
            <a:endParaRPr lang="zh-CN" altLang="en-US" sz="4000" u="none" strike="noStrike" kern="1200" cap="none" spc="0" baseline="0" dirty="0">
              <a:solidFill>
                <a:schemeClr val="tx1"/>
              </a:solidFill>
              <a:cs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56521" y="1711417"/>
            <a:ext cx="9313035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400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1</a:t>
            </a:r>
            <a:r>
              <a:rPr lang="zh-CN" altLang="en-US" sz="2400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、将</a:t>
            </a:r>
            <a:r>
              <a:rPr lang="en-US" altLang="zh-CN" sz="2400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1</a:t>
            </a:r>
            <a:r>
              <a:rPr lang="zh-CN" altLang="en-US" sz="2400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个或多个值插入到列表头部</a:t>
            </a:r>
            <a:endParaRPr lang="zh-CN" altLang="zh-CN" sz="2400" b="1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pic>
        <p:nvPicPr>
          <p:cNvPr id="4" name="图片 3"/>
          <p:cNvPicPr/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579793" y="2982939"/>
            <a:ext cx="7032413" cy="3134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942081" y="662739"/>
            <a:ext cx="4307840" cy="73723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121920" tIns="60960" rIns="121920" bIns="60960" anchor="t" anchorCtr="0">
            <a:spAutoFit/>
          </a:bodyPr>
          <a:lstStyle/>
          <a:p>
            <a:pPr algn="ctr"/>
            <a:r>
              <a:rPr lang="zh-CN" altLang="en-US" sz="4000" b="1" kern="0" dirty="0" smtClean="0">
                <a:solidFill>
                  <a:srgbClr val="C9425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Calibri" panose="020F0502020204030204" pitchFamily="34" charset="0"/>
              </a:rPr>
              <a:t>七、列表类型操作</a:t>
            </a:r>
            <a:endParaRPr lang="zh-CN" altLang="en-US" sz="4000" u="none" strike="noStrike" kern="1200" cap="none" spc="0" baseline="0" dirty="0">
              <a:solidFill>
                <a:schemeClr val="tx1"/>
              </a:solidFill>
              <a:cs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56521" y="1711417"/>
            <a:ext cx="9313035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400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2</a:t>
            </a:r>
            <a:r>
              <a:rPr lang="zh-CN" altLang="en-US" sz="2400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、将</a:t>
            </a:r>
            <a:r>
              <a:rPr lang="en-US" altLang="zh-CN" sz="2400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1</a:t>
            </a:r>
            <a:r>
              <a:rPr lang="zh-CN" altLang="en-US" sz="2400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个或多个值插入到列表尾部</a:t>
            </a:r>
            <a:endParaRPr lang="zh-CN" altLang="zh-CN" sz="2400" b="1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pic>
        <p:nvPicPr>
          <p:cNvPr id="4" name="图片 3"/>
          <p:cNvPicPr/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099647" y="2548592"/>
            <a:ext cx="5992707" cy="404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942081" y="662739"/>
            <a:ext cx="4307840" cy="73723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121920" tIns="60960" rIns="121920" bIns="60960" anchor="t" anchorCtr="0">
            <a:spAutoFit/>
          </a:bodyPr>
          <a:lstStyle/>
          <a:p>
            <a:pPr algn="ctr"/>
            <a:r>
              <a:rPr lang="zh-CN" altLang="en-US" sz="4000" b="1" kern="0" dirty="0" smtClean="0">
                <a:solidFill>
                  <a:srgbClr val="C9425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Calibri" panose="020F0502020204030204" pitchFamily="34" charset="0"/>
              </a:rPr>
              <a:t>七、列表类型操作</a:t>
            </a:r>
            <a:endParaRPr lang="zh-CN" altLang="en-US" sz="4000" u="none" strike="noStrike" kern="1200" cap="none" spc="0" baseline="0" dirty="0">
              <a:solidFill>
                <a:schemeClr val="tx1"/>
              </a:solidFill>
              <a:cs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56521" y="1711417"/>
            <a:ext cx="9313035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4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3</a:t>
            </a:r>
            <a:r>
              <a:rPr lang="zh-CN" altLang="en-US" sz="2400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、移除并获取列表头部的第</a:t>
            </a:r>
            <a:r>
              <a:rPr lang="en-US" altLang="zh-CN" sz="2400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1</a:t>
            </a:r>
            <a:r>
              <a:rPr lang="zh-CN" altLang="en-US" sz="2400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个元素</a:t>
            </a:r>
            <a:endParaRPr lang="zh-CN" altLang="zh-CN" sz="2400" b="1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pic>
        <p:nvPicPr>
          <p:cNvPr id="4" name="图片 3"/>
          <p:cNvPicPr/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128433" y="2564904"/>
            <a:ext cx="5935133" cy="383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942081" y="662739"/>
            <a:ext cx="4307840" cy="73723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121920" tIns="60960" rIns="121920" bIns="60960" anchor="t" anchorCtr="0">
            <a:spAutoFit/>
          </a:bodyPr>
          <a:lstStyle/>
          <a:p>
            <a:pPr algn="ctr"/>
            <a:r>
              <a:rPr lang="zh-CN" altLang="en-US" sz="4000" b="1" kern="0" dirty="0" smtClean="0">
                <a:solidFill>
                  <a:srgbClr val="C9425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Calibri" panose="020F0502020204030204" pitchFamily="34" charset="0"/>
              </a:rPr>
              <a:t>七、列表类型操作</a:t>
            </a:r>
            <a:endParaRPr lang="zh-CN" altLang="en-US" sz="4000" u="none" strike="noStrike" kern="1200" cap="none" spc="0" baseline="0" dirty="0">
              <a:solidFill>
                <a:schemeClr val="tx1"/>
              </a:solidFill>
              <a:cs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56521" y="1711417"/>
            <a:ext cx="9313035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400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4</a:t>
            </a:r>
            <a:r>
              <a:rPr lang="zh-CN" altLang="en-US" sz="2400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、移除并获取列表尾部的最后</a:t>
            </a:r>
            <a:r>
              <a:rPr lang="en-US" altLang="zh-CN" sz="2400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1</a:t>
            </a:r>
            <a:r>
              <a:rPr lang="zh-CN" altLang="en-US" sz="2400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个元素</a:t>
            </a:r>
            <a:endParaRPr lang="zh-CN" altLang="zh-CN" sz="2400" b="1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pic>
        <p:nvPicPr>
          <p:cNvPr id="4" name="图片 3"/>
          <p:cNvPicPr/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996353" y="2756925"/>
            <a:ext cx="6199293" cy="328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942081" y="662739"/>
            <a:ext cx="4307840" cy="73723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121920" tIns="60960" rIns="121920" bIns="60960" anchor="t" anchorCtr="0">
            <a:spAutoFit/>
          </a:bodyPr>
          <a:lstStyle/>
          <a:p>
            <a:pPr algn="ctr"/>
            <a:r>
              <a:rPr lang="zh-CN" altLang="en-US" sz="4000" b="1" kern="0" dirty="0" smtClean="0">
                <a:solidFill>
                  <a:srgbClr val="C9425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Calibri" panose="020F0502020204030204" pitchFamily="34" charset="0"/>
              </a:rPr>
              <a:t>七、列表类型操作</a:t>
            </a:r>
            <a:endParaRPr lang="zh-CN" altLang="en-US" sz="4000" u="none" strike="noStrike" kern="1200" cap="none" spc="0" baseline="0" dirty="0">
              <a:solidFill>
                <a:schemeClr val="tx1"/>
              </a:solidFill>
              <a:cs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56521" y="1711417"/>
            <a:ext cx="9313035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400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5</a:t>
            </a:r>
            <a:r>
              <a:rPr lang="zh-CN" altLang="en-US" sz="2400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、获取列表长度</a:t>
            </a:r>
            <a:endParaRPr lang="zh-CN" altLang="zh-CN" sz="2400" b="1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pic>
        <p:nvPicPr>
          <p:cNvPr id="4" name="图片 3"/>
          <p:cNvPicPr/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370156" y="2756052"/>
            <a:ext cx="5451687" cy="1921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755075" y="662739"/>
            <a:ext cx="4681855" cy="73723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121920" tIns="60960" rIns="121920" bIns="60960" anchor="t" anchorCtr="0">
            <a:spAutoFit/>
          </a:bodyPr>
          <a:lstStyle/>
          <a:p>
            <a:pPr algn="ctr"/>
            <a:r>
              <a:rPr lang="zh-CN" altLang="en-US" sz="4000" b="1" kern="0" dirty="0">
                <a:solidFill>
                  <a:srgbClr val="C9425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Calibri" panose="020F0502020204030204" pitchFamily="34" charset="0"/>
              </a:rPr>
              <a:t>三</a:t>
            </a:r>
            <a:r>
              <a:rPr lang="zh-CN" altLang="en-US" sz="4000" b="1" kern="0" dirty="0" smtClean="0">
                <a:solidFill>
                  <a:srgbClr val="C9425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Calibri" panose="020F0502020204030204" pitchFamily="34" charset="0"/>
              </a:rPr>
              <a:t>、</a:t>
            </a:r>
            <a:r>
              <a:rPr lang="en-US" altLang="zh-CN" sz="4000" b="1" kern="0" dirty="0" err="1" smtClean="0">
                <a:solidFill>
                  <a:srgbClr val="C9425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Calibri" panose="020F0502020204030204" pitchFamily="34" charset="0"/>
              </a:rPr>
              <a:t>Redis</a:t>
            </a:r>
            <a:r>
              <a:rPr lang="zh-CN" altLang="en-US" sz="4000" b="1" kern="0" dirty="0" smtClean="0">
                <a:solidFill>
                  <a:srgbClr val="C9425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Calibri" panose="020F0502020204030204" pitchFamily="34" charset="0"/>
              </a:rPr>
              <a:t>基础操作</a:t>
            </a:r>
            <a:endParaRPr lang="zh-CN" altLang="en-US" sz="4000" u="none" strike="noStrike" kern="1200" cap="none" spc="0" baseline="0" dirty="0">
              <a:solidFill>
                <a:schemeClr val="tx1"/>
              </a:solidFill>
              <a:cs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56521" y="1711417"/>
            <a:ext cx="9313035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400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2</a:t>
            </a:r>
            <a:r>
              <a:rPr lang="zh-CN" altLang="en-US" sz="2400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、获取指定</a:t>
            </a:r>
            <a:r>
              <a:rPr lang="en-US" altLang="zh-CN" sz="2400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key</a:t>
            </a:r>
            <a:r>
              <a:rPr lang="zh-CN" altLang="en-US" sz="2400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的值（</a:t>
            </a:r>
            <a:r>
              <a:rPr lang="en-US" altLang="zh-CN" sz="2400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R</a:t>
            </a:r>
            <a:r>
              <a:rPr lang="zh-CN" altLang="en-US" sz="2400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）</a:t>
            </a:r>
            <a:endParaRPr lang="zh-CN" altLang="zh-CN" sz="2400" b="1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pic>
        <p:nvPicPr>
          <p:cNvPr id="5" name="图片 4"/>
          <p:cNvPicPr/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4336203" y="3187276"/>
            <a:ext cx="3519593" cy="4834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图片 5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15440" y="3813043"/>
            <a:ext cx="3220720" cy="459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942081" y="662739"/>
            <a:ext cx="4307840" cy="73723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121920" tIns="60960" rIns="121920" bIns="60960" anchor="t" anchorCtr="0">
            <a:spAutoFit/>
          </a:bodyPr>
          <a:lstStyle/>
          <a:p>
            <a:pPr algn="ctr"/>
            <a:r>
              <a:rPr lang="zh-CN" altLang="en-US" sz="4000" b="1" kern="0" dirty="0" smtClean="0">
                <a:solidFill>
                  <a:srgbClr val="C9425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Calibri" panose="020F0502020204030204" pitchFamily="34" charset="0"/>
              </a:rPr>
              <a:t>七、列表类型操作</a:t>
            </a:r>
            <a:endParaRPr lang="zh-CN" altLang="en-US" sz="4000" u="none" strike="noStrike" kern="1200" cap="none" spc="0" baseline="0" dirty="0">
              <a:solidFill>
                <a:schemeClr val="tx1"/>
              </a:solidFill>
              <a:cs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56521" y="1711417"/>
            <a:ext cx="9313035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400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6</a:t>
            </a:r>
            <a:r>
              <a:rPr lang="zh-CN" altLang="en-US" sz="2400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、获取列表指定范围内的元素（下标从</a:t>
            </a:r>
            <a:r>
              <a:rPr lang="en-US" altLang="zh-CN" sz="2400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0</a:t>
            </a:r>
            <a:r>
              <a:rPr lang="zh-CN" altLang="en-US" sz="2400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开始）</a:t>
            </a:r>
            <a:endParaRPr lang="zh-CN" altLang="zh-CN" sz="2400" b="1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pic>
        <p:nvPicPr>
          <p:cNvPr id="4" name="图片 3"/>
          <p:cNvPicPr/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990427" y="2884395"/>
            <a:ext cx="6211147" cy="2656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942081" y="662739"/>
            <a:ext cx="4307840" cy="73723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121920" tIns="60960" rIns="121920" bIns="60960" anchor="t" anchorCtr="0">
            <a:spAutoFit/>
          </a:bodyPr>
          <a:lstStyle/>
          <a:p>
            <a:pPr algn="ctr"/>
            <a:r>
              <a:rPr lang="zh-CN" altLang="en-US" sz="4000" b="1" kern="0" dirty="0" smtClean="0">
                <a:solidFill>
                  <a:srgbClr val="C9425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Calibri" panose="020F0502020204030204" pitchFamily="34" charset="0"/>
              </a:rPr>
              <a:t>七、列表类型操作</a:t>
            </a:r>
            <a:endParaRPr lang="zh-CN" altLang="en-US" sz="4000" u="none" strike="noStrike" kern="1200" cap="none" spc="0" baseline="0" dirty="0">
              <a:solidFill>
                <a:schemeClr val="tx1"/>
              </a:solidFill>
              <a:cs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56520" y="1711417"/>
            <a:ext cx="9751980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400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7</a:t>
            </a:r>
            <a:r>
              <a:rPr lang="zh-CN" altLang="en-US" sz="2400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、截取列表（保留指定区间内的元素，不在区间内的元素将被删除）</a:t>
            </a:r>
            <a:endParaRPr lang="zh-CN" altLang="zh-CN" sz="2400" b="1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pic>
        <p:nvPicPr>
          <p:cNvPr id="4" name="图片 3"/>
          <p:cNvPicPr/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921423" y="2852936"/>
            <a:ext cx="6349153" cy="2749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755075" y="662739"/>
            <a:ext cx="4681855" cy="73723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121920" tIns="60960" rIns="121920" bIns="60960" anchor="t" anchorCtr="0">
            <a:spAutoFit/>
          </a:bodyPr>
          <a:lstStyle/>
          <a:p>
            <a:pPr algn="ctr"/>
            <a:r>
              <a:rPr lang="zh-CN" altLang="en-US" sz="4000" b="1" kern="0" dirty="0">
                <a:solidFill>
                  <a:srgbClr val="C9425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Calibri" panose="020F0502020204030204" pitchFamily="34" charset="0"/>
              </a:rPr>
              <a:t>三</a:t>
            </a:r>
            <a:r>
              <a:rPr lang="zh-CN" altLang="en-US" sz="4000" b="1" kern="0" dirty="0" smtClean="0">
                <a:solidFill>
                  <a:srgbClr val="C9425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Calibri" panose="020F0502020204030204" pitchFamily="34" charset="0"/>
              </a:rPr>
              <a:t>、</a:t>
            </a:r>
            <a:r>
              <a:rPr lang="en-US" altLang="zh-CN" sz="4000" b="1" kern="0" dirty="0" err="1" smtClean="0">
                <a:solidFill>
                  <a:srgbClr val="C9425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Calibri" panose="020F0502020204030204" pitchFamily="34" charset="0"/>
              </a:rPr>
              <a:t>Redis</a:t>
            </a:r>
            <a:r>
              <a:rPr lang="zh-CN" altLang="en-US" sz="4000" b="1" kern="0" dirty="0" smtClean="0">
                <a:solidFill>
                  <a:srgbClr val="C9425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Calibri" panose="020F0502020204030204" pitchFamily="34" charset="0"/>
              </a:rPr>
              <a:t>基础操作</a:t>
            </a:r>
            <a:endParaRPr lang="zh-CN" altLang="en-US" sz="4000" u="none" strike="noStrike" kern="1200" cap="none" spc="0" baseline="0" dirty="0">
              <a:solidFill>
                <a:schemeClr val="tx1"/>
              </a:solidFill>
              <a:cs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56521" y="1711417"/>
            <a:ext cx="9313035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400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3</a:t>
            </a:r>
            <a:r>
              <a:rPr lang="zh-CN" altLang="en-US" sz="2400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、删除指定</a:t>
            </a:r>
            <a:r>
              <a:rPr lang="en-US" altLang="zh-CN" sz="2400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key</a:t>
            </a:r>
            <a:r>
              <a:rPr lang="zh-CN" altLang="en-US" sz="2400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的值（</a:t>
            </a:r>
            <a:r>
              <a:rPr lang="en-US" altLang="zh-CN" sz="2400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D</a:t>
            </a:r>
            <a:r>
              <a:rPr lang="zh-CN" altLang="en-US" sz="2400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）</a:t>
            </a:r>
            <a:endParaRPr lang="zh-CN" altLang="zh-CN" sz="2400" b="1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pic>
        <p:nvPicPr>
          <p:cNvPr id="5" name="图片 4"/>
          <p:cNvPicPr/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604683" y="2697288"/>
            <a:ext cx="4982633" cy="2363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688083" y="662739"/>
            <a:ext cx="4815840" cy="73723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121920" tIns="60960" rIns="121920" bIns="60960" anchor="t" anchorCtr="0">
            <a:spAutoFit/>
          </a:bodyPr>
          <a:lstStyle/>
          <a:p>
            <a:pPr algn="ctr"/>
            <a:r>
              <a:rPr lang="zh-CN" altLang="en-US" sz="4000" b="1" kern="0" dirty="0">
                <a:solidFill>
                  <a:srgbClr val="C9425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Calibri" panose="020F0502020204030204" pitchFamily="34" charset="0"/>
              </a:rPr>
              <a:t>四</a:t>
            </a:r>
            <a:r>
              <a:rPr lang="zh-CN" altLang="en-US" sz="4000" b="1" kern="0" dirty="0" smtClean="0">
                <a:solidFill>
                  <a:srgbClr val="C9425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Calibri" panose="020F0502020204030204" pitchFamily="34" charset="0"/>
              </a:rPr>
              <a:t>、字符串类型操作</a:t>
            </a:r>
            <a:endParaRPr lang="zh-CN" altLang="en-US" sz="4000" u="none" strike="noStrike" kern="1200" cap="none" spc="0" baseline="0" dirty="0">
              <a:solidFill>
                <a:schemeClr val="tx1"/>
              </a:solidFill>
              <a:cs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56521" y="1711417"/>
            <a:ext cx="9313035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400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1</a:t>
            </a:r>
            <a:r>
              <a:rPr lang="zh-CN" altLang="en-US" sz="2400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、同时设置多个值</a:t>
            </a:r>
            <a:endParaRPr lang="zh-CN" altLang="zh-CN" sz="2400" b="1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pic>
        <p:nvPicPr>
          <p:cNvPr id="6" name="图片 5"/>
          <p:cNvPicPr/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386753" y="3199129"/>
            <a:ext cx="7418493" cy="459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688083" y="662739"/>
            <a:ext cx="4815840" cy="73723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121920" tIns="60960" rIns="121920" bIns="60960" anchor="t" anchorCtr="0">
            <a:spAutoFit/>
          </a:bodyPr>
          <a:lstStyle/>
          <a:p>
            <a:pPr algn="ctr"/>
            <a:r>
              <a:rPr lang="zh-CN" altLang="en-US" sz="4000" b="1" kern="0" dirty="0">
                <a:solidFill>
                  <a:srgbClr val="C9425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Calibri" panose="020F0502020204030204" pitchFamily="34" charset="0"/>
              </a:rPr>
              <a:t>四</a:t>
            </a:r>
            <a:r>
              <a:rPr lang="zh-CN" altLang="en-US" sz="4000" b="1" kern="0" dirty="0" smtClean="0">
                <a:solidFill>
                  <a:srgbClr val="C9425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Calibri" panose="020F0502020204030204" pitchFamily="34" charset="0"/>
              </a:rPr>
              <a:t>、字符串类型操作</a:t>
            </a:r>
            <a:endParaRPr lang="zh-CN" altLang="en-US" sz="4000" u="none" strike="noStrike" kern="1200" cap="none" spc="0" baseline="0" dirty="0">
              <a:solidFill>
                <a:schemeClr val="tx1"/>
              </a:solidFill>
              <a:cs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56521" y="1711417"/>
            <a:ext cx="9313035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4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2</a:t>
            </a:r>
            <a:r>
              <a:rPr lang="zh-CN" altLang="en-US" sz="2400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、同时获取多个值</a:t>
            </a:r>
            <a:endParaRPr lang="zh-CN" altLang="zh-CN" sz="2400" b="1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pic>
        <p:nvPicPr>
          <p:cNvPr id="5" name="图片 4"/>
          <p:cNvPicPr/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335443" y="2756323"/>
            <a:ext cx="5521113" cy="1345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688083" y="662739"/>
            <a:ext cx="4815840" cy="73723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121920" tIns="60960" rIns="121920" bIns="60960" anchor="t" anchorCtr="0">
            <a:spAutoFit/>
          </a:bodyPr>
          <a:lstStyle/>
          <a:p>
            <a:pPr algn="ctr"/>
            <a:r>
              <a:rPr lang="zh-CN" altLang="en-US" sz="4000" b="1" kern="0" dirty="0">
                <a:solidFill>
                  <a:srgbClr val="C9425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Calibri" panose="020F0502020204030204" pitchFamily="34" charset="0"/>
              </a:rPr>
              <a:t>四</a:t>
            </a:r>
            <a:r>
              <a:rPr lang="zh-CN" altLang="en-US" sz="4000" b="1" kern="0" dirty="0" smtClean="0">
                <a:solidFill>
                  <a:srgbClr val="C9425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Calibri" panose="020F0502020204030204" pitchFamily="34" charset="0"/>
              </a:rPr>
              <a:t>、字符串类型操作</a:t>
            </a:r>
            <a:endParaRPr lang="zh-CN" altLang="en-US" sz="4000" u="none" strike="noStrike" kern="1200" cap="none" spc="0" baseline="0" dirty="0">
              <a:solidFill>
                <a:schemeClr val="tx1"/>
              </a:solidFill>
              <a:cs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56521" y="1711417"/>
            <a:ext cx="9313035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400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3</a:t>
            </a:r>
            <a:r>
              <a:rPr lang="zh-CN" altLang="en-US" sz="2400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、递增 递减</a:t>
            </a:r>
            <a:endParaRPr lang="zh-CN" altLang="zh-CN" sz="2400" b="1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pic>
        <p:nvPicPr>
          <p:cNvPr id="6" name="图片 5"/>
          <p:cNvPicPr/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4048760" y="2675467"/>
            <a:ext cx="4094480" cy="1507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688083" y="662739"/>
            <a:ext cx="4815840" cy="73723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121920" tIns="60960" rIns="121920" bIns="60960" anchor="t" anchorCtr="0">
            <a:spAutoFit/>
          </a:bodyPr>
          <a:lstStyle/>
          <a:p>
            <a:pPr algn="ctr"/>
            <a:r>
              <a:rPr lang="zh-CN" altLang="en-US" sz="4000" b="1" kern="0" dirty="0">
                <a:solidFill>
                  <a:srgbClr val="C9425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Calibri" panose="020F0502020204030204" pitchFamily="34" charset="0"/>
              </a:rPr>
              <a:t>四</a:t>
            </a:r>
            <a:r>
              <a:rPr lang="zh-CN" altLang="en-US" sz="4000" b="1" kern="0" dirty="0" smtClean="0">
                <a:solidFill>
                  <a:srgbClr val="C9425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Calibri" panose="020F0502020204030204" pitchFamily="34" charset="0"/>
              </a:rPr>
              <a:t>、字符串类型操作</a:t>
            </a:r>
            <a:endParaRPr lang="zh-CN" altLang="en-US" sz="4000" u="none" strike="noStrike" kern="1200" cap="none" spc="0" baseline="0" dirty="0">
              <a:solidFill>
                <a:schemeClr val="tx1"/>
              </a:solidFill>
              <a:cs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56521" y="1711417"/>
            <a:ext cx="9313035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400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4</a:t>
            </a:r>
            <a:r>
              <a:rPr lang="zh-CN" altLang="en-US" sz="2400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、递增 递减指定值</a:t>
            </a:r>
            <a:endParaRPr lang="zh-CN" altLang="zh-CN" sz="2400" b="1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pic>
        <p:nvPicPr>
          <p:cNvPr id="4" name="图片 3"/>
          <p:cNvPicPr/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681336" y="2756925"/>
            <a:ext cx="4359487" cy="2357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4553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4553"/>
</p:tagLst>
</file>

<file path=ppt/tags/tag3.xml><?xml version="1.0" encoding="utf-8"?>
<p:tagLst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heme/theme1.xml><?xml version="1.0" encoding="utf-8"?>
<a:theme xmlns:a="http://schemas.openxmlformats.org/drawingml/2006/main" name="Office 主题">
  <a:themeElements>
    <a:clrScheme name="自定义 214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1360</Words>
  <Application>WPS 演示</Application>
  <PresentationFormat>宽屏</PresentationFormat>
  <Paragraphs>175</Paragraphs>
  <Slides>41</Slides>
  <Notes>31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50" baseType="lpstr">
      <vt:lpstr>Arial</vt:lpstr>
      <vt:lpstr>宋体</vt:lpstr>
      <vt:lpstr>Wingdings</vt:lpstr>
      <vt:lpstr>黑体</vt:lpstr>
      <vt:lpstr>Calibri</vt:lpstr>
      <vt:lpstr>微软雅黑</vt:lpstr>
      <vt:lpstr>Arial Unicode MS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4</cp:revision>
  <dcterms:created xsi:type="dcterms:W3CDTF">2018-03-01T02:03:00Z</dcterms:created>
  <dcterms:modified xsi:type="dcterms:W3CDTF">2018-06-22T03:29:01Z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