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5" r:id="rId2"/>
    <p:sldId id="342" r:id="rId3"/>
    <p:sldId id="312" r:id="rId4"/>
    <p:sldId id="372" r:id="rId5"/>
    <p:sldId id="354" r:id="rId6"/>
    <p:sldId id="369" r:id="rId7"/>
    <p:sldId id="356" r:id="rId8"/>
    <p:sldId id="366" r:id="rId9"/>
    <p:sldId id="367" r:id="rId10"/>
    <p:sldId id="368" r:id="rId11"/>
    <p:sldId id="364" r:id="rId12"/>
    <p:sldId id="371" r:id="rId13"/>
    <p:sldId id="370" r:id="rId14"/>
    <p:sldId id="362" r:id="rId15"/>
    <p:sldId id="373" r:id="rId16"/>
    <p:sldId id="35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E6E5E1"/>
    <a:srgbClr val="E6E6E2"/>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5250" autoAdjust="0"/>
  </p:normalViewPr>
  <p:slideViewPr>
    <p:cSldViewPr snapToGrid="0">
      <p:cViewPr varScale="1">
        <p:scale>
          <a:sx n="83" d="100"/>
          <a:sy n="83" d="100"/>
        </p:scale>
        <p:origin x="494" y="48"/>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339390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10462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66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40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5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10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39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143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5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941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xit" presetSubtype="2" fill="hold" nodeType="withEffect">
                                  <p:stCondLst>
                                    <p:cond delay="200"/>
                                  </p:stCondLst>
                                  <p:childTnLst>
                                    <p:animEffect transition="out" filter="wipe(right)">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9843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5" name="文本框 4"/>
          <p:cNvSpPr txBox="1"/>
          <p:nvPr/>
        </p:nvSpPr>
        <p:spPr>
          <a:xfrm>
            <a:off x="3040635" y="3044279"/>
            <a:ext cx="6110729" cy="769441"/>
          </a:xfrm>
          <a:prstGeom prst="rect">
            <a:avLst/>
          </a:prstGeom>
          <a:noFill/>
        </p:spPr>
        <p:txBody>
          <a:bodyPr vert="horz" wrap="square" rtlCol="0">
            <a:spAutoFit/>
          </a:bodyPr>
          <a:lstStyle/>
          <a:p>
            <a:r>
              <a:rPr lang="zh-CN" altLang="en-US" sz="44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动态源路由协议（</a:t>
            </a:r>
            <a:r>
              <a:rPr lang="en-US" altLang="zh-CN" sz="44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DSR</a:t>
            </a:r>
            <a:r>
              <a:rPr lang="zh-CN" altLang="en-US" sz="44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a:t>
            </a:r>
          </a:p>
        </p:txBody>
      </p:sp>
      <p:cxnSp>
        <p:nvCxnSpPr>
          <p:cNvPr id="27" name="直接连接符 26"/>
          <p:cNvCxnSpPr/>
          <p:nvPr/>
        </p:nvCxnSpPr>
        <p:spPr>
          <a:xfrm flipH="1">
            <a:off x="1898622" y="4044158"/>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2" name="文本框 1">
            <a:extLst>
              <a:ext uri="{FF2B5EF4-FFF2-40B4-BE49-F238E27FC236}">
                <a16:creationId xmlns:a16="http://schemas.microsoft.com/office/drawing/2014/main" id="{BAC3CF54-D4BE-4A67-A079-717EFC3F066C}"/>
              </a:ext>
            </a:extLst>
          </p:cNvPr>
          <p:cNvSpPr txBox="1"/>
          <p:nvPr/>
        </p:nvSpPr>
        <p:spPr>
          <a:xfrm>
            <a:off x="7216917" y="4802909"/>
            <a:ext cx="2723823" cy="369332"/>
          </a:xfrm>
          <a:prstGeom prst="rect">
            <a:avLst/>
          </a:prstGeom>
          <a:noFill/>
        </p:spPr>
        <p:txBody>
          <a:bodyPr wrap="none" rtlCol="0">
            <a:spAutoFit/>
          </a:bodyPr>
          <a:lstStyle/>
          <a:p>
            <a:r>
              <a:rPr lang="zh-CN" altLang="en-US" dirty="0"/>
              <a:t>高子彭</a:t>
            </a:r>
            <a:r>
              <a:rPr lang="en-US" altLang="zh-CN" dirty="0"/>
              <a:t>	</a:t>
            </a:r>
            <a:r>
              <a:rPr lang="zh-CN" altLang="en-US" dirty="0"/>
              <a:t>张晟瑀</a:t>
            </a:r>
            <a:r>
              <a:rPr lang="en-US" altLang="zh-CN" dirty="0"/>
              <a:t>	</a:t>
            </a:r>
            <a:r>
              <a:rPr lang="zh-CN" altLang="en-US" dirty="0"/>
              <a:t>贺湧钧</a:t>
            </a:r>
          </a:p>
        </p:txBody>
      </p:sp>
    </p:spTree>
    <p:extLst>
      <p:ext uri="{BB962C8B-B14F-4D97-AF65-F5344CB8AC3E}">
        <p14:creationId xmlns:p14="http://schemas.microsoft.com/office/powerpoint/2010/main" val="235132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5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250"/>
                                        <p:tgtEl>
                                          <p:spTgt spid="27"/>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250" fill="hold"/>
                                        <p:tgtEl>
                                          <p:spTgt spid="5"/>
                                        </p:tgtEl>
                                        <p:attrNameLst>
                                          <p:attrName>ppt_w</p:attrName>
                                        </p:attrNameLst>
                                      </p:cBhvr>
                                      <p:tavLst>
                                        <p:tav tm="0">
                                          <p:val>
                                            <p:fltVal val="0"/>
                                          </p:val>
                                        </p:tav>
                                        <p:tav tm="100000">
                                          <p:val>
                                            <p:strVal val="#ppt_w"/>
                                          </p:val>
                                        </p:tav>
                                      </p:tavLst>
                                    </p:anim>
                                    <p:anim calcmode="lin" valueType="num">
                                      <p:cBhvr>
                                        <p:cTn id="12" dur="250" fill="hold"/>
                                        <p:tgtEl>
                                          <p:spTgt spid="5"/>
                                        </p:tgtEl>
                                        <p:attrNameLst>
                                          <p:attrName>ppt_h</p:attrName>
                                        </p:attrNameLst>
                                      </p:cBhvr>
                                      <p:tavLst>
                                        <p:tav tm="0">
                                          <p:val>
                                            <p:fltVal val="0"/>
                                          </p:val>
                                        </p:tav>
                                        <p:tav tm="100000">
                                          <p:val>
                                            <p:strVal val="#ppt_h"/>
                                          </p:val>
                                        </p:tav>
                                      </p:tavLst>
                                    </p:anim>
                                    <p:animEffect transition="in" filter="fade">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555584" y="289367"/>
            <a:ext cx="146706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Open Sans Light"/>
                <a:cs typeface="+mn-cs"/>
              </a:rPr>
              <a:t>路由请求表</a:t>
            </a:r>
          </a:p>
        </p:txBody>
      </p:sp>
      <p:sp>
        <p:nvSpPr>
          <p:cNvPr id="3" name="矩形 2">
            <a:extLst>
              <a:ext uri="{FF2B5EF4-FFF2-40B4-BE49-F238E27FC236}">
                <a16:creationId xmlns:a16="http://schemas.microsoft.com/office/drawing/2014/main" id="{36DF20C4-E0A9-44A4-A305-17B5567D10AD}"/>
              </a:ext>
            </a:extLst>
          </p:cNvPr>
          <p:cNvSpPr/>
          <p:nvPr/>
        </p:nvSpPr>
        <p:spPr>
          <a:xfrm>
            <a:off x="555584" y="782009"/>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en Sans Light"/>
                <a:cs typeface="+mn-cs"/>
              </a:rPr>
              <a:t>记录有关该节点最近发起或转发的路由请求的信息。</a:t>
            </a:r>
            <a:endParaRPr kumimoji="0" lang="en-US" altLang="zh-CN" sz="1800" b="0" i="0" u="none" strike="noStrike" kern="1200" cap="none" spc="0" normalizeH="0" baseline="0" noProof="0" dirty="0">
              <a:ln>
                <a:noFill/>
              </a:ln>
              <a:solidFill>
                <a:prstClr val="black"/>
              </a:solidFill>
              <a:effectLst/>
              <a:uLnTx/>
              <a:uFillTx/>
              <a:latin typeface="Open Sans Light"/>
              <a:cs typeface="+mn-cs"/>
            </a:endParaRPr>
          </a:p>
        </p:txBody>
      </p:sp>
      <p:pic>
        <p:nvPicPr>
          <p:cNvPr id="5" name="图片 4">
            <a:extLst>
              <a:ext uri="{FF2B5EF4-FFF2-40B4-BE49-F238E27FC236}">
                <a16:creationId xmlns:a16="http://schemas.microsoft.com/office/drawing/2014/main" id="{0DFCC4F2-05DB-A348-B66A-AB85920F1F59}"/>
              </a:ext>
            </a:extLst>
          </p:cNvPr>
          <p:cNvPicPr>
            <a:picLocks noChangeAspect="1"/>
          </p:cNvPicPr>
          <p:nvPr/>
        </p:nvPicPr>
        <p:blipFill>
          <a:blip r:embed="rId3"/>
          <a:stretch>
            <a:fillRect/>
          </a:stretch>
        </p:blipFill>
        <p:spPr>
          <a:xfrm>
            <a:off x="555584" y="1279108"/>
            <a:ext cx="5027420" cy="2110875"/>
          </a:xfrm>
          <a:prstGeom prst="rect">
            <a:avLst/>
          </a:prstGeom>
        </p:spPr>
      </p:pic>
      <p:pic>
        <p:nvPicPr>
          <p:cNvPr id="9" name="图片 8">
            <a:extLst>
              <a:ext uri="{FF2B5EF4-FFF2-40B4-BE49-F238E27FC236}">
                <a16:creationId xmlns:a16="http://schemas.microsoft.com/office/drawing/2014/main" id="{B1EDFB3F-D385-0B4B-BF1B-2C36EFF6C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84" y="3517750"/>
            <a:ext cx="5027420" cy="3114339"/>
          </a:xfrm>
          <a:prstGeom prst="rect">
            <a:avLst/>
          </a:prstGeom>
        </p:spPr>
      </p:pic>
      <p:sp>
        <p:nvSpPr>
          <p:cNvPr id="10" name="矩形 9">
            <a:extLst>
              <a:ext uri="{FF2B5EF4-FFF2-40B4-BE49-F238E27FC236}">
                <a16:creationId xmlns:a16="http://schemas.microsoft.com/office/drawing/2014/main" id="{BA98C60F-FDFE-436A-A1AC-B04682734880}"/>
              </a:ext>
            </a:extLst>
          </p:cNvPr>
          <p:cNvSpPr/>
          <p:nvPr/>
        </p:nvSpPr>
        <p:spPr>
          <a:xfrm>
            <a:off x="6031345" y="2097321"/>
            <a:ext cx="6096000" cy="3693319"/>
          </a:xfrm>
          <a:prstGeom prst="rect">
            <a:avLst/>
          </a:prstGeom>
        </p:spPr>
        <p:txBody>
          <a:bodyPr>
            <a:spAutoFit/>
          </a:bodyPr>
          <a:lstStyle/>
          <a:p>
            <a:pPr marL="285750" indent="-285750">
              <a:buFont typeface="Arial" panose="020B0604020202020204" pitchFamily="34" charset="0"/>
              <a:buChar char="•"/>
            </a:pPr>
            <a:r>
              <a:rPr lang="en-US" altLang="zh-CN" dirty="0"/>
              <a:t>TTL</a:t>
            </a:r>
            <a:r>
              <a:rPr lang="zh-CN" altLang="en-US" dirty="0"/>
              <a:t>（</a:t>
            </a:r>
            <a:r>
              <a:rPr lang="en-US" altLang="zh-CN" dirty="0"/>
              <a:t>Time</a:t>
            </a:r>
            <a:r>
              <a:rPr lang="zh-CN" altLang="en-US" dirty="0"/>
              <a:t> </a:t>
            </a:r>
            <a:r>
              <a:rPr lang="en-US" altLang="zh-CN" dirty="0"/>
              <a:t>To Live</a:t>
            </a:r>
            <a:r>
              <a:rPr lang="zh-CN" altLang="en-US" dirty="0"/>
              <a:t>）</a:t>
            </a:r>
            <a:endParaRPr lang="en-US" altLang="zh-CN" dirty="0"/>
          </a:p>
          <a:p>
            <a:endParaRPr lang="en-US" altLang="zh-CN" dirty="0"/>
          </a:p>
          <a:p>
            <a:pPr marL="285750" indent="-285750">
              <a:buFont typeface="Arial" panose="020B0604020202020204" pitchFamily="34" charset="0"/>
              <a:buChar char="•"/>
            </a:pPr>
            <a:r>
              <a:rPr lang="zh-CN" altLang="en-US" dirty="0"/>
              <a:t>该节点上次向目标节点发起请求的时间。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为了接收到向目标节点提供路由所得到的有效路由应答，该节点发出的路由寻找的次数。</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该节点下一次尝试针对该目标节点的路由寻找的剩余时间量。</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大小为</a:t>
            </a:r>
            <a:r>
              <a:rPr lang="en-US" altLang="zh-CN" dirty="0" err="1"/>
              <a:t>RequestTableIds</a:t>
            </a:r>
            <a:r>
              <a:rPr lang="zh-CN" altLang="en-US" dirty="0"/>
              <a:t>条目的</a:t>
            </a:r>
            <a:r>
              <a:rPr lang="en-US" altLang="zh-CN" dirty="0"/>
              <a:t>FIFO</a:t>
            </a:r>
            <a:r>
              <a:rPr lang="zh-CN" altLang="en-US" dirty="0"/>
              <a:t>缓存，其中包含来自该节点从该发起节点接收的最近路由请求的标识值和目标地址。</a:t>
            </a:r>
          </a:p>
        </p:txBody>
      </p:sp>
    </p:spTree>
    <p:extLst>
      <p:ext uri="{BB962C8B-B14F-4D97-AF65-F5344CB8AC3E}">
        <p14:creationId xmlns:p14="http://schemas.microsoft.com/office/powerpoint/2010/main" val="272914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文本框 4"/>
          <p:cNvSpPr txBox="1"/>
          <p:nvPr/>
        </p:nvSpPr>
        <p:spPr>
          <a:xfrm>
            <a:off x="5523231" y="1304256"/>
            <a:ext cx="126000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5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kumimoji="0" lang="zh-CN" altLang="en-US" sz="115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111896" y="2556820"/>
            <a:ext cx="12993189" cy="2515008"/>
          </a:xfrm>
          <a:prstGeom prst="rect">
            <a:avLst/>
          </a:prstGeom>
        </p:spPr>
      </p:pic>
      <p:sp>
        <p:nvSpPr>
          <p:cNvPr id="10" name="矩形 9"/>
          <p:cNvSpPr/>
          <p:nvPr/>
        </p:nvSpPr>
        <p:spPr>
          <a:xfrm>
            <a:off x="2931096" y="2939168"/>
            <a:ext cx="6329807" cy="830997"/>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实现</a:t>
            </a:r>
          </a:p>
        </p:txBody>
      </p:sp>
    </p:spTree>
    <p:extLst>
      <p:ext uri="{BB962C8B-B14F-4D97-AF65-F5344CB8AC3E}">
        <p14:creationId xmlns:p14="http://schemas.microsoft.com/office/powerpoint/2010/main" val="203994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6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E648780D-81CA-481B-81AB-37F3AC67566F}"/>
              </a:ext>
            </a:extLst>
          </p:cNvPr>
          <p:cNvPicPr>
            <a:picLocks noChangeAspect="1"/>
          </p:cNvPicPr>
          <p:nvPr/>
        </p:nvPicPr>
        <p:blipFill>
          <a:blip r:embed="rId2"/>
          <a:stretch>
            <a:fillRect/>
          </a:stretch>
        </p:blipFill>
        <p:spPr>
          <a:xfrm>
            <a:off x="4008587" y="643467"/>
            <a:ext cx="4174826" cy="5571066"/>
          </a:xfrm>
          <a:prstGeom prst="rect">
            <a:avLst/>
          </a:prstGeom>
        </p:spPr>
      </p:pic>
      <p:sp>
        <p:nvSpPr>
          <p:cNvPr id="9" name="文本框 8">
            <a:extLst>
              <a:ext uri="{FF2B5EF4-FFF2-40B4-BE49-F238E27FC236}">
                <a16:creationId xmlns:a16="http://schemas.microsoft.com/office/drawing/2014/main" id="{627332E8-D74F-4B75-8205-6F24B1BDFDF7}"/>
              </a:ext>
            </a:extLst>
          </p:cNvPr>
          <p:cNvSpPr txBox="1"/>
          <p:nvPr/>
        </p:nvSpPr>
        <p:spPr>
          <a:xfrm>
            <a:off x="1827709" y="3244334"/>
            <a:ext cx="2262158" cy="369332"/>
          </a:xfrm>
          <a:prstGeom prst="rect">
            <a:avLst/>
          </a:prstGeom>
          <a:noFill/>
        </p:spPr>
        <p:txBody>
          <a:bodyPr wrap="none" rtlCol="0">
            <a:spAutoFit/>
          </a:bodyPr>
          <a:lstStyle/>
          <a:p>
            <a:r>
              <a:rPr lang="zh-CN" altLang="en-US" dirty="0"/>
              <a:t>接收分组程序流程图</a:t>
            </a:r>
          </a:p>
        </p:txBody>
      </p:sp>
    </p:spTree>
    <p:extLst>
      <p:ext uri="{BB962C8B-B14F-4D97-AF65-F5344CB8AC3E}">
        <p14:creationId xmlns:p14="http://schemas.microsoft.com/office/powerpoint/2010/main" val="51538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AB56ACDD-3329-47B0-8C85-D02825B8347E}"/>
              </a:ext>
            </a:extLst>
          </p:cNvPr>
          <p:cNvPicPr>
            <a:picLocks noChangeAspect="1"/>
          </p:cNvPicPr>
          <p:nvPr/>
        </p:nvPicPr>
        <p:blipFill>
          <a:blip r:embed="rId2"/>
          <a:stretch>
            <a:fillRect/>
          </a:stretch>
        </p:blipFill>
        <p:spPr>
          <a:xfrm>
            <a:off x="2854088" y="643467"/>
            <a:ext cx="6483823" cy="5571066"/>
          </a:xfrm>
          <a:prstGeom prst="rect">
            <a:avLst/>
          </a:prstGeom>
        </p:spPr>
      </p:pic>
      <p:sp>
        <p:nvSpPr>
          <p:cNvPr id="16" name="文本框 15">
            <a:extLst>
              <a:ext uri="{FF2B5EF4-FFF2-40B4-BE49-F238E27FC236}">
                <a16:creationId xmlns:a16="http://schemas.microsoft.com/office/drawing/2014/main" id="{6359B783-F314-4E15-84CC-A42184708277}"/>
              </a:ext>
            </a:extLst>
          </p:cNvPr>
          <p:cNvSpPr txBox="1"/>
          <p:nvPr/>
        </p:nvSpPr>
        <p:spPr>
          <a:xfrm>
            <a:off x="477011" y="2092960"/>
            <a:ext cx="2262158" cy="369332"/>
          </a:xfrm>
          <a:prstGeom prst="rect">
            <a:avLst/>
          </a:prstGeom>
          <a:noFill/>
        </p:spPr>
        <p:txBody>
          <a:bodyPr wrap="none" rtlCol="0">
            <a:spAutoFit/>
          </a:bodyPr>
          <a:lstStyle/>
          <a:p>
            <a:r>
              <a:rPr lang="zh-CN" altLang="en-US" dirty="0"/>
              <a:t>发送分组程序流程图</a:t>
            </a:r>
          </a:p>
        </p:txBody>
      </p:sp>
    </p:spTree>
    <p:extLst>
      <p:ext uri="{BB962C8B-B14F-4D97-AF65-F5344CB8AC3E}">
        <p14:creationId xmlns:p14="http://schemas.microsoft.com/office/powerpoint/2010/main" val="168783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文本框 4"/>
          <p:cNvSpPr txBox="1"/>
          <p:nvPr/>
        </p:nvSpPr>
        <p:spPr>
          <a:xfrm>
            <a:off x="5523231" y="1304256"/>
            <a:ext cx="126000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5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kumimoji="0" lang="zh-CN" altLang="en-US" sz="115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111896" y="2556820"/>
            <a:ext cx="12993189" cy="2515008"/>
          </a:xfrm>
          <a:prstGeom prst="rect">
            <a:avLst/>
          </a:prstGeom>
        </p:spPr>
      </p:pic>
      <p:sp>
        <p:nvSpPr>
          <p:cNvPr id="10" name="矩形 9"/>
          <p:cNvSpPr/>
          <p:nvPr/>
        </p:nvSpPr>
        <p:spPr>
          <a:xfrm>
            <a:off x="2931096" y="2939168"/>
            <a:ext cx="6329807" cy="830997"/>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总结</a:t>
            </a:r>
          </a:p>
        </p:txBody>
      </p:sp>
    </p:spTree>
    <p:extLst>
      <p:ext uri="{BB962C8B-B14F-4D97-AF65-F5344CB8AC3E}">
        <p14:creationId xmlns:p14="http://schemas.microsoft.com/office/powerpoint/2010/main" val="21455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6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555584" y="289367"/>
            <a:ext cx="19672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Open Sans Light"/>
                <a:cs typeface="+mn-cs"/>
              </a:rPr>
              <a:t>DSR</a:t>
            </a:r>
            <a:r>
              <a:rPr kumimoji="0" lang="zh-CN" altLang="en-US" sz="2000" b="1" i="0" u="none" strike="noStrike" kern="1200" cap="none" spc="0" normalizeH="0" baseline="0" noProof="0" dirty="0">
                <a:ln>
                  <a:noFill/>
                </a:ln>
                <a:solidFill>
                  <a:prstClr val="black"/>
                </a:solidFill>
                <a:effectLst/>
                <a:uLnTx/>
                <a:uFillTx/>
                <a:latin typeface="Open Sans Light"/>
                <a:cs typeface="+mn-cs"/>
              </a:rPr>
              <a:t>的优、缺点</a:t>
            </a:r>
          </a:p>
        </p:txBody>
      </p:sp>
      <p:sp>
        <p:nvSpPr>
          <p:cNvPr id="2" name="文本框 1">
            <a:extLst>
              <a:ext uri="{FF2B5EF4-FFF2-40B4-BE49-F238E27FC236}">
                <a16:creationId xmlns:a16="http://schemas.microsoft.com/office/drawing/2014/main" id="{D3274679-BDA3-4BAC-86BB-3415F3B8505D}"/>
              </a:ext>
            </a:extLst>
          </p:cNvPr>
          <p:cNvSpPr txBox="1"/>
          <p:nvPr/>
        </p:nvSpPr>
        <p:spPr>
          <a:xfrm>
            <a:off x="1145628" y="1973088"/>
            <a:ext cx="8494633" cy="3631763"/>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300" b="1" i="0" u="none" strike="noStrike" kern="1200" cap="none" spc="0" normalizeH="0" baseline="0" noProof="0" dirty="0">
                <a:ln>
                  <a:noFill/>
                </a:ln>
                <a:solidFill>
                  <a:prstClr val="black"/>
                </a:solidFill>
                <a:effectLst/>
                <a:uLnTx/>
                <a:uFillTx/>
                <a:latin typeface="方正兰亭细黑_GBK"/>
                <a:cs typeface="+mn-cs"/>
              </a:rPr>
              <a:t>DSR</a:t>
            </a:r>
            <a:r>
              <a:rPr kumimoji="0" lang="zh-CN" altLang="en-US" sz="2300" b="1" i="0" u="none" strike="noStrike" kern="1200" cap="none" spc="0" normalizeH="0" baseline="0" noProof="0" dirty="0">
                <a:ln>
                  <a:noFill/>
                </a:ln>
                <a:solidFill>
                  <a:prstClr val="black"/>
                </a:solidFill>
                <a:effectLst/>
                <a:uLnTx/>
                <a:uFillTx/>
                <a:latin typeface="方正兰亭细黑_GBK"/>
                <a:cs typeface="+mn-cs"/>
              </a:rPr>
              <a:t>的优点：</a:t>
            </a:r>
            <a:endParaRPr kumimoji="0" lang="en-US" altLang="zh-CN" sz="2300" b="1"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prstClr val="black"/>
                </a:solidFill>
                <a:effectLst/>
                <a:uLnTx/>
                <a:uFillTx/>
                <a:latin typeface="方正兰亭细黑_GBK"/>
                <a:cs typeface="+mn-cs"/>
              </a:rPr>
              <a:t>    </a:t>
            </a: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❒路由维护只有节点之间需要沟通，以此减少路由维护开销；</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❒路由缓存可以进一步减少路由发现开销；</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❒单一的路由发现可能产生多条到目的节点的路由。</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300" b="1" i="0" u="none" strike="noStrike" kern="1200" cap="none" spc="0" normalizeH="0" baseline="0" noProof="0" dirty="0">
                <a:ln>
                  <a:noFill/>
                </a:ln>
                <a:solidFill>
                  <a:prstClr val="black"/>
                </a:solidFill>
                <a:effectLst/>
                <a:uLnTx/>
                <a:uFillTx/>
                <a:latin typeface="方正兰亭细黑_GBK"/>
                <a:cs typeface="+mn-cs"/>
              </a:rPr>
              <a:t>DSR</a:t>
            </a:r>
            <a:r>
              <a:rPr kumimoji="0" lang="zh-CN" altLang="en-US" sz="2300" b="1" i="0" u="none" strike="noStrike" kern="1200" cap="none" spc="0" normalizeH="0" baseline="0" noProof="0" dirty="0">
                <a:ln>
                  <a:noFill/>
                </a:ln>
                <a:solidFill>
                  <a:prstClr val="black"/>
                </a:solidFill>
                <a:effectLst/>
                <a:uLnTx/>
                <a:uFillTx/>
                <a:latin typeface="方正兰亭细黑_GBK"/>
                <a:cs typeface="+mn-cs"/>
              </a:rPr>
              <a:t>的缺点：</a:t>
            </a:r>
            <a:endParaRPr kumimoji="0" lang="en-US" altLang="zh-CN" sz="2300" b="1"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❒由于源路由，包头大小随路由长度的增加而增加；</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❒路由请求可能在网络中产生洪泛；</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❒必须注意避免路由请求传播通过相邻节点之间的碰撞；</a:t>
            </a:r>
            <a:endParaRPr kumimoji="0" lang="en-US" altLang="zh-CN" sz="23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black"/>
                </a:solidFill>
                <a:effectLst/>
                <a:uLnTx/>
                <a:uFillTx/>
                <a:latin typeface="方正兰亭细黑_GBK"/>
                <a:cs typeface="+mn-cs"/>
              </a:rPr>
              <a:t>    ❒可能出现路线回复风暴等类似的竞争问题。</a:t>
            </a:r>
          </a:p>
        </p:txBody>
      </p:sp>
    </p:spTree>
    <p:extLst>
      <p:ext uri="{BB962C8B-B14F-4D97-AF65-F5344CB8AC3E}">
        <p14:creationId xmlns:p14="http://schemas.microsoft.com/office/powerpoint/2010/main" val="186913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谢谢大家！</a:t>
            </a: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2"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cxnSp>
        <p:nvCxnSpPr>
          <p:cNvPr id="18" name="直接连接符 17"/>
          <p:cNvCxnSpPr>
            <a:cxnSpLocks/>
            <a:endCxn id="19" idx="0"/>
          </p:cNvCxnSpPr>
          <p:nvPr/>
        </p:nvCxnSpPr>
        <p:spPr>
          <a:xfrm flipH="1">
            <a:off x="1699314" y="1086381"/>
            <a:ext cx="12946" cy="43768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61A1A7CF-34A0-41AA-B317-AC40CCFC6076}"/>
              </a:ext>
            </a:extLst>
          </p:cNvPr>
          <p:cNvGrpSpPr/>
          <p:nvPr/>
        </p:nvGrpSpPr>
        <p:grpSpPr>
          <a:xfrm>
            <a:off x="1352259" y="1066598"/>
            <a:ext cx="7231966" cy="727669"/>
            <a:chOff x="999104" y="1380634"/>
            <a:chExt cx="7231966" cy="727669"/>
          </a:xfrm>
        </p:grpSpPr>
        <p:grpSp>
          <p:nvGrpSpPr>
            <p:cNvPr id="2" name="组合 1"/>
            <p:cNvGrpSpPr>
              <a:grpSpLocks noChangeAspect="1"/>
            </p:cNvGrpSpPr>
            <p:nvPr/>
          </p:nvGrpSpPr>
          <p:grpSpPr>
            <a:xfrm>
              <a:off x="999104" y="1380634"/>
              <a:ext cx="720000" cy="727669"/>
              <a:chOff x="4724972" y="1458268"/>
              <a:chExt cx="742579" cy="800253"/>
            </a:xfrm>
          </p:grpSpPr>
          <p:sp>
            <p:nvSpPr>
              <p:cNvPr id="6" name="菱形 5"/>
              <p:cNvSpPr/>
              <p:nvPr/>
            </p:nvSpPr>
            <p:spPr>
              <a:xfrm>
                <a:off x="4724972" y="1458268"/>
                <a:ext cx="742579" cy="789978"/>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22"/>
              <p:cNvSpPr>
                <a:spLocks noChangeArrowheads="1"/>
              </p:cNvSpPr>
              <p:nvPr/>
            </p:nvSpPr>
            <p:spPr bwMode="auto">
              <a:xfrm>
                <a:off x="4879194" y="1480024"/>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sp>
          <p:nvSpPr>
            <p:cNvPr id="12" name="Rectangle 23"/>
            <p:cNvSpPr/>
            <p:nvPr/>
          </p:nvSpPr>
          <p:spPr>
            <a:xfrm>
              <a:off x="1916626" y="1447409"/>
              <a:ext cx="6314444" cy="584775"/>
            </a:xfrm>
            <a:prstGeom prst="rect">
              <a:avLst/>
            </a:prstGeom>
          </p:spPr>
          <p:txBody>
            <a:bodyPr wrap="square">
              <a:spAutoFit/>
            </a:bodyPr>
            <a:lstStyle/>
            <a:p>
              <a:pPr>
                <a:defRPr/>
              </a:pPr>
              <a:r>
                <a:rPr lang="en-US" altLang="zh-CN"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DSR</a:t>
              </a:r>
              <a:r>
                <a:rPr lang="zh-CN" alt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路由协议介绍</a:t>
              </a:r>
              <a:endParaRPr 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a:extLst>
              <a:ext uri="{FF2B5EF4-FFF2-40B4-BE49-F238E27FC236}">
                <a16:creationId xmlns:a16="http://schemas.microsoft.com/office/drawing/2014/main" id="{B723F7BC-1B7C-4228-95CD-17CC0077D9B1}"/>
              </a:ext>
            </a:extLst>
          </p:cNvPr>
          <p:cNvGrpSpPr/>
          <p:nvPr/>
        </p:nvGrpSpPr>
        <p:grpSpPr>
          <a:xfrm>
            <a:off x="1339314" y="2527920"/>
            <a:ext cx="2912785" cy="729344"/>
            <a:chOff x="986159" y="2841956"/>
            <a:chExt cx="2912785" cy="729344"/>
          </a:xfrm>
        </p:grpSpPr>
        <p:grpSp>
          <p:nvGrpSpPr>
            <p:cNvPr id="3" name="组合 2"/>
            <p:cNvGrpSpPr>
              <a:grpSpLocks noChangeAspect="1"/>
            </p:cNvGrpSpPr>
            <p:nvPr/>
          </p:nvGrpSpPr>
          <p:grpSpPr>
            <a:xfrm>
              <a:off x="986159" y="2841956"/>
              <a:ext cx="720000" cy="729344"/>
              <a:chOff x="4714013" y="3041801"/>
              <a:chExt cx="846000" cy="856979"/>
            </a:xfrm>
          </p:grpSpPr>
          <p:sp>
            <p:nvSpPr>
              <p:cNvPr id="8" name="菱形 7"/>
              <p:cNvSpPr/>
              <p:nvPr/>
            </p:nvSpPr>
            <p:spPr>
              <a:xfrm>
                <a:off x="4714013" y="3041801"/>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2"/>
              <p:cNvSpPr>
                <a:spLocks noChangeArrowheads="1"/>
              </p:cNvSpPr>
              <p:nvPr/>
            </p:nvSpPr>
            <p:spPr bwMode="auto">
              <a:xfrm>
                <a:off x="4856147" y="30670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13" name="Rectangle 23"/>
            <p:cNvSpPr/>
            <p:nvPr/>
          </p:nvSpPr>
          <p:spPr>
            <a:xfrm>
              <a:off x="1914902" y="2904091"/>
              <a:ext cx="1984042" cy="584775"/>
            </a:xfrm>
            <a:prstGeom prst="rect">
              <a:avLst/>
            </a:prstGeom>
          </p:spPr>
          <p:txBody>
            <a:bodyPr wrap="square">
              <a:spAutoFit/>
            </a:bodyPr>
            <a:lstStyle/>
            <a:p>
              <a:pPr>
                <a:defRPr/>
              </a:pPr>
              <a:r>
                <a:rPr lang="zh-CN" alt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数据结构</a:t>
              </a:r>
              <a:endParaRPr 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a:extLst>
              <a:ext uri="{FF2B5EF4-FFF2-40B4-BE49-F238E27FC236}">
                <a16:creationId xmlns:a16="http://schemas.microsoft.com/office/drawing/2014/main" id="{49DF54C8-F6DD-46E9-8C04-E94C3339BC23}"/>
              </a:ext>
            </a:extLst>
          </p:cNvPr>
          <p:cNvGrpSpPr/>
          <p:nvPr/>
        </p:nvGrpSpPr>
        <p:grpSpPr>
          <a:xfrm>
            <a:off x="1341038" y="3990917"/>
            <a:ext cx="4554583" cy="729344"/>
            <a:chOff x="987883" y="4304953"/>
            <a:chExt cx="4554583" cy="729344"/>
          </a:xfrm>
        </p:grpSpPr>
        <p:grpSp>
          <p:nvGrpSpPr>
            <p:cNvPr id="16" name="组合 15"/>
            <p:cNvGrpSpPr>
              <a:grpSpLocks noChangeAspect="1"/>
            </p:cNvGrpSpPr>
            <p:nvPr/>
          </p:nvGrpSpPr>
          <p:grpSpPr>
            <a:xfrm>
              <a:off x="987883" y="4304953"/>
              <a:ext cx="720000" cy="729344"/>
              <a:chOff x="4719547" y="4614356"/>
              <a:chExt cx="846000" cy="856979"/>
            </a:xfrm>
          </p:grpSpPr>
          <p:sp>
            <p:nvSpPr>
              <p:cNvPr id="10" name="菱形 9"/>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2"/>
              <p:cNvSpPr>
                <a:spLocks noChangeArrowheads="1"/>
              </p:cNvSpPr>
              <p:nvPr/>
            </p:nvSpPr>
            <p:spPr bwMode="auto">
              <a:xfrm>
                <a:off x="4881766" y="4614356"/>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14" name="Rectangle 23"/>
            <p:cNvSpPr/>
            <p:nvPr/>
          </p:nvSpPr>
          <p:spPr>
            <a:xfrm>
              <a:off x="1914902" y="4366508"/>
              <a:ext cx="3627564" cy="584775"/>
            </a:xfrm>
            <a:prstGeom prst="rect">
              <a:avLst/>
            </a:prstGeom>
          </p:spPr>
          <p:txBody>
            <a:bodyPr wrap="square">
              <a:spAutoFit/>
            </a:bodyPr>
            <a:lstStyle/>
            <a:p>
              <a:pPr>
                <a:defRPr/>
              </a:pPr>
              <a:r>
                <a:rPr lang="zh-CN" alt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实现</a:t>
              </a:r>
              <a:endParaRPr lang="en-US" sz="28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文本框 21"/>
          <p:cNvSpPr txBox="1"/>
          <p:nvPr/>
        </p:nvSpPr>
        <p:spPr>
          <a:xfrm>
            <a:off x="397246" y="246333"/>
            <a:ext cx="1884136" cy="369332"/>
          </a:xfrm>
          <a:prstGeom prst="rect">
            <a:avLst/>
          </a:prstGeom>
          <a:noFill/>
        </p:spPr>
        <p:txBody>
          <a:bodyPr wrap="square" rtlCol="0">
            <a:spAutoFit/>
          </a:bodyPr>
          <a:lstStyle/>
          <a:p>
            <a:r>
              <a:rPr lang="zh-CN" altLang="en-US" b="1" spc="300" dirty="0">
                <a:latin typeface="Arial" panose="020B0604020202020204" pitchFamily="34" charset="0"/>
                <a:ea typeface="微软雅黑" panose="020B0503020204020204" pitchFamily="34" charset="-122"/>
                <a:sym typeface="Arial" panose="020B0604020202020204" pitchFamily="34" charset="0"/>
              </a:rPr>
              <a:t>目录</a:t>
            </a:r>
            <a:endParaRPr lang="zh-CN" altLang="en-US" sz="1200" b="1" spc="3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4" name="组合 23">
            <a:extLst>
              <a:ext uri="{FF2B5EF4-FFF2-40B4-BE49-F238E27FC236}">
                <a16:creationId xmlns:a16="http://schemas.microsoft.com/office/drawing/2014/main" id="{DBBAF336-93DD-410E-B38D-955CD037C28D}"/>
              </a:ext>
            </a:extLst>
          </p:cNvPr>
          <p:cNvGrpSpPr/>
          <p:nvPr/>
        </p:nvGrpSpPr>
        <p:grpSpPr>
          <a:xfrm>
            <a:off x="1339314" y="5453913"/>
            <a:ext cx="4556307" cy="729344"/>
            <a:chOff x="986159" y="5767949"/>
            <a:chExt cx="4556307" cy="729344"/>
          </a:xfrm>
        </p:grpSpPr>
        <p:grpSp>
          <p:nvGrpSpPr>
            <p:cNvPr id="17" name="组合 16">
              <a:extLst>
                <a:ext uri="{FF2B5EF4-FFF2-40B4-BE49-F238E27FC236}">
                  <a16:creationId xmlns:a16="http://schemas.microsoft.com/office/drawing/2014/main" id="{3564ADF2-5A9E-4CD6-A90B-A5686811119C}"/>
                </a:ext>
              </a:extLst>
            </p:cNvPr>
            <p:cNvGrpSpPr>
              <a:grpSpLocks noChangeAspect="1"/>
            </p:cNvGrpSpPr>
            <p:nvPr/>
          </p:nvGrpSpPr>
          <p:grpSpPr>
            <a:xfrm>
              <a:off x="986159" y="5767949"/>
              <a:ext cx="720000" cy="729344"/>
              <a:chOff x="4719547" y="4614356"/>
              <a:chExt cx="846000" cy="856979"/>
            </a:xfrm>
          </p:grpSpPr>
          <p:sp>
            <p:nvSpPr>
              <p:cNvPr id="19" name="菱形 18">
                <a:extLst>
                  <a:ext uri="{FF2B5EF4-FFF2-40B4-BE49-F238E27FC236}">
                    <a16:creationId xmlns:a16="http://schemas.microsoft.com/office/drawing/2014/main" id="{193A581D-F4E4-43A6-9E84-A70AC6BC2E95}"/>
                  </a:ext>
                </a:extLst>
              </p:cNvPr>
              <p:cNvSpPr/>
              <p:nvPr/>
            </p:nvSpPr>
            <p:spPr>
              <a:xfrm>
                <a:off x="4719547" y="4625335"/>
                <a:ext cx="846000" cy="846000"/>
              </a:xfrm>
              <a:prstGeom prst="diamond">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22">
                <a:extLst>
                  <a:ext uri="{FF2B5EF4-FFF2-40B4-BE49-F238E27FC236}">
                    <a16:creationId xmlns:a16="http://schemas.microsoft.com/office/drawing/2014/main" id="{2509D18D-E0C5-40CD-AEB9-2319AE9CAB6E}"/>
                  </a:ext>
                </a:extLst>
              </p:cNvPr>
              <p:cNvSpPr>
                <a:spLocks noChangeArrowheads="1"/>
              </p:cNvSpPr>
              <p:nvPr/>
            </p:nvSpPr>
            <p:spPr bwMode="auto">
              <a:xfrm>
                <a:off x="4881766" y="4614356"/>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4</a:t>
                </a:r>
                <a:endParaRPr lang="zh-CN" altLang="zh-CN" sz="40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21" name="Rectangle 23">
              <a:extLst>
                <a:ext uri="{FF2B5EF4-FFF2-40B4-BE49-F238E27FC236}">
                  <a16:creationId xmlns:a16="http://schemas.microsoft.com/office/drawing/2014/main" id="{2CBE6C8B-C5DE-4B25-8B82-643D1F2E7557}"/>
                </a:ext>
              </a:extLst>
            </p:cNvPr>
            <p:cNvSpPr/>
            <p:nvPr/>
          </p:nvSpPr>
          <p:spPr>
            <a:xfrm>
              <a:off x="1914902" y="5823190"/>
              <a:ext cx="3627564" cy="584775"/>
            </a:xfrm>
            <a:prstGeom prst="rect">
              <a:avLst/>
            </a:prstGeom>
          </p:spPr>
          <p:txBody>
            <a:bodyPr wrap="square">
              <a:spAutoFit/>
            </a:bodyPr>
            <a:lstStyle/>
            <a:p>
              <a:pPr>
                <a:defRPr/>
              </a:pPr>
              <a:r>
                <a:rPr lang="zh-CN" altLang="en-US" sz="32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总结</a:t>
              </a:r>
              <a:endParaRPr lang="en-US" sz="2800" noProof="1">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8228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3637" y="1304256"/>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2931096" y="2939168"/>
            <a:ext cx="6329807" cy="830997"/>
          </a:xfrm>
          <a:prstGeom prst="rect">
            <a:avLst/>
          </a:prstGeom>
          <a:noFill/>
        </p:spPr>
        <p:txBody>
          <a:bodyPr vert="horz" wrap="square" rtlCol="0">
            <a:spAutoFit/>
          </a:bodyPr>
          <a:lstStyle/>
          <a:p>
            <a:pPr algn="ctr"/>
            <a:r>
              <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DSR</a:t>
            </a: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路由协议介绍</a:t>
            </a:r>
          </a:p>
        </p:txBody>
      </p:sp>
    </p:spTree>
    <p:extLst>
      <p:ext uri="{BB962C8B-B14F-4D97-AF65-F5344CB8AC3E}">
        <p14:creationId xmlns:p14="http://schemas.microsoft.com/office/powerpoint/2010/main" val="236631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250"/>
                                        <p:tgtEl>
                                          <p:spTgt spid="8"/>
                                        </p:tgtEl>
                                      </p:cBhvr>
                                    </p:animEffect>
                                  </p:childTnLst>
                                </p:cTn>
                              </p:par>
                            </p:childTnLst>
                          </p:cTn>
                        </p:par>
                        <p:par>
                          <p:cTn id="20" fill="hold">
                            <p:stCondLst>
                              <p:cond delay="6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9" name="文本框 18"/>
          <p:cNvSpPr txBox="1"/>
          <p:nvPr/>
        </p:nvSpPr>
        <p:spPr>
          <a:xfrm>
            <a:off x="300942" y="180189"/>
            <a:ext cx="36344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30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DSR</a:t>
            </a:r>
            <a:r>
              <a:rPr kumimoji="0" lang="zh-CN" altLang="en-US" sz="2400" b="1" i="0" u="none" strike="noStrike" kern="1200" cap="none" spc="30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路由协议介绍</a:t>
            </a:r>
            <a:endParaRPr kumimoji="0" lang="en-US" altLang="zh-CN" sz="2400" b="1" i="0" u="none" strike="noStrike" kern="1200" cap="none" spc="30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 name="矩形 1">
            <a:extLst>
              <a:ext uri="{FF2B5EF4-FFF2-40B4-BE49-F238E27FC236}">
                <a16:creationId xmlns:a16="http://schemas.microsoft.com/office/drawing/2014/main" id="{4BAD2395-80E3-4512-A68F-03E56A974FC3}"/>
              </a:ext>
            </a:extLst>
          </p:cNvPr>
          <p:cNvSpPr/>
          <p:nvPr/>
        </p:nvSpPr>
        <p:spPr>
          <a:xfrm>
            <a:off x="1355834" y="1513683"/>
            <a:ext cx="8471338" cy="4093428"/>
          </a:xfrm>
          <a:prstGeom prst="rect">
            <a:avLst/>
          </a:prstGeom>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zh-CN" sz="2000" b="1" i="0" u="none" strike="noStrike" kern="100" cap="none" spc="0" normalizeH="0" baseline="0" noProof="0" dirty="0">
                <a:ln>
                  <a:noFill/>
                </a:ln>
                <a:solidFill>
                  <a:srgbClr val="222222"/>
                </a:solidFill>
                <a:effectLst/>
                <a:uLnTx/>
                <a:uFillTx/>
                <a:latin typeface="方正兰亭细黑_GBK"/>
                <a:cs typeface="Arial" panose="020B0604020202020204" pitchFamily="34" charset="0"/>
              </a:rPr>
              <a:t>动态源路由</a:t>
            </a:r>
            <a:r>
              <a:rPr kumimoji="0" lang="zh-CN" altLang="zh-CN" sz="2000" b="0" i="0" u="none" strike="noStrike" kern="100" cap="none" spc="0" normalizeH="0" baseline="0" noProof="0" dirty="0">
                <a:ln>
                  <a:noFill/>
                </a:ln>
                <a:solidFill>
                  <a:srgbClr val="222222"/>
                </a:solidFill>
                <a:effectLst/>
                <a:uLnTx/>
                <a:uFillTx/>
                <a:latin typeface="方正兰亭细黑_GBK"/>
                <a:cs typeface="Arial" panose="020B0604020202020204" pitchFamily="34" charset="0"/>
              </a:rPr>
              <a:t>（</a:t>
            </a:r>
            <a:r>
              <a:rPr kumimoji="0" lang="en-US" altLang="zh-CN" sz="2000" b="1" i="0" u="none" strike="noStrike" kern="100" cap="none" spc="0" normalizeH="0" baseline="0" noProof="0" dirty="0">
                <a:ln>
                  <a:noFill/>
                </a:ln>
                <a:solidFill>
                  <a:srgbClr val="222222"/>
                </a:solidFill>
                <a:effectLst/>
                <a:uLnTx/>
                <a:uFillTx/>
                <a:latin typeface="方正兰亭细黑_GBK"/>
                <a:cs typeface="Times New Roman" panose="02020603050405020304" pitchFamily="18" charset="0"/>
              </a:rPr>
              <a:t>DSR</a:t>
            </a:r>
            <a:r>
              <a:rPr kumimoji="0" lang="zh-CN" altLang="zh-CN" sz="2000" b="0" i="0" u="none" strike="noStrike" kern="100" cap="none" spc="0" normalizeH="0" baseline="0" noProof="0" dirty="0">
                <a:ln>
                  <a:noFill/>
                </a:ln>
                <a:solidFill>
                  <a:srgbClr val="222222"/>
                </a:solidFill>
                <a:effectLst/>
                <a:uLnTx/>
                <a:uFillTx/>
                <a:latin typeface="方正兰亭细黑_GBK"/>
                <a:cs typeface="Arial" panose="020B0604020202020204" pitchFamily="34" charset="0"/>
              </a:rPr>
              <a:t>）是用于无线网状网络的</a:t>
            </a:r>
            <a:r>
              <a:rPr kumimoji="0" lang="zh-CN" altLang="zh-CN" sz="2000" b="0" i="0" u="none" strike="noStrike" kern="100" cap="none" spc="0" normalizeH="0" baseline="0" noProof="0" dirty="0">
                <a:ln>
                  <a:noFill/>
                </a:ln>
                <a:solidFill>
                  <a:prstClr val="black"/>
                </a:solidFill>
                <a:effectLst/>
                <a:uLnTx/>
                <a:uFillTx/>
                <a:latin typeface="方正兰亭细黑_GBK"/>
                <a:cs typeface="Arial" panose="020B0604020202020204" pitchFamily="34" charset="0"/>
              </a:rPr>
              <a:t>路由协议</a:t>
            </a:r>
            <a:r>
              <a:rPr kumimoji="0" lang="zh-CN" altLang="zh-CN" sz="2000" b="0" i="0" u="none" strike="noStrike" kern="100" cap="none" spc="0" normalizeH="0" baseline="0" noProof="0" dirty="0">
                <a:ln>
                  <a:noFill/>
                </a:ln>
                <a:solidFill>
                  <a:srgbClr val="222222"/>
                </a:solidFill>
                <a:effectLst/>
                <a:uLnTx/>
                <a:uFillTx/>
                <a:latin typeface="方正兰亭细黑_GBK"/>
                <a:cs typeface="Arial" panose="020B0604020202020204" pitchFamily="34" charset="0"/>
              </a:rPr>
              <a:t>。它类似于</a:t>
            </a:r>
            <a:r>
              <a:rPr kumimoji="0" lang="en-US" altLang="zh-CN" sz="2000" b="0" i="0" u="none" strike="noStrike" kern="100" cap="none" spc="0" normalizeH="0" baseline="0" noProof="0" dirty="0">
                <a:ln>
                  <a:noFill/>
                </a:ln>
                <a:solidFill>
                  <a:srgbClr val="222222"/>
                </a:solidFill>
                <a:effectLst/>
                <a:uLnTx/>
                <a:uFillTx/>
                <a:latin typeface="方正兰亭细黑_GBK"/>
                <a:cs typeface="Times New Roman" panose="02020603050405020304" pitchFamily="18" charset="0"/>
              </a:rPr>
              <a:t>AODV</a:t>
            </a:r>
            <a:r>
              <a:rPr kumimoji="0" lang="zh-CN" altLang="zh-CN" sz="2000" b="0" i="0" u="none" strike="noStrike" kern="100" cap="none" spc="0" normalizeH="0" baseline="0" noProof="0" dirty="0">
                <a:ln>
                  <a:noFill/>
                </a:ln>
                <a:solidFill>
                  <a:srgbClr val="222222"/>
                </a:solidFill>
                <a:effectLst/>
                <a:uLnTx/>
                <a:uFillTx/>
                <a:latin typeface="方正兰亭细黑_GBK"/>
                <a:cs typeface="Arial" panose="020B0604020202020204" pitchFamily="34" charset="0"/>
              </a:rPr>
              <a:t>，因为它在发送节点请求路由时按需形成路由。但是，它使用的是源路由而非依赖于每个中间设备上的路由表。</a:t>
            </a:r>
            <a:endPar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srgbClr val="222222"/>
                </a:solidFill>
                <a:effectLst/>
                <a:uLnTx/>
                <a:uFillTx/>
                <a:latin typeface="方正兰亭细黑_GBK"/>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DSR</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协议由两种主要机制组成，它们共同工作，以便发现和维护网络中的源路由</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a:t>
            </a:r>
            <a:r>
              <a:rPr kumimoji="0" lang="zh-CN" altLang="zh-CN" sz="2000" b="1"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路由发现</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是节点</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S</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希望将数据包发送到目标节点</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时，获得到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的源路由的机制。路由发现仅在</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S</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试图将数据包发送到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且到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的路由未知时使用。</a:t>
            </a:r>
            <a:endPar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endPar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a:t>
            </a:r>
            <a:r>
              <a:rPr kumimoji="0" lang="zh-CN" altLang="zh-CN" sz="2000" b="1"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路由维护</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是</a:t>
            </a:r>
            <a:r>
              <a:rPr lang="zh-CN" altLang="en-US" sz="2000" kern="100" dirty="0">
                <a:solidFill>
                  <a:prstClr val="black"/>
                </a:solidFill>
                <a:latin typeface="方正兰亭细黑_GBK"/>
                <a:cs typeface="Times New Roman" panose="02020603050405020304" pitchFamily="18" charset="0"/>
              </a:rPr>
              <a:t>指</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当路由维护表明源路由故障</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 S</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可以尝试使用任何其他到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的路由</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 </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或可以调用路由发现再次找到一个新的到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的路由。路由维护仅在</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S</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已实际发送数据包到</a:t>
            </a:r>
            <a:r>
              <a:rPr kumimoji="0" lang="en-US"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D</a:t>
            </a:r>
            <a:r>
              <a:rPr kumimoji="0" lang="zh-CN" altLang="zh-CN" sz="2000" b="0" i="0" u="none" strike="noStrike" kern="100" cap="none" spc="0" normalizeH="0" baseline="0" noProof="0" dirty="0">
                <a:ln>
                  <a:noFill/>
                </a:ln>
                <a:solidFill>
                  <a:prstClr val="black"/>
                </a:solidFill>
                <a:effectLst/>
                <a:uLnTx/>
                <a:uFillTx/>
                <a:latin typeface="方正兰亭细黑_GBK"/>
                <a:cs typeface="Times New Roman" panose="02020603050405020304" pitchFamily="18" charset="0"/>
              </a:rPr>
              <a:t>时使用。</a:t>
            </a:r>
          </a:p>
        </p:txBody>
      </p:sp>
    </p:spTree>
    <p:extLst>
      <p:ext uri="{BB962C8B-B14F-4D97-AF65-F5344CB8AC3E}">
        <p14:creationId xmlns:p14="http://schemas.microsoft.com/office/powerpoint/2010/main" val="258611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567159" y="185195"/>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Open Sans Light"/>
                <a:cs typeface="+mn-cs"/>
              </a:rPr>
              <a:t>具体说明</a:t>
            </a:r>
          </a:p>
        </p:txBody>
      </p:sp>
      <p:sp>
        <p:nvSpPr>
          <p:cNvPr id="3" name="文本框 2">
            <a:extLst>
              <a:ext uri="{FF2B5EF4-FFF2-40B4-BE49-F238E27FC236}">
                <a16:creationId xmlns:a16="http://schemas.microsoft.com/office/drawing/2014/main" id="{F26EF571-9B88-41D2-AE10-0D3278710986}"/>
              </a:ext>
            </a:extLst>
          </p:cNvPr>
          <p:cNvSpPr txBox="1"/>
          <p:nvPr/>
        </p:nvSpPr>
        <p:spPr>
          <a:xfrm>
            <a:off x="925590" y="1132627"/>
            <a:ext cx="1704313" cy="461665"/>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Open Sans Light"/>
                <a:cs typeface="+mn-cs"/>
              </a:rPr>
              <a:t>路由发现</a:t>
            </a:r>
          </a:p>
        </p:txBody>
      </p:sp>
      <p:pic>
        <p:nvPicPr>
          <p:cNvPr id="5" name="图片 4">
            <a:extLst>
              <a:ext uri="{FF2B5EF4-FFF2-40B4-BE49-F238E27FC236}">
                <a16:creationId xmlns:a16="http://schemas.microsoft.com/office/drawing/2014/main" id="{CBB49024-79EF-41A1-886A-592F4F63A7C5}"/>
              </a:ext>
            </a:extLst>
          </p:cNvPr>
          <p:cNvPicPr/>
          <p:nvPr/>
        </p:nvPicPr>
        <p:blipFill>
          <a:blip r:embed="rId3"/>
          <a:stretch>
            <a:fillRect/>
          </a:stretch>
        </p:blipFill>
        <p:spPr>
          <a:xfrm>
            <a:off x="646539" y="2141614"/>
            <a:ext cx="2816113" cy="1158634"/>
          </a:xfrm>
          <a:prstGeom prst="rect">
            <a:avLst/>
          </a:prstGeom>
        </p:spPr>
      </p:pic>
      <p:pic>
        <p:nvPicPr>
          <p:cNvPr id="6" name="图片 5">
            <a:extLst>
              <a:ext uri="{FF2B5EF4-FFF2-40B4-BE49-F238E27FC236}">
                <a16:creationId xmlns:a16="http://schemas.microsoft.com/office/drawing/2014/main" id="{B71220FE-877B-4E7C-9CDB-07BEE5B6B033}"/>
              </a:ext>
            </a:extLst>
          </p:cNvPr>
          <p:cNvPicPr/>
          <p:nvPr/>
        </p:nvPicPr>
        <p:blipFill>
          <a:blip r:embed="rId4"/>
          <a:stretch>
            <a:fillRect/>
          </a:stretch>
        </p:blipFill>
        <p:spPr>
          <a:xfrm>
            <a:off x="646539" y="3552145"/>
            <a:ext cx="2850719" cy="1158634"/>
          </a:xfrm>
          <a:prstGeom prst="rect">
            <a:avLst/>
          </a:prstGeom>
        </p:spPr>
      </p:pic>
      <p:pic>
        <p:nvPicPr>
          <p:cNvPr id="7" name="图片 6">
            <a:extLst>
              <a:ext uri="{FF2B5EF4-FFF2-40B4-BE49-F238E27FC236}">
                <a16:creationId xmlns:a16="http://schemas.microsoft.com/office/drawing/2014/main" id="{FF5E3003-0A5C-4CCE-A608-0179454760D3}"/>
              </a:ext>
            </a:extLst>
          </p:cNvPr>
          <p:cNvPicPr/>
          <p:nvPr/>
        </p:nvPicPr>
        <p:blipFill>
          <a:blip r:embed="rId5"/>
          <a:stretch>
            <a:fillRect/>
          </a:stretch>
        </p:blipFill>
        <p:spPr>
          <a:xfrm>
            <a:off x="646539" y="4985690"/>
            <a:ext cx="2816113" cy="1283148"/>
          </a:xfrm>
          <a:prstGeom prst="rect">
            <a:avLst/>
          </a:prstGeom>
        </p:spPr>
      </p:pic>
      <p:sp>
        <p:nvSpPr>
          <p:cNvPr id="4" name="文本框 3">
            <a:extLst>
              <a:ext uri="{FF2B5EF4-FFF2-40B4-BE49-F238E27FC236}">
                <a16:creationId xmlns:a16="http://schemas.microsoft.com/office/drawing/2014/main" id="{9064C9B2-E881-4EBF-A481-F53DE599089C}"/>
              </a:ext>
            </a:extLst>
          </p:cNvPr>
          <p:cNvSpPr txBox="1"/>
          <p:nvPr/>
        </p:nvSpPr>
        <p:spPr>
          <a:xfrm>
            <a:off x="4387273" y="2517166"/>
            <a:ext cx="6366830" cy="267765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当</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S</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试图将数据包发送到目的节点</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时，先广播一个</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RREQ</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包请求，其相邻节点若不是</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，将会记录发送缓存并继续广播</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RREQ</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a:t>
            </a: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当目的节点收到</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RREQ</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包时，不再转发该数据包。随后目的节点会发送</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RREP</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包给源节点</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S</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，如此实现</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S</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到</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的路由发现</a:t>
            </a: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p:txBody>
      </p:sp>
    </p:spTree>
    <p:extLst>
      <p:ext uri="{BB962C8B-B14F-4D97-AF65-F5344CB8AC3E}">
        <p14:creationId xmlns:p14="http://schemas.microsoft.com/office/powerpoint/2010/main" val="127537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567159" y="185195"/>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Open Sans Light"/>
                <a:cs typeface="+mn-cs"/>
              </a:rPr>
              <a:t>具体说明</a:t>
            </a:r>
          </a:p>
        </p:txBody>
      </p:sp>
      <p:sp>
        <p:nvSpPr>
          <p:cNvPr id="3" name="文本框 2">
            <a:extLst>
              <a:ext uri="{FF2B5EF4-FFF2-40B4-BE49-F238E27FC236}">
                <a16:creationId xmlns:a16="http://schemas.microsoft.com/office/drawing/2014/main" id="{F26EF571-9B88-41D2-AE10-0D3278710986}"/>
              </a:ext>
            </a:extLst>
          </p:cNvPr>
          <p:cNvSpPr txBox="1"/>
          <p:nvPr/>
        </p:nvSpPr>
        <p:spPr>
          <a:xfrm>
            <a:off x="925590" y="1132627"/>
            <a:ext cx="1704313" cy="461665"/>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Open Sans Light"/>
                <a:cs typeface="+mn-cs"/>
              </a:rPr>
              <a:t>路由维护</a:t>
            </a:r>
          </a:p>
        </p:txBody>
      </p:sp>
      <p:sp>
        <p:nvSpPr>
          <p:cNvPr id="4" name="文本框 3">
            <a:extLst>
              <a:ext uri="{FF2B5EF4-FFF2-40B4-BE49-F238E27FC236}">
                <a16:creationId xmlns:a16="http://schemas.microsoft.com/office/drawing/2014/main" id="{9064C9B2-E881-4EBF-A481-F53DE599089C}"/>
              </a:ext>
            </a:extLst>
          </p:cNvPr>
          <p:cNvSpPr txBox="1"/>
          <p:nvPr/>
        </p:nvSpPr>
        <p:spPr>
          <a:xfrm>
            <a:off x="5818568" y="2913509"/>
            <a:ext cx="5345438"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当节点</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J</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和</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之间的连接出现问题时，</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J</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会向源节点发送</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RERR</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包报告错误。</a:t>
            </a: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源节点收到</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RERR</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包，将</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J</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和</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之间的连接信息移出路由缓存，重新使用路由发现建立到节点</a:t>
            </a:r>
            <a:r>
              <a:rPr kumimoji="0" lang="en-US" altLang="zh-CN" sz="2400" b="0" i="0" u="none" strike="noStrike" kern="1200" cap="none" spc="0" normalizeH="0" baseline="0" noProof="0" dirty="0">
                <a:ln>
                  <a:noFill/>
                </a:ln>
                <a:solidFill>
                  <a:prstClr val="black"/>
                </a:solidFill>
                <a:effectLst/>
                <a:uLnTx/>
                <a:uFillTx/>
                <a:latin typeface="方正兰亭细黑_GBK"/>
                <a:cs typeface="+mn-cs"/>
              </a:rPr>
              <a:t>D</a:t>
            </a:r>
            <a:r>
              <a:rPr kumimoji="0" lang="zh-CN" altLang="en-US" sz="2400" b="0" i="0" u="none" strike="noStrike" kern="1200" cap="none" spc="0" normalizeH="0" baseline="0" noProof="0" dirty="0">
                <a:ln>
                  <a:noFill/>
                </a:ln>
                <a:solidFill>
                  <a:prstClr val="black"/>
                </a:solidFill>
                <a:effectLst/>
                <a:uLnTx/>
                <a:uFillTx/>
                <a:latin typeface="方正兰亭细黑_GBK"/>
                <a:cs typeface="+mn-cs"/>
              </a:rPr>
              <a:t>的路由</a:t>
            </a:r>
            <a:endParaRPr kumimoji="0" lang="en-US" altLang="zh-CN" sz="2400" b="0" i="0" u="none" strike="noStrike" kern="1200" cap="none" spc="0" normalizeH="0" baseline="0" noProof="0" dirty="0">
              <a:ln>
                <a:noFill/>
              </a:ln>
              <a:solidFill>
                <a:prstClr val="black"/>
              </a:solidFill>
              <a:effectLst/>
              <a:uLnTx/>
              <a:uFillTx/>
              <a:latin typeface="方正兰亭细黑_GBK"/>
              <a:cs typeface="+mn-cs"/>
            </a:endParaRPr>
          </a:p>
        </p:txBody>
      </p:sp>
      <p:pic>
        <p:nvPicPr>
          <p:cNvPr id="2" name="图片 1">
            <a:extLst>
              <a:ext uri="{FF2B5EF4-FFF2-40B4-BE49-F238E27FC236}">
                <a16:creationId xmlns:a16="http://schemas.microsoft.com/office/drawing/2014/main" id="{69364CD3-20BC-4080-AAA1-772353BB2CDE}"/>
              </a:ext>
            </a:extLst>
          </p:cNvPr>
          <p:cNvPicPr>
            <a:picLocks noChangeAspect="1"/>
          </p:cNvPicPr>
          <p:nvPr/>
        </p:nvPicPr>
        <p:blipFill>
          <a:blip r:embed="rId3"/>
          <a:stretch>
            <a:fillRect/>
          </a:stretch>
        </p:blipFill>
        <p:spPr>
          <a:xfrm>
            <a:off x="325141" y="3120052"/>
            <a:ext cx="4609524" cy="1895238"/>
          </a:xfrm>
          <a:prstGeom prst="rect">
            <a:avLst/>
          </a:prstGeom>
        </p:spPr>
      </p:pic>
    </p:spTree>
    <p:extLst>
      <p:ext uri="{BB962C8B-B14F-4D97-AF65-F5344CB8AC3E}">
        <p14:creationId xmlns:p14="http://schemas.microsoft.com/office/powerpoint/2010/main" val="385280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文本框 4"/>
          <p:cNvSpPr txBox="1"/>
          <p:nvPr/>
        </p:nvSpPr>
        <p:spPr>
          <a:xfrm>
            <a:off x="5523231" y="1304256"/>
            <a:ext cx="126000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500" dirty="0">
                <a:solidFill>
                  <a:prstClr val="white"/>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kumimoji="0" lang="zh-CN" altLang="en-US" sz="115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616419"/>
            <a:ext cx="12993189" cy="2515008"/>
          </a:xfrm>
          <a:prstGeom prst="rect">
            <a:avLst/>
          </a:prstGeom>
        </p:spPr>
      </p:pic>
      <p:sp>
        <p:nvSpPr>
          <p:cNvPr id="10" name="矩形 9"/>
          <p:cNvSpPr/>
          <p:nvPr/>
        </p:nvSpPr>
        <p:spPr>
          <a:xfrm>
            <a:off x="2931096" y="2939168"/>
            <a:ext cx="6329807" cy="830997"/>
          </a:xfrm>
          <a:prstGeom prst="rect">
            <a:avLst/>
          </a:prstGeom>
          <a:no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数据结构</a:t>
            </a:r>
          </a:p>
        </p:txBody>
      </p:sp>
    </p:spTree>
    <p:extLst>
      <p:ext uri="{BB962C8B-B14F-4D97-AF65-F5344CB8AC3E}">
        <p14:creationId xmlns:p14="http://schemas.microsoft.com/office/powerpoint/2010/main" val="213971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450" decel="100000" fill="hold"/>
                                        <p:tgtEl>
                                          <p:spTgt spid="4"/>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450" decel="100000" fill="hold"/>
                                        <p:tgtEl>
                                          <p:spTgt spid="5"/>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60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497711" y="196770"/>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Open Sans Light"/>
                <a:cs typeface="+mn-cs"/>
              </a:rPr>
              <a:t>路由缓存</a:t>
            </a:r>
          </a:p>
        </p:txBody>
      </p:sp>
      <p:sp>
        <p:nvSpPr>
          <p:cNvPr id="2" name="矩形 1">
            <a:extLst>
              <a:ext uri="{FF2B5EF4-FFF2-40B4-BE49-F238E27FC236}">
                <a16:creationId xmlns:a16="http://schemas.microsoft.com/office/drawing/2014/main" id="{4B0AC5BD-3D99-4265-B18B-1A4E363D8356}"/>
              </a:ext>
            </a:extLst>
          </p:cNvPr>
          <p:cNvSpPr/>
          <p:nvPr/>
        </p:nvSpPr>
        <p:spPr>
          <a:xfrm>
            <a:off x="6956653" y="1509534"/>
            <a:ext cx="4995202" cy="646331"/>
          </a:xfrm>
          <a:prstGeom prst="rect">
            <a:avLst/>
          </a:prstGeom>
        </p:spPr>
        <p:txBody>
          <a:bodyPr wrap="square">
            <a:spAutoFit/>
          </a:bodyPr>
          <a:lstStyle/>
          <a:p>
            <a:pPr marL="285750" indent="-285750">
              <a:buFont typeface="Arial" panose="020B0604020202020204" pitchFamily="34" charset="0"/>
              <a:buChar char="•"/>
            </a:pPr>
            <a:r>
              <a:rPr lang="zh-CN" altLang="en-US" dirty="0"/>
              <a:t>当节点获悉了一个新的链接时将该路由信息添加到它的路由缓存</a:t>
            </a:r>
          </a:p>
        </p:txBody>
      </p:sp>
      <p:sp>
        <p:nvSpPr>
          <p:cNvPr id="3" name="矩形 2">
            <a:extLst>
              <a:ext uri="{FF2B5EF4-FFF2-40B4-BE49-F238E27FC236}">
                <a16:creationId xmlns:a16="http://schemas.microsoft.com/office/drawing/2014/main" id="{6404638D-9C06-4A87-A1BD-BDEB6C2DF576}"/>
              </a:ext>
            </a:extLst>
          </p:cNvPr>
          <p:cNvSpPr/>
          <p:nvPr/>
        </p:nvSpPr>
        <p:spPr>
          <a:xfrm>
            <a:off x="6956653" y="4055805"/>
            <a:ext cx="4995202" cy="923330"/>
          </a:xfrm>
          <a:prstGeom prst="rect">
            <a:avLst/>
          </a:prstGeom>
        </p:spPr>
        <p:txBody>
          <a:bodyPr wrap="square">
            <a:spAutoFit/>
          </a:bodyPr>
          <a:lstStyle/>
          <a:p>
            <a:pPr marL="285750" indent="-285750">
              <a:buFont typeface="Arial" panose="020B0604020202020204" pitchFamily="34" charset="0"/>
              <a:buChar char="•"/>
            </a:pPr>
            <a:r>
              <a:rPr lang="zh-CN" altLang="en-US" dirty="0"/>
              <a:t>当节点获悉到自组织网络中的现有链接已断开时，节点从其路由缓存中删除该条路由信息</a:t>
            </a:r>
          </a:p>
        </p:txBody>
      </p:sp>
      <p:sp>
        <p:nvSpPr>
          <p:cNvPr id="4" name="矩形 3">
            <a:extLst>
              <a:ext uri="{FF2B5EF4-FFF2-40B4-BE49-F238E27FC236}">
                <a16:creationId xmlns:a16="http://schemas.microsoft.com/office/drawing/2014/main" id="{54170B26-2D9C-45F0-849E-8FC62FDADB1D}"/>
              </a:ext>
            </a:extLst>
          </p:cNvPr>
          <p:cNvSpPr/>
          <p:nvPr/>
        </p:nvSpPr>
        <p:spPr>
          <a:xfrm>
            <a:off x="7642724" y="5025092"/>
            <a:ext cx="4309131" cy="584775"/>
          </a:xfrm>
          <a:prstGeom prst="rect">
            <a:avLst/>
          </a:prstGeom>
        </p:spPr>
        <p:txBody>
          <a:bodyPr wrap="square">
            <a:spAutoFit/>
          </a:bodyPr>
          <a:lstStyle/>
          <a:p>
            <a:r>
              <a:rPr lang="zh-CN" altLang="en-US" sz="1600" dirty="0"/>
              <a:t>通过接收Route Error </a:t>
            </a:r>
            <a:r>
              <a:rPr lang="en-US" altLang="zh-CN" sz="1600" dirty="0"/>
              <a:t>Packet</a:t>
            </a:r>
            <a:r>
              <a:rPr lang="zh-CN" altLang="en-US" sz="1600" dirty="0"/>
              <a:t>数据包来判断链接是否断开</a:t>
            </a:r>
          </a:p>
        </p:txBody>
      </p:sp>
      <p:sp>
        <p:nvSpPr>
          <p:cNvPr id="5" name="文本框 4">
            <a:extLst>
              <a:ext uri="{FF2B5EF4-FFF2-40B4-BE49-F238E27FC236}">
                <a16:creationId xmlns:a16="http://schemas.microsoft.com/office/drawing/2014/main" id="{575C14B7-3114-413D-A4AE-9F7008C09E24}"/>
              </a:ext>
            </a:extLst>
          </p:cNvPr>
          <p:cNvSpPr txBox="1"/>
          <p:nvPr/>
        </p:nvSpPr>
        <p:spPr>
          <a:xfrm>
            <a:off x="7545096" y="2155865"/>
            <a:ext cx="4340597" cy="584775"/>
          </a:xfrm>
          <a:prstGeom prst="rect">
            <a:avLst/>
          </a:prstGeom>
          <a:noFill/>
        </p:spPr>
        <p:txBody>
          <a:bodyPr wrap="square" rtlCol="0">
            <a:spAutoFit/>
          </a:bodyPr>
          <a:lstStyle/>
          <a:p>
            <a:r>
              <a:rPr lang="zh-CN" altLang="en-US" sz="1600" dirty="0"/>
              <a:t>首先需要检查</a:t>
            </a:r>
            <a:r>
              <a:rPr lang="en-US" altLang="zh-CN" sz="1600" dirty="0" err="1"/>
              <a:t>routetable</a:t>
            </a:r>
            <a:r>
              <a:rPr lang="zh-CN" altLang="en-US" sz="1600" dirty="0"/>
              <a:t>内是否已经包含该条路由（包括在</a:t>
            </a:r>
            <a:r>
              <a:rPr lang="en-US" altLang="zh-CN" sz="1600" dirty="0"/>
              <a:t>cache</a:t>
            </a:r>
            <a:r>
              <a:rPr lang="zh-CN" altLang="en-US" sz="1600" dirty="0"/>
              <a:t>中的路由信息）</a:t>
            </a:r>
          </a:p>
        </p:txBody>
      </p:sp>
      <p:pic>
        <p:nvPicPr>
          <p:cNvPr id="6" name="图片 5">
            <a:extLst>
              <a:ext uri="{FF2B5EF4-FFF2-40B4-BE49-F238E27FC236}">
                <a16:creationId xmlns:a16="http://schemas.microsoft.com/office/drawing/2014/main" id="{1ED44A44-C651-43FE-8991-1956B7F662DA}"/>
              </a:ext>
            </a:extLst>
          </p:cNvPr>
          <p:cNvPicPr>
            <a:picLocks noChangeAspect="1"/>
          </p:cNvPicPr>
          <p:nvPr/>
        </p:nvPicPr>
        <p:blipFill>
          <a:blip r:embed="rId3"/>
          <a:stretch>
            <a:fillRect/>
          </a:stretch>
        </p:blipFill>
        <p:spPr>
          <a:xfrm>
            <a:off x="327739" y="1295399"/>
            <a:ext cx="6505575" cy="4560455"/>
          </a:xfrm>
          <a:prstGeom prst="rect">
            <a:avLst/>
          </a:prstGeom>
        </p:spPr>
      </p:pic>
    </p:spTree>
    <p:extLst>
      <p:ext uri="{BB962C8B-B14F-4D97-AF65-F5344CB8AC3E}">
        <p14:creationId xmlns:p14="http://schemas.microsoft.com/office/powerpoint/2010/main" val="40856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BFBC632-4DC9-45F4-97C3-D6E6080F5A41}"/>
              </a:ext>
            </a:extLst>
          </p:cNvPr>
          <p:cNvSpPr txBox="1"/>
          <p:nvPr/>
        </p:nvSpPr>
        <p:spPr>
          <a:xfrm>
            <a:off x="555584" y="289367"/>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Open Sans Light"/>
                <a:cs typeface="+mn-cs"/>
              </a:rPr>
              <a:t>发送缓存</a:t>
            </a:r>
          </a:p>
        </p:txBody>
      </p:sp>
      <p:pic>
        <p:nvPicPr>
          <p:cNvPr id="2" name="图片 1">
            <a:extLst>
              <a:ext uri="{FF2B5EF4-FFF2-40B4-BE49-F238E27FC236}">
                <a16:creationId xmlns:a16="http://schemas.microsoft.com/office/drawing/2014/main" id="{887B479F-664A-4A08-898B-150DFFE37AB4}"/>
              </a:ext>
            </a:extLst>
          </p:cNvPr>
          <p:cNvPicPr>
            <a:picLocks noChangeAspect="1"/>
          </p:cNvPicPr>
          <p:nvPr/>
        </p:nvPicPr>
        <p:blipFill>
          <a:blip r:embed="rId3"/>
          <a:stretch>
            <a:fillRect/>
          </a:stretch>
        </p:blipFill>
        <p:spPr>
          <a:xfrm>
            <a:off x="555584" y="2475346"/>
            <a:ext cx="5267325" cy="4165599"/>
          </a:xfrm>
          <a:prstGeom prst="rect">
            <a:avLst/>
          </a:prstGeom>
        </p:spPr>
      </p:pic>
      <p:sp>
        <p:nvSpPr>
          <p:cNvPr id="3" name="文本框 2">
            <a:extLst>
              <a:ext uri="{FF2B5EF4-FFF2-40B4-BE49-F238E27FC236}">
                <a16:creationId xmlns:a16="http://schemas.microsoft.com/office/drawing/2014/main" id="{D393DEA1-0C47-4E58-8524-0250D497F79A}"/>
              </a:ext>
            </a:extLst>
          </p:cNvPr>
          <p:cNvSpPr txBox="1"/>
          <p:nvPr/>
        </p:nvSpPr>
        <p:spPr>
          <a:xfrm>
            <a:off x="7407563" y="1341293"/>
            <a:ext cx="2954655" cy="369332"/>
          </a:xfrm>
          <a:prstGeom prst="rect">
            <a:avLst/>
          </a:prstGeom>
          <a:noFill/>
        </p:spPr>
        <p:txBody>
          <a:bodyPr wrap="none" rtlCol="0">
            <a:spAutoFit/>
          </a:bodyPr>
          <a:lstStyle/>
          <a:p>
            <a:r>
              <a:rPr lang="zh-CN" altLang="en-US" dirty="0"/>
              <a:t>存储的是尚未发送的数据包</a:t>
            </a:r>
          </a:p>
        </p:txBody>
      </p:sp>
      <p:pic>
        <p:nvPicPr>
          <p:cNvPr id="5" name="图片 4">
            <a:extLst>
              <a:ext uri="{FF2B5EF4-FFF2-40B4-BE49-F238E27FC236}">
                <a16:creationId xmlns:a16="http://schemas.microsoft.com/office/drawing/2014/main" id="{C1827C24-8702-4079-95D1-C1BFF8366C4C}"/>
              </a:ext>
            </a:extLst>
          </p:cNvPr>
          <p:cNvPicPr>
            <a:picLocks noChangeAspect="1"/>
          </p:cNvPicPr>
          <p:nvPr/>
        </p:nvPicPr>
        <p:blipFill>
          <a:blip r:embed="rId4"/>
          <a:stretch>
            <a:fillRect/>
          </a:stretch>
        </p:blipFill>
        <p:spPr>
          <a:xfrm>
            <a:off x="555584" y="1341293"/>
            <a:ext cx="3981450" cy="1085850"/>
          </a:xfrm>
          <a:prstGeom prst="rect">
            <a:avLst/>
          </a:prstGeom>
        </p:spPr>
      </p:pic>
      <p:sp>
        <p:nvSpPr>
          <p:cNvPr id="6" name="文本框 5">
            <a:extLst>
              <a:ext uri="{FF2B5EF4-FFF2-40B4-BE49-F238E27FC236}">
                <a16:creationId xmlns:a16="http://schemas.microsoft.com/office/drawing/2014/main" id="{FA8E3C08-038E-4B6E-A407-017DE363FD29}"/>
              </a:ext>
            </a:extLst>
          </p:cNvPr>
          <p:cNvSpPr txBox="1"/>
          <p:nvPr/>
        </p:nvSpPr>
        <p:spPr>
          <a:xfrm>
            <a:off x="7407563" y="2586182"/>
            <a:ext cx="4108817" cy="369332"/>
          </a:xfrm>
          <a:prstGeom prst="rect">
            <a:avLst/>
          </a:prstGeom>
          <a:noFill/>
        </p:spPr>
        <p:txBody>
          <a:bodyPr wrap="none" rtlCol="0">
            <a:spAutoFit/>
          </a:bodyPr>
          <a:lstStyle/>
          <a:p>
            <a:r>
              <a:rPr lang="zh-CN" altLang="en-US" dirty="0"/>
              <a:t>发送缓冲区的数据包与放入的顺序有关</a:t>
            </a:r>
          </a:p>
        </p:txBody>
      </p:sp>
      <p:sp>
        <p:nvSpPr>
          <p:cNvPr id="7" name="文本框 6">
            <a:extLst>
              <a:ext uri="{FF2B5EF4-FFF2-40B4-BE49-F238E27FC236}">
                <a16:creationId xmlns:a16="http://schemas.microsoft.com/office/drawing/2014/main" id="{73AACA4C-193C-481F-A1D1-EF387E7B924B}"/>
              </a:ext>
            </a:extLst>
          </p:cNvPr>
          <p:cNvSpPr txBox="1"/>
          <p:nvPr/>
        </p:nvSpPr>
        <p:spPr>
          <a:xfrm>
            <a:off x="7407563" y="3902487"/>
            <a:ext cx="4041491" cy="369332"/>
          </a:xfrm>
          <a:prstGeom prst="rect">
            <a:avLst/>
          </a:prstGeom>
          <a:noFill/>
        </p:spPr>
        <p:txBody>
          <a:bodyPr wrap="none" rtlCol="0">
            <a:spAutoFit/>
          </a:bodyPr>
          <a:lstStyle/>
          <a:p>
            <a:r>
              <a:rPr lang="zh-CN" altLang="en-US" dirty="0"/>
              <a:t>在</a:t>
            </a:r>
            <a:r>
              <a:rPr lang="en-US" altLang="zh-CN" dirty="0" err="1"/>
              <a:t>Sendbuf</a:t>
            </a:r>
            <a:r>
              <a:rPr lang="en-US" altLang="zh-CN" dirty="0"/>
              <a:t> Timeout</a:t>
            </a:r>
            <a:r>
              <a:rPr lang="zh-CN" altLang="en-US" dirty="0"/>
              <a:t>后会被无条件丢弃</a:t>
            </a:r>
          </a:p>
        </p:txBody>
      </p:sp>
      <p:sp>
        <p:nvSpPr>
          <p:cNvPr id="11" name="文本框 10">
            <a:extLst>
              <a:ext uri="{FF2B5EF4-FFF2-40B4-BE49-F238E27FC236}">
                <a16:creationId xmlns:a16="http://schemas.microsoft.com/office/drawing/2014/main" id="{099911F5-8EA2-4966-B15E-630CF7DCFB91}"/>
              </a:ext>
            </a:extLst>
          </p:cNvPr>
          <p:cNvSpPr txBox="1"/>
          <p:nvPr/>
        </p:nvSpPr>
        <p:spPr>
          <a:xfrm>
            <a:off x="7407563" y="5024582"/>
            <a:ext cx="3884472" cy="646331"/>
          </a:xfrm>
          <a:prstGeom prst="rect">
            <a:avLst/>
          </a:prstGeom>
          <a:noFill/>
        </p:spPr>
        <p:txBody>
          <a:bodyPr wrap="square" rtlCol="0">
            <a:spAutoFit/>
          </a:bodyPr>
          <a:lstStyle/>
          <a:p>
            <a:r>
              <a:rPr lang="zh-CN" altLang="en-US" dirty="0"/>
              <a:t>为防止缓冲区溢出，可在需要时采用</a:t>
            </a:r>
            <a:r>
              <a:rPr lang="en-US" altLang="zh-CN" dirty="0"/>
              <a:t>FIFO</a:t>
            </a:r>
            <a:r>
              <a:rPr lang="zh-CN" altLang="en-US" dirty="0"/>
              <a:t>的方法删除数据包</a:t>
            </a:r>
          </a:p>
        </p:txBody>
      </p:sp>
    </p:spTree>
    <p:extLst>
      <p:ext uri="{BB962C8B-B14F-4D97-AF65-F5344CB8AC3E}">
        <p14:creationId xmlns:p14="http://schemas.microsoft.com/office/powerpoint/2010/main" val="3405463258"/>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1945</TotalTime>
  <Words>564</Words>
  <Application>Microsoft Office PowerPoint</Application>
  <PresentationFormat>宽屏</PresentationFormat>
  <Paragraphs>75</Paragraphs>
  <Slides>16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方正兰亭细黑_GBK</vt:lpstr>
      <vt:lpstr>Arial</vt:lpstr>
      <vt:lpstr>Calibri</vt:lpstr>
      <vt:lpstr>Open Sans Light</vt:lpstr>
      <vt:lpstr>Open Sans Semibold</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Zipeng GAO</cp:lastModifiedBy>
  <cp:revision>197</cp:revision>
  <dcterms:created xsi:type="dcterms:W3CDTF">2017-03-26T06:32:59Z</dcterms:created>
  <dcterms:modified xsi:type="dcterms:W3CDTF">2018-12-22T13:33:14Z</dcterms:modified>
</cp:coreProperties>
</file>