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94" y="2784"/>
      </p:cViewPr>
      <p:guideLst>
        <p:guide orient="horz" pos="13608"/>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3421680"/>
            <a:ext cx="27543443" cy="9261158"/>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68889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322904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2936" y="1730222"/>
            <a:ext cx="7290911" cy="36864608"/>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203" y="1730222"/>
            <a:ext cx="21332666" cy="3686460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104081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14034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6" y="27763473"/>
            <a:ext cx="27543443" cy="8581073"/>
          </a:xfrm>
        </p:spPr>
        <p:txBody>
          <a:bodyPr anchor="t"/>
          <a:lstStyle>
            <a:lvl1pPr algn="l">
              <a:defRPr sz="189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17115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03198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80056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5767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13972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4" y="1720215"/>
            <a:ext cx="10660709" cy="7320915"/>
          </a:xfrm>
        </p:spPr>
        <p:txBody>
          <a:bodyPr anchor="b"/>
          <a:lstStyle>
            <a:lvl1pPr algn="l">
              <a:defRPr sz="95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20690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30243780"/>
            <a:ext cx="19442430" cy="3570449"/>
          </a:xfrm>
        </p:spPr>
        <p:txBody>
          <a:bodyPr anchor="b"/>
          <a:lstStyle>
            <a:lvl1pPr algn="l">
              <a:defRPr sz="95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dirty="0"/>
          </a:p>
        </p:txBody>
      </p:sp>
      <p:sp>
        <p:nvSpPr>
          <p:cNvPr id="4" name="3 Marcador de texto"/>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903ED25-6A7E-4F00-B00C-6D6C6963EB06}" type="datetimeFigureOut">
              <a:rPr lang="en-US" smtClean="0"/>
              <a:t>5/26/2016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28168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A903ED25-6A7E-4F00-B00C-6D6C6963EB06}" type="datetimeFigureOut">
              <a:rPr lang="en-US" smtClean="0"/>
              <a:t>5/26/2016</a:t>
            </a:fld>
            <a:endParaRPr lang="en-US" dirty="0"/>
          </a:p>
        </p:txBody>
      </p:sp>
      <p:sp>
        <p:nvSpPr>
          <p:cNvPr id="5" name="4 Marcador de pie de página"/>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C7C3E814-A421-4456-86DD-2EFC4622930D}" type="slidenum">
              <a:rPr lang="en-US" smtClean="0"/>
              <a:t>‹Nº›</a:t>
            </a:fld>
            <a:endParaRPr lang="en-US" dirty="0"/>
          </a:p>
        </p:txBody>
      </p:sp>
    </p:spTree>
    <p:extLst>
      <p:ext uri="{BB962C8B-B14F-4D97-AF65-F5344CB8AC3E}">
        <p14:creationId xmlns:p14="http://schemas.microsoft.com/office/powerpoint/2010/main" val="53399230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1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48"/>
            <a:ext cx="32407450" cy="9374687"/>
          </a:xfrm>
          <a:prstGeom prst="rect">
            <a:avLst/>
          </a:prstGeom>
        </p:spPr>
      </p:pic>
      <p:sp>
        <p:nvSpPr>
          <p:cNvPr id="6" name="5 CuadroTexto"/>
          <p:cNvSpPr txBox="1"/>
          <p:nvPr/>
        </p:nvSpPr>
        <p:spPr>
          <a:xfrm>
            <a:off x="5184801" y="1368452"/>
            <a:ext cx="21818424" cy="3785652"/>
          </a:xfrm>
          <a:prstGeom prst="rect">
            <a:avLst/>
          </a:prstGeom>
          <a:noFill/>
        </p:spPr>
        <p:txBody>
          <a:bodyPr wrap="square" rtlCol="0">
            <a:spAutoFit/>
          </a:bodyPr>
          <a:lstStyle/>
          <a:p>
            <a:pPr algn="ctr"/>
            <a:r>
              <a:rPr lang="en-US" sz="8000" dirty="0" smtClean="0">
                <a:latin typeface="Arial" pitchFamily="34" charset="0"/>
                <a:cs typeface="Arial" pitchFamily="34" charset="0"/>
              </a:rPr>
              <a:t>LENGUAJE DE PROGRAMACIÓN PARA GRAFOS COMPACTOS</a:t>
            </a:r>
          </a:p>
          <a:p>
            <a:pPr algn="ctr"/>
            <a:r>
              <a:rPr lang="en-US" sz="8000" dirty="0" smtClean="0">
                <a:latin typeface="Arial" pitchFamily="34" charset="0"/>
                <a:cs typeface="Arial" pitchFamily="34" charset="0"/>
              </a:rPr>
              <a:t>(Programming language for compact graphs)</a:t>
            </a:r>
            <a:endParaRPr lang="en-US" sz="8000" dirty="0">
              <a:latin typeface="Arial" pitchFamily="34" charset="0"/>
              <a:cs typeface="Arial" pitchFamily="34" charset="0"/>
            </a:endParaRPr>
          </a:p>
        </p:txBody>
      </p:sp>
      <p:pic>
        <p:nvPicPr>
          <p:cNvPr id="11" name="10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9" y="850571"/>
            <a:ext cx="3816424" cy="4821414"/>
          </a:xfrm>
          <a:prstGeom prst="rect">
            <a:avLst/>
          </a:prstGeom>
          <a:ln>
            <a:noFill/>
          </a:ln>
        </p:spPr>
      </p:pic>
      <p:pic>
        <p:nvPicPr>
          <p:cNvPr id="12" name="Picture 2"/>
          <p:cNvPicPr>
            <a:picLocks noChangeAspect="1" noChangeArrowheads="1"/>
          </p:cNvPicPr>
          <p:nvPr/>
        </p:nvPicPr>
        <p:blipFill rotWithShape="1">
          <a:blip r:embed="rId4">
            <a:biLevel thresh="50000"/>
            <a:extLst>
              <a:ext uri="{BEBA8EAE-BF5A-486C-A8C5-ECC9F3942E4B}">
                <a14:imgProps xmlns:a14="http://schemas.microsoft.com/office/drawing/2010/main">
                  <a14:imgLayer r:embed="rId5">
                    <a14:imgEffect>
                      <a14:backgroundRemoval t="3208" b="90000" l="13849" r="93885"/>
                    </a14:imgEffect>
                    <a14:imgEffect>
                      <a14:saturation sat="0"/>
                    </a14:imgEffect>
                  </a14:imgLayer>
                </a14:imgProps>
              </a:ext>
              <a:ext uri="{28A0092B-C50C-407E-A947-70E740481C1C}">
                <a14:useLocalDpi xmlns:a14="http://schemas.microsoft.com/office/drawing/2010/main" val="0"/>
              </a:ext>
            </a:extLst>
          </a:blip>
          <a:srcRect t="3584" r="12827" b="5624"/>
          <a:stretch/>
        </p:blipFill>
        <p:spPr bwMode="auto">
          <a:xfrm>
            <a:off x="25572787" y="202677"/>
            <a:ext cx="6759030" cy="67103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3" name="12 Rectángulo"/>
          <p:cNvSpPr/>
          <p:nvPr/>
        </p:nvSpPr>
        <p:spPr>
          <a:xfrm>
            <a:off x="2592513" y="6985076"/>
            <a:ext cx="27363040" cy="1323439"/>
          </a:xfrm>
          <a:prstGeom prst="rect">
            <a:avLst/>
          </a:prstGeom>
        </p:spPr>
        <p:txBody>
          <a:bodyPr wrap="square">
            <a:spAutoFit/>
          </a:bodyPr>
          <a:lstStyle/>
          <a:p>
            <a:pPr algn="ctr"/>
            <a:r>
              <a:rPr lang="es-VE" sz="4000" b="1" dirty="0">
                <a:latin typeface="Arial" pitchFamily="34" charset="0"/>
                <a:cs typeface="Arial" pitchFamily="34" charset="0"/>
              </a:rPr>
              <a:t>Laboratorio de Lenguajes y Modelos Computacionales, Departamento de Computación, Facultad Experimental de Ciencias, Universidad del Zulia, Maracaibo-Venezuela.</a:t>
            </a:r>
          </a:p>
        </p:txBody>
      </p:sp>
      <p:sp>
        <p:nvSpPr>
          <p:cNvPr id="14" name="13 CuadroTexto"/>
          <p:cNvSpPr txBox="1"/>
          <p:nvPr/>
        </p:nvSpPr>
        <p:spPr>
          <a:xfrm>
            <a:off x="5445213" y="5359664"/>
            <a:ext cx="21818424" cy="1323439"/>
          </a:xfrm>
          <a:prstGeom prst="rect">
            <a:avLst/>
          </a:prstGeom>
          <a:noFill/>
        </p:spPr>
        <p:txBody>
          <a:bodyPr wrap="square" rtlCol="0">
            <a:spAutoFit/>
          </a:bodyPr>
          <a:lstStyle/>
          <a:p>
            <a:pPr algn="ctr"/>
            <a:r>
              <a:rPr lang="en-US" sz="8000" u="sng" dirty="0" smtClean="0">
                <a:latin typeface="Arial" pitchFamily="34" charset="0"/>
                <a:cs typeface="Arial" pitchFamily="34" charset="0"/>
              </a:rPr>
              <a:t>Simón Oroño N.</a:t>
            </a:r>
            <a:r>
              <a:rPr lang="en-US" sz="8000" dirty="0" smtClean="0">
                <a:latin typeface="Arial" pitchFamily="34" charset="0"/>
                <a:cs typeface="Arial" pitchFamily="34" charset="0"/>
              </a:rPr>
              <a:t>, Gerardo Pirela M.</a:t>
            </a:r>
            <a:endParaRPr lang="en-US" sz="8000" dirty="0">
              <a:latin typeface="Arial" pitchFamily="34" charset="0"/>
              <a:cs typeface="Arial" pitchFamily="34" charset="0"/>
            </a:endParaRPr>
          </a:p>
        </p:txBody>
      </p:sp>
      <p:sp>
        <p:nvSpPr>
          <p:cNvPr id="15" name="14 CuadroTexto"/>
          <p:cNvSpPr txBox="1"/>
          <p:nvPr/>
        </p:nvSpPr>
        <p:spPr>
          <a:xfrm>
            <a:off x="7022129" y="8281220"/>
            <a:ext cx="18359566" cy="646331"/>
          </a:xfrm>
          <a:prstGeom prst="rect">
            <a:avLst/>
          </a:prstGeom>
          <a:noFill/>
        </p:spPr>
        <p:txBody>
          <a:bodyPr wrap="square" rtlCol="0" anchor="ctr">
            <a:spAutoFit/>
          </a:bodyPr>
          <a:lstStyle/>
          <a:p>
            <a:pPr algn="ctr"/>
            <a:r>
              <a:rPr lang="es-ES" sz="3600" dirty="0" smtClean="0">
                <a:latin typeface="Arial" pitchFamily="34" charset="0"/>
                <a:cs typeface="Arial" pitchFamily="34" charset="0"/>
              </a:rPr>
              <a:t>simonorono@protonmail.com ; </a:t>
            </a:r>
            <a:r>
              <a:rPr lang="es-ES" sz="3600" dirty="0">
                <a:latin typeface="Arial" pitchFamily="34" charset="0"/>
                <a:cs typeface="Arial" pitchFamily="34" charset="0"/>
              </a:rPr>
              <a:t>gepirela@fec.luz.edu.ve  </a:t>
            </a:r>
            <a:endParaRPr lang="es-VE" sz="3600" dirty="0">
              <a:latin typeface="Arial" pitchFamily="34" charset="0"/>
              <a:cs typeface="Arial" pitchFamily="34" charset="0"/>
            </a:endParaRPr>
          </a:p>
        </p:txBody>
      </p:sp>
      <p:sp>
        <p:nvSpPr>
          <p:cNvPr id="17" name="16 CuadroTexto"/>
          <p:cNvSpPr txBox="1"/>
          <p:nvPr/>
        </p:nvSpPr>
        <p:spPr>
          <a:xfrm>
            <a:off x="433973" y="9649654"/>
            <a:ext cx="31539504" cy="5832366"/>
          </a:xfrm>
          <a:prstGeom prst="rect">
            <a:avLst/>
          </a:prstGeom>
          <a:noFill/>
        </p:spPr>
        <p:txBody>
          <a:bodyPr wrap="square" rtlCol="0">
            <a:spAutoFit/>
          </a:bodyPr>
          <a:lstStyle/>
          <a:p>
            <a:pPr algn="ctr"/>
            <a:r>
              <a:rPr lang="en-US" b="1" dirty="0" smtClean="0">
                <a:latin typeface="Arial" pitchFamily="34" charset="0"/>
                <a:cs typeface="Arial" pitchFamily="34" charset="0"/>
              </a:rPr>
              <a:t>RESUMEN</a:t>
            </a:r>
          </a:p>
          <a:p>
            <a:pPr algn="ctr"/>
            <a:endParaRPr lang="en-US" sz="3600" dirty="0"/>
          </a:p>
          <a:p>
            <a:pPr algn="just"/>
            <a:r>
              <a:rPr lang="es-VE" sz="3600" b="1" dirty="0">
                <a:solidFill>
                  <a:schemeClr val="bg1"/>
                </a:solidFill>
                <a:latin typeface="Arial" pitchFamily="34" charset="0"/>
                <a:cs typeface="Arial" pitchFamily="34" charset="0"/>
              </a:rPr>
              <a:t>En la actualidad, las redes son estudiadas como un medio para analizar complejas estructuras relacionales. Debido a esta tendencia, muchas herramientas se han desarrollado para realizar operaciones sobre redes, sin embargo, estas tienden a consumir de forma desmesurada recursos computacionales. En este trabajo se propone una solución a este problema: un lenguaje de programación que soporte en su sistema de tipos grafos almacenados de forma que se pueda reducir el uso de recursos computacionales requeridos para su manipulación. Los fragmentos de gramática libre de contexto son presentados en la forma Backus-Naur extendida. Se empleó la metodología de Programación Extrema para el desarrollo de un compilador para este lenguaje.</a:t>
            </a:r>
            <a:endParaRPr lang="en-US" sz="3600" b="1" dirty="0">
              <a:solidFill>
                <a:schemeClr val="bg1"/>
              </a:solidFill>
              <a:latin typeface="Arial" pitchFamily="34" charset="0"/>
              <a:cs typeface="Arial" pitchFamily="34" charset="0"/>
            </a:endParaRPr>
          </a:p>
          <a:p>
            <a:pPr algn="just"/>
            <a:endParaRPr lang="en-US" sz="3600" dirty="0">
              <a:latin typeface="Arial" pitchFamily="34" charset="0"/>
              <a:cs typeface="Arial" pitchFamily="34" charset="0"/>
            </a:endParaRPr>
          </a:p>
        </p:txBody>
      </p:sp>
      <p:sp>
        <p:nvSpPr>
          <p:cNvPr id="18" name="17 CuadroTexto"/>
          <p:cNvSpPr txBox="1"/>
          <p:nvPr/>
        </p:nvSpPr>
        <p:spPr>
          <a:xfrm>
            <a:off x="466418" y="15193988"/>
            <a:ext cx="15191988" cy="18974425"/>
          </a:xfrm>
          <a:prstGeom prst="rect">
            <a:avLst/>
          </a:prstGeom>
          <a:noFill/>
        </p:spPr>
        <p:txBody>
          <a:bodyPr wrap="square" rtlCol="0">
            <a:spAutoFit/>
          </a:bodyPr>
          <a:lstStyle/>
          <a:p>
            <a:pPr algn="ctr"/>
            <a:r>
              <a:rPr lang="es-VE" dirty="0" smtClean="0">
                <a:latin typeface="+mj-lt"/>
              </a:rPr>
              <a:t>Introducción</a:t>
            </a:r>
          </a:p>
          <a:p>
            <a:pPr marL="1143000" indent="-1143000" algn="just">
              <a:buFont typeface="Arial" pitchFamily="34" charset="0"/>
              <a:buChar char="•"/>
            </a:pPr>
            <a:endParaRPr lang="en-US" sz="3600" dirty="0" smtClean="0">
              <a:solidFill>
                <a:schemeClr val="bg1"/>
              </a:solidFill>
              <a:cs typeface="Arial" pitchFamily="34" charset="0"/>
            </a:endParaRPr>
          </a:p>
          <a:p>
            <a:pPr marL="571500" indent="-571500" algn="just">
              <a:buFont typeface="Arial" pitchFamily="34" charset="0"/>
              <a:buChar char="•"/>
            </a:pPr>
            <a:r>
              <a:rPr lang="es-VE" sz="3600" dirty="0" smtClean="0">
                <a:solidFill>
                  <a:schemeClr val="bg1"/>
                </a:solidFill>
                <a:cs typeface="Arial" pitchFamily="34" charset="0"/>
              </a:rPr>
              <a:t>Las </a:t>
            </a:r>
            <a:r>
              <a:rPr lang="es-VE" sz="3600" dirty="0">
                <a:solidFill>
                  <a:schemeClr val="bg1"/>
                </a:solidFill>
                <a:cs typeface="Arial" pitchFamily="34" charset="0"/>
              </a:rPr>
              <a:t>redes pueden modelar muchos tipos de relaciones y procesos en distintos campos del conocimiento, tales como biología, economía, epidemiología, sociología, entre otros. Según Barabási (2002), la construcción y estructura de las redes es la clave para entender el complejo mundo a nuestro alrededor</a:t>
            </a:r>
            <a:r>
              <a:rPr lang="es-VE" sz="3600" dirty="0" smtClean="0">
                <a:solidFill>
                  <a:schemeClr val="bg1"/>
                </a:solidFill>
                <a:cs typeface="Arial" pitchFamily="34" charset="0"/>
              </a:rPr>
              <a:t>.</a:t>
            </a:r>
          </a:p>
          <a:p>
            <a:pPr algn="just"/>
            <a:endParaRPr lang="es-VE" sz="3600" dirty="0" smtClean="0">
              <a:solidFill>
                <a:schemeClr val="bg1"/>
              </a:solidFill>
              <a:cs typeface="Arial" pitchFamily="34" charset="0"/>
            </a:endParaRPr>
          </a:p>
          <a:p>
            <a:pPr marL="571500" indent="-571500" algn="just">
              <a:buFont typeface="Arial" pitchFamily="34" charset="0"/>
              <a:buChar char="•"/>
            </a:pPr>
            <a:r>
              <a:rPr lang="es-VE" sz="3600" dirty="0">
                <a:solidFill>
                  <a:schemeClr val="bg1"/>
                </a:solidFill>
              </a:rPr>
              <a:t>Durante las últimas décadas, un creciente grupo de matemáticos y físicos aplicados se han interesado en desarrollar un conjunto de principios unificadores que gobiernen las redes de cualquier tipo en la naturaleza, sociedad y tecnología (Mitchell, 2009), debido a esto, existe un creciente número de herramientas para manipular redes representadas como grafos: librerías para lenguajes de programación que añaden soporte para grafos, aplicaciones para la manipulación de grafos, lenguajes para recorrer y hacer consultas a bases de datos basadas en grafos, lenguajes para describir grafos, entre otras</a:t>
            </a:r>
            <a:r>
              <a:rPr lang="es-VE" sz="3600" dirty="0" smtClean="0">
                <a:solidFill>
                  <a:schemeClr val="bg1"/>
                </a:solidFill>
              </a:rPr>
              <a:t>.</a:t>
            </a:r>
            <a:endParaRPr lang="es-VE" sz="3600" dirty="0" smtClean="0">
              <a:solidFill>
                <a:schemeClr val="bg1"/>
              </a:solidFill>
              <a:cs typeface="Arial" pitchFamily="34" charset="0"/>
            </a:endParaRPr>
          </a:p>
          <a:p>
            <a:pPr algn="just"/>
            <a:endParaRPr lang="es-VE" sz="3600" dirty="0" smtClean="0">
              <a:solidFill>
                <a:schemeClr val="bg1"/>
              </a:solidFill>
              <a:cs typeface="Arial" pitchFamily="34" charset="0"/>
            </a:endParaRPr>
          </a:p>
          <a:p>
            <a:pPr marL="571500" indent="-571500" algn="just">
              <a:buFont typeface="Arial" pitchFamily="34" charset="0"/>
              <a:buChar char="•"/>
            </a:pPr>
            <a:r>
              <a:rPr lang="es-VE" sz="3600" dirty="0" smtClean="0">
                <a:solidFill>
                  <a:schemeClr val="bg1"/>
                </a:solidFill>
                <a:cs typeface="Arial" pitchFamily="34" charset="0"/>
              </a:rPr>
              <a:t>Las </a:t>
            </a:r>
            <a:r>
              <a:rPr lang="es-VE" sz="3600" dirty="0">
                <a:solidFill>
                  <a:schemeClr val="bg1"/>
                </a:solidFill>
                <a:cs typeface="Arial" pitchFamily="34" charset="0"/>
              </a:rPr>
              <a:t>redes estudiadas por los distintos campos del conocimiento son, por lo general, muy extensas (por ejemplo: la Internet, redes neuronales humanas, redes y tramas tróficas, redes de transmisión de enfermedades, entre otras) y las herramientas actuales consumen muchos recursos computacionales para poder representarlas y manipularlas. </a:t>
            </a:r>
          </a:p>
          <a:p>
            <a:pPr marL="571500" indent="-571500" algn="just">
              <a:buFont typeface="Arial" pitchFamily="34" charset="0"/>
              <a:buChar char="•"/>
            </a:pPr>
            <a:endParaRPr lang="es-VE" sz="3600" dirty="0" smtClean="0">
              <a:solidFill>
                <a:schemeClr val="bg1"/>
              </a:solidFill>
              <a:cs typeface="Arial" pitchFamily="34" charset="0"/>
            </a:endParaRPr>
          </a:p>
          <a:p>
            <a:pPr marL="571500" indent="-571500" algn="just">
              <a:buFont typeface="Arial" pitchFamily="34" charset="0"/>
              <a:buChar char="•"/>
            </a:pPr>
            <a:r>
              <a:rPr lang="es-VE" sz="3600" dirty="0">
                <a:solidFill>
                  <a:schemeClr val="bg1"/>
                </a:solidFill>
              </a:rPr>
              <a:t>Con una representación optimizada de grafos en memoria se podrían almacenar grafos muy grandes en muy poco espacio; los grafos representados de esta forma se denominan grafos compactos</a:t>
            </a:r>
            <a:r>
              <a:rPr lang="es-VE" sz="3600" dirty="0" smtClean="0">
                <a:solidFill>
                  <a:schemeClr val="bg1"/>
                </a:solidFill>
              </a:rPr>
              <a:t>. Este trabajo está basado en el diseño de esa representación, así como de un lenguaje de programación que dé soporte en su sistema de tipos y en su librería estándar  a grafos compactos.</a:t>
            </a:r>
            <a:endParaRPr lang="es-VE" sz="3600" dirty="0">
              <a:solidFill>
                <a:schemeClr val="bg1"/>
              </a:solidFill>
              <a:cs typeface="Arial" pitchFamily="34" charset="0"/>
            </a:endParaRPr>
          </a:p>
          <a:p>
            <a:pPr algn="ctr"/>
            <a:r>
              <a:rPr lang="es-VE" sz="8000" dirty="0" smtClean="0"/>
              <a:t>Metodología.</a:t>
            </a:r>
          </a:p>
          <a:p>
            <a:pPr algn="ctr"/>
            <a:r>
              <a:rPr lang="es-VE" sz="5400" i="1" dirty="0" smtClean="0">
                <a:cs typeface="Arial" pitchFamily="34" charset="0"/>
              </a:rPr>
              <a:t>Extreme </a:t>
            </a:r>
            <a:r>
              <a:rPr lang="es-VE" sz="5400" i="1" dirty="0" err="1" smtClean="0">
                <a:cs typeface="Arial" pitchFamily="34" charset="0"/>
              </a:rPr>
              <a:t>Programming</a:t>
            </a:r>
            <a:endParaRPr lang="es-VE" sz="7200" i="1" dirty="0">
              <a:cs typeface="Arial" pitchFamily="34" charset="0"/>
            </a:endParaRPr>
          </a:p>
        </p:txBody>
      </p:sp>
      <p:grpSp>
        <p:nvGrpSpPr>
          <p:cNvPr id="31" name="30 Grupo"/>
          <p:cNvGrpSpPr/>
          <p:nvPr/>
        </p:nvGrpSpPr>
        <p:grpSpPr>
          <a:xfrm>
            <a:off x="504281" y="34776674"/>
            <a:ext cx="14863778" cy="7204290"/>
            <a:chOff x="504281" y="35140204"/>
            <a:chExt cx="14863778" cy="7204290"/>
          </a:xfrm>
        </p:grpSpPr>
        <p:sp>
          <p:nvSpPr>
            <p:cNvPr id="19" name="18 CuadroTexto"/>
            <p:cNvSpPr txBox="1"/>
            <p:nvPr/>
          </p:nvSpPr>
          <p:spPr>
            <a:xfrm>
              <a:off x="5343180" y="35140204"/>
              <a:ext cx="5438463"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Planificación</a:t>
              </a:r>
              <a:endParaRPr lang="es-VE" dirty="0"/>
            </a:p>
          </p:txBody>
        </p:sp>
        <p:sp>
          <p:nvSpPr>
            <p:cNvPr id="20" name="19 CuadroTexto"/>
            <p:cNvSpPr txBox="1"/>
            <p:nvPr/>
          </p:nvSpPr>
          <p:spPr>
            <a:xfrm>
              <a:off x="11656807" y="37857624"/>
              <a:ext cx="3711252"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Diseño</a:t>
              </a:r>
              <a:endParaRPr lang="es-VE" sz="6600" dirty="0"/>
            </a:p>
          </p:txBody>
        </p:sp>
        <p:sp>
          <p:nvSpPr>
            <p:cNvPr id="21" name="20 CuadroTexto"/>
            <p:cNvSpPr txBox="1"/>
            <p:nvPr/>
          </p:nvSpPr>
          <p:spPr>
            <a:xfrm>
              <a:off x="4248193" y="40786442"/>
              <a:ext cx="7628438"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Implementación</a:t>
              </a:r>
              <a:endParaRPr lang="es-VE" sz="6600" dirty="0"/>
            </a:p>
          </p:txBody>
        </p:sp>
        <p:sp>
          <p:nvSpPr>
            <p:cNvPr id="22" name="21 CuadroTexto"/>
            <p:cNvSpPr txBox="1"/>
            <p:nvPr/>
          </p:nvSpPr>
          <p:spPr>
            <a:xfrm>
              <a:off x="504281" y="37883748"/>
              <a:ext cx="3711252"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Pruebas</a:t>
              </a:r>
              <a:endParaRPr lang="es-VE" sz="6600" dirty="0"/>
            </a:p>
          </p:txBody>
        </p:sp>
        <p:sp>
          <p:nvSpPr>
            <p:cNvPr id="23" name="22 Flecha derecha"/>
            <p:cNvSpPr/>
            <p:nvPr/>
          </p:nvSpPr>
          <p:spPr>
            <a:xfrm rot="2488015">
              <a:off x="10927785" y="36014180"/>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5" name="24 Flecha derecha"/>
            <p:cNvSpPr/>
            <p:nvPr/>
          </p:nvSpPr>
          <p:spPr>
            <a:xfrm rot="8110026">
              <a:off x="11783089" y="39924810"/>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6" name="25 Flecha derecha"/>
            <p:cNvSpPr/>
            <p:nvPr/>
          </p:nvSpPr>
          <p:spPr>
            <a:xfrm rot="13555822">
              <a:off x="1897653" y="39850663"/>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7" name="26 Flecha derecha"/>
            <p:cNvSpPr/>
            <p:nvPr/>
          </p:nvSpPr>
          <p:spPr>
            <a:xfrm rot="19306152">
              <a:off x="2969317" y="36005046"/>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grpSp>
      <p:sp>
        <p:nvSpPr>
          <p:cNvPr id="28" name="27 CuadroTexto"/>
          <p:cNvSpPr txBox="1"/>
          <p:nvPr/>
        </p:nvSpPr>
        <p:spPr>
          <a:xfrm>
            <a:off x="16376395" y="15193988"/>
            <a:ext cx="15191988" cy="2231380"/>
          </a:xfrm>
          <a:prstGeom prst="rect">
            <a:avLst/>
          </a:prstGeom>
          <a:noFill/>
        </p:spPr>
        <p:txBody>
          <a:bodyPr wrap="square" rtlCol="0">
            <a:spAutoFit/>
          </a:bodyPr>
          <a:lstStyle/>
          <a:p>
            <a:pPr algn="ctr"/>
            <a:r>
              <a:rPr lang="en-US" dirty="0" err="1" smtClean="0">
                <a:latin typeface="+mj-lt"/>
              </a:rPr>
              <a:t>Resultados</a:t>
            </a:r>
            <a:endParaRPr lang="en-US" dirty="0" smtClean="0">
              <a:latin typeface="+mj-lt"/>
            </a:endParaRPr>
          </a:p>
          <a:p>
            <a:pPr algn="ctr"/>
            <a:r>
              <a:rPr lang="en-US" sz="5400" dirty="0" smtClean="0">
                <a:latin typeface="+mj-lt"/>
                <a:cs typeface="Arial" pitchFamily="34" charset="0"/>
              </a:rPr>
              <a:t>El </a:t>
            </a:r>
            <a:r>
              <a:rPr lang="en-US" sz="5400" dirty="0" err="1" smtClean="0">
                <a:latin typeface="+mj-lt"/>
                <a:cs typeface="Arial" pitchFamily="34" charset="0"/>
              </a:rPr>
              <a:t>lenguaje</a:t>
            </a:r>
            <a:r>
              <a:rPr lang="en-US" sz="5400" dirty="0" smtClean="0">
                <a:latin typeface="+mj-lt"/>
                <a:cs typeface="Arial" pitchFamily="34" charset="0"/>
              </a:rPr>
              <a:t> de </a:t>
            </a:r>
            <a:r>
              <a:rPr lang="en-US" sz="5400" dirty="0" err="1" smtClean="0">
                <a:latin typeface="+mj-lt"/>
                <a:cs typeface="Arial" pitchFamily="34" charset="0"/>
              </a:rPr>
              <a:t>programación</a:t>
            </a:r>
            <a:r>
              <a:rPr lang="en-US" sz="5400" i="1" dirty="0" smtClean="0">
                <a:latin typeface="+mj-lt"/>
                <a:cs typeface="Arial" pitchFamily="34" charset="0"/>
              </a:rPr>
              <a:t> Compact Graphs</a:t>
            </a:r>
            <a:endParaRPr lang="es-VE" sz="5400" i="1" dirty="0">
              <a:cs typeface="Arial" pitchFamily="34" charset="0"/>
            </a:endParaRPr>
          </a:p>
        </p:txBody>
      </p:sp>
      <p:pic>
        <p:nvPicPr>
          <p:cNvPr id="1026" name="Picture 2" descr="Z:\home\simon\Desktop\Screenshot at 2016-05-26 12:10: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0087" y="17786276"/>
            <a:ext cx="13664603" cy="4680520"/>
          </a:xfrm>
          <a:prstGeom prst="rect">
            <a:avLst/>
          </a:prstGeom>
          <a:noFill/>
          <a:extLst>
            <a:ext uri="{909E8E84-426E-40DD-AFC4-6F175D3DCCD1}">
              <a14:hiddenFill xmlns:a14="http://schemas.microsoft.com/office/drawing/2010/main">
                <a:solidFill>
                  <a:srgbClr val="FFFFFF"/>
                </a:solidFill>
              </a14:hiddenFill>
            </a:ext>
          </a:extLst>
        </p:spPr>
      </p:pic>
      <p:sp>
        <p:nvSpPr>
          <p:cNvPr id="29" name="28 CuadroTexto"/>
          <p:cNvSpPr txBox="1"/>
          <p:nvPr/>
        </p:nvSpPr>
        <p:spPr>
          <a:xfrm>
            <a:off x="17140087" y="22826836"/>
            <a:ext cx="13664603" cy="923330"/>
          </a:xfrm>
          <a:prstGeom prst="rect">
            <a:avLst/>
          </a:prstGeom>
          <a:noFill/>
        </p:spPr>
        <p:txBody>
          <a:bodyPr wrap="square" rtlCol="0">
            <a:spAutoFit/>
          </a:bodyPr>
          <a:lstStyle/>
          <a:p>
            <a:pPr algn="ctr"/>
            <a:r>
              <a:rPr lang="es-VE" sz="5400" dirty="0" smtClean="0"/>
              <a:t>El compilador </a:t>
            </a:r>
            <a:r>
              <a:rPr lang="es-VE" sz="5400" dirty="0" err="1" smtClean="0"/>
              <a:t>cgc</a:t>
            </a:r>
            <a:endParaRPr lang="es-VE" sz="5400" dirty="0"/>
          </a:p>
        </p:txBody>
      </p:sp>
      <p:pic>
        <p:nvPicPr>
          <p:cNvPr id="1028" name="Picture 4" descr="Z:\home\simon\Desktop\Screenshot at 2016-05-26 12:18:2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7917" y="27008030"/>
            <a:ext cx="11323580" cy="223224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simon\Desktop\Compiler n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2025" y="24013879"/>
            <a:ext cx="15152808" cy="2197333"/>
          </a:xfrm>
          <a:prstGeom prst="rect">
            <a:avLst/>
          </a:prstGeom>
          <a:noFill/>
          <a:extLst>
            <a:ext uri="{909E8E84-426E-40DD-AFC4-6F175D3DCCD1}">
              <a14:hiddenFill xmlns:a14="http://schemas.microsoft.com/office/drawing/2010/main">
                <a:solidFill>
                  <a:srgbClr val="FFFFFF"/>
                </a:solidFill>
              </a14:hiddenFill>
            </a:ext>
          </a:extLst>
        </p:spPr>
      </p:pic>
      <p:sp>
        <p:nvSpPr>
          <p:cNvPr id="37" name="36 CuadroTexto"/>
          <p:cNvSpPr txBox="1"/>
          <p:nvPr/>
        </p:nvSpPr>
        <p:spPr>
          <a:xfrm>
            <a:off x="16182435" y="29883620"/>
            <a:ext cx="15191988" cy="11018401"/>
          </a:xfrm>
          <a:prstGeom prst="rect">
            <a:avLst/>
          </a:prstGeom>
          <a:noFill/>
        </p:spPr>
        <p:txBody>
          <a:bodyPr wrap="square" rtlCol="0">
            <a:spAutoFit/>
          </a:bodyPr>
          <a:lstStyle/>
          <a:p>
            <a:pPr algn="ctr"/>
            <a:r>
              <a:rPr lang="en-US" dirty="0" err="1" smtClean="0">
                <a:latin typeface="+mj-lt"/>
              </a:rPr>
              <a:t>Recomendaciones</a:t>
            </a:r>
            <a:endParaRPr lang="en-US" dirty="0" smtClean="0">
              <a:latin typeface="+mj-lt"/>
            </a:endParaRPr>
          </a:p>
          <a:p>
            <a:pPr algn="ctr"/>
            <a:endParaRPr lang="en-US" sz="3600" dirty="0"/>
          </a:p>
          <a:p>
            <a:pPr algn="just"/>
            <a:r>
              <a:rPr lang="es-VE" sz="3600" dirty="0">
                <a:solidFill>
                  <a:schemeClr val="bg1"/>
                </a:solidFill>
              </a:rPr>
              <a:t>El diseño del lenguaje estuvo orientado a hacer de este lo más pequeño y simple posible, debido a esto, mucha funcionalidad debe ser implementada en forma de funciones de una librería estándar.</a:t>
            </a:r>
            <a:endParaRPr lang="en-US" sz="3600" dirty="0">
              <a:solidFill>
                <a:schemeClr val="bg1"/>
              </a:solidFill>
            </a:endParaRPr>
          </a:p>
          <a:p>
            <a:pPr algn="ctr"/>
            <a:endParaRPr lang="en-US" sz="3600" dirty="0" smtClean="0"/>
          </a:p>
          <a:p>
            <a:pPr algn="ctr"/>
            <a:r>
              <a:rPr lang="en-US" dirty="0" err="1" smtClean="0">
                <a:latin typeface="+mj-lt"/>
              </a:rPr>
              <a:t>Bibliografía</a:t>
            </a:r>
            <a:endParaRPr lang="en-US" dirty="0" smtClean="0">
              <a:latin typeface="+mj-lt"/>
            </a:endParaRPr>
          </a:p>
          <a:p>
            <a:pPr algn="ctr"/>
            <a:endParaRPr lang="en-US" sz="3600" dirty="0" smtClean="0"/>
          </a:p>
          <a:p>
            <a:pPr algn="just"/>
            <a:r>
              <a:rPr lang="es-VE" sz="3600" dirty="0" err="1">
                <a:solidFill>
                  <a:schemeClr val="bg1"/>
                </a:solidFill>
              </a:rPr>
              <a:t>Barabási</a:t>
            </a:r>
            <a:r>
              <a:rPr lang="es-VE" sz="3600" dirty="0">
                <a:solidFill>
                  <a:schemeClr val="bg1"/>
                </a:solidFill>
              </a:rPr>
              <a:t>, A. (2002): </a:t>
            </a:r>
            <a:r>
              <a:rPr lang="en-US" sz="3600" b="1" dirty="0">
                <a:solidFill>
                  <a:schemeClr val="bg1"/>
                </a:solidFill>
              </a:rPr>
              <a:t>Linked: The New Science of Networks</a:t>
            </a:r>
            <a:r>
              <a:rPr lang="es-VE" sz="3600" b="1" dirty="0">
                <a:solidFill>
                  <a:schemeClr val="bg1"/>
                </a:solidFill>
              </a:rPr>
              <a:t>. </a:t>
            </a:r>
            <a:r>
              <a:rPr lang="es-VE" sz="3600" dirty="0">
                <a:solidFill>
                  <a:schemeClr val="bg1"/>
                </a:solidFill>
              </a:rPr>
              <a:t>Primera edición. Cambridge, Estados Unidos. </a:t>
            </a:r>
            <a:r>
              <a:rPr lang="es-VE" sz="3600" dirty="0" err="1">
                <a:solidFill>
                  <a:schemeClr val="bg1"/>
                </a:solidFill>
              </a:rPr>
              <a:t>Perseus</a:t>
            </a:r>
            <a:r>
              <a:rPr lang="es-VE" sz="3600" dirty="0">
                <a:solidFill>
                  <a:schemeClr val="bg1"/>
                </a:solidFill>
              </a:rPr>
              <a:t> Publishing. 280pp.</a:t>
            </a:r>
            <a:endParaRPr lang="en-US" sz="3600" dirty="0">
              <a:solidFill>
                <a:schemeClr val="bg1"/>
              </a:solidFill>
            </a:endParaRPr>
          </a:p>
          <a:p>
            <a:pPr algn="ctr"/>
            <a:endParaRPr lang="en-US" sz="3600" dirty="0">
              <a:solidFill>
                <a:schemeClr val="bg1"/>
              </a:solidFill>
            </a:endParaRPr>
          </a:p>
          <a:p>
            <a:pPr algn="just"/>
            <a:r>
              <a:rPr lang="es-VE" sz="3600" dirty="0" err="1">
                <a:solidFill>
                  <a:schemeClr val="bg1"/>
                </a:solidFill>
              </a:rPr>
              <a:t>Marsh</a:t>
            </a:r>
            <a:r>
              <a:rPr lang="es-VE" sz="3600" dirty="0">
                <a:solidFill>
                  <a:schemeClr val="bg1"/>
                </a:solidFill>
              </a:rPr>
              <a:t>, J. (2014): </a:t>
            </a:r>
            <a:r>
              <a:rPr lang="es-VE" sz="3600" b="1" dirty="0" err="1">
                <a:solidFill>
                  <a:schemeClr val="bg1"/>
                </a:solidFill>
              </a:rPr>
              <a:t>An</a:t>
            </a:r>
            <a:r>
              <a:rPr lang="es-VE" sz="3600" b="1" dirty="0">
                <a:solidFill>
                  <a:schemeClr val="bg1"/>
                </a:solidFill>
              </a:rPr>
              <a:t> </a:t>
            </a:r>
            <a:r>
              <a:rPr lang="es-VE" sz="3600" b="1" dirty="0" err="1">
                <a:solidFill>
                  <a:schemeClr val="bg1"/>
                </a:solidFill>
              </a:rPr>
              <a:t>Overview</a:t>
            </a:r>
            <a:r>
              <a:rPr lang="es-VE" sz="3600" b="1" dirty="0">
                <a:solidFill>
                  <a:schemeClr val="bg1"/>
                </a:solidFill>
              </a:rPr>
              <a:t> of Extreme </a:t>
            </a:r>
            <a:r>
              <a:rPr lang="es-VE" sz="3600" b="1" dirty="0" err="1">
                <a:solidFill>
                  <a:schemeClr val="bg1"/>
                </a:solidFill>
              </a:rPr>
              <a:t>Programming</a:t>
            </a:r>
            <a:r>
              <a:rPr lang="es-VE" sz="3600" b="1" dirty="0">
                <a:solidFill>
                  <a:schemeClr val="bg1"/>
                </a:solidFill>
              </a:rPr>
              <a:t>. </a:t>
            </a:r>
            <a:r>
              <a:rPr lang="es-VE" sz="3600" dirty="0">
                <a:solidFill>
                  <a:schemeClr val="bg1"/>
                </a:solidFill>
              </a:rPr>
              <a:t>[Disponible en] https://blog.udemy.com/extreme-programming/. Consultado enero 2016.</a:t>
            </a:r>
            <a:endParaRPr lang="en-US" sz="3600" dirty="0">
              <a:solidFill>
                <a:schemeClr val="bg1"/>
              </a:solidFill>
            </a:endParaRPr>
          </a:p>
          <a:p>
            <a:pPr algn="just"/>
            <a:endParaRPr lang="en-US" sz="3600" dirty="0" smtClean="0">
              <a:solidFill>
                <a:schemeClr val="bg1"/>
              </a:solidFill>
            </a:endParaRPr>
          </a:p>
          <a:p>
            <a:pPr algn="just"/>
            <a:r>
              <a:rPr lang="es-VE" sz="3600" dirty="0">
                <a:solidFill>
                  <a:schemeClr val="bg1"/>
                </a:solidFill>
              </a:rPr>
              <a:t>Mitchell, M. (2009): </a:t>
            </a:r>
            <a:r>
              <a:rPr lang="en-US" sz="3600" b="1" dirty="0">
                <a:solidFill>
                  <a:schemeClr val="bg1"/>
                </a:solidFill>
              </a:rPr>
              <a:t>Complexity: A Guided Tour</a:t>
            </a:r>
            <a:r>
              <a:rPr lang="es-VE" sz="3600" b="1" dirty="0">
                <a:solidFill>
                  <a:schemeClr val="bg1"/>
                </a:solidFill>
              </a:rPr>
              <a:t>. </a:t>
            </a:r>
            <a:r>
              <a:rPr lang="es-VE" sz="3600" dirty="0">
                <a:solidFill>
                  <a:schemeClr val="bg1"/>
                </a:solidFill>
              </a:rPr>
              <a:t>Primera edición. Nueva York, Estados Unidos. </a:t>
            </a:r>
            <a:r>
              <a:rPr lang="en-US" sz="3600" dirty="0">
                <a:solidFill>
                  <a:schemeClr val="bg1"/>
                </a:solidFill>
              </a:rPr>
              <a:t>Oxford University Press.</a:t>
            </a:r>
            <a:r>
              <a:rPr lang="es-VE" sz="3600" dirty="0">
                <a:solidFill>
                  <a:schemeClr val="bg1"/>
                </a:solidFill>
              </a:rPr>
              <a:t> 227-288.</a:t>
            </a:r>
            <a:endParaRPr lang="en-US" sz="3600" dirty="0">
              <a:solidFill>
                <a:schemeClr val="bg1"/>
              </a:solidFill>
            </a:endParaRPr>
          </a:p>
          <a:p>
            <a:pPr algn="just"/>
            <a:endParaRPr lang="en-US" sz="3600" dirty="0"/>
          </a:p>
        </p:txBody>
      </p:sp>
    </p:spTree>
    <p:extLst>
      <p:ext uri="{BB962C8B-B14F-4D97-AF65-F5344CB8AC3E}">
        <p14:creationId xmlns:p14="http://schemas.microsoft.com/office/powerpoint/2010/main" val="29023606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575</Words>
  <Application>Microsoft Office PowerPoint</Application>
  <PresentationFormat>Personalizado</PresentationFormat>
  <Paragraphs>37</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simonorono</dc:creator>
  <cp:lastModifiedBy>simonorono</cp:lastModifiedBy>
  <cp:revision>20</cp:revision>
  <dcterms:created xsi:type="dcterms:W3CDTF">2016-05-26T12:53:29Z</dcterms:created>
  <dcterms:modified xsi:type="dcterms:W3CDTF">2016-05-26T17:57:14Z</dcterms:modified>
</cp:coreProperties>
</file>