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32404050" cy="43205400"/>
  <p:notesSz cx="6858000" cy="9144000"/>
  <p:defaultText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72" y="-72"/>
      </p:cViewPr>
      <p:guideLst>
        <p:guide orient="horz" pos="13608"/>
        <p:guide pos="102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430304" y="13421680"/>
            <a:ext cx="27543443" cy="9261158"/>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4860608" y="24483060"/>
            <a:ext cx="22682835"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A903ED25-6A7E-4F00-B00C-6D6C6963EB06}" type="datetimeFigureOut">
              <a:rPr lang="en-US" smtClean="0"/>
              <a:t>7/2/2016</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C7C3E814-A421-4456-86DD-2EFC4622930D}" type="slidenum">
              <a:rPr lang="en-US" smtClean="0"/>
              <a:t>‹Nº›</a:t>
            </a:fld>
            <a:endParaRPr lang="en-US" dirty="0"/>
          </a:p>
        </p:txBody>
      </p:sp>
    </p:spTree>
    <p:extLst>
      <p:ext uri="{BB962C8B-B14F-4D97-AF65-F5344CB8AC3E}">
        <p14:creationId xmlns:p14="http://schemas.microsoft.com/office/powerpoint/2010/main" val="688895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A903ED25-6A7E-4F00-B00C-6D6C6963EB06}" type="datetimeFigureOut">
              <a:rPr lang="en-US" smtClean="0"/>
              <a:t>7/2/2016</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C7C3E814-A421-4456-86DD-2EFC4622930D}" type="slidenum">
              <a:rPr lang="en-US" smtClean="0"/>
              <a:t>‹Nº›</a:t>
            </a:fld>
            <a:endParaRPr lang="en-US" dirty="0"/>
          </a:p>
        </p:txBody>
      </p:sp>
    </p:spTree>
    <p:extLst>
      <p:ext uri="{BB962C8B-B14F-4D97-AF65-F5344CB8AC3E}">
        <p14:creationId xmlns:p14="http://schemas.microsoft.com/office/powerpoint/2010/main" val="3229048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23492936" y="1730222"/>
            <a:ext cx="7290911" cy="36864608"/>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1620203" y="1730222"/>
            <a:ext cx="21332666" cy="3686460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A903ED25-6A7E-4F00-B00C-6D6C6963EB06}" type="datetimeFigureOut">
              <a:rPr lang="en-US" smtClean="0"/>
              <a:t>7/2/2016</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C7C3E814-A421-4456-86DD-2EFC4622930D}" type="slidenum">
              <a:rPr lang="en-US" smtClean="0"/>
              <a:t>‹Nº›</a:t>
            </a:fld>
            <a:endParaRPr lang="en-US" dirty="0"/>
          </a:p>
        </p:txBody>
      </p:sp>
    </p:spTree>
    <p:extLst>
      <p:ext uri="{BB962C8B-B14F-4D97-AF65-F5344CB8AC3E}">
        <p14:creationId xmlns:p14="http://schemas.microsoft.com/office/powerpoint/2010/main" val="1040817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A903ED25-6A7E-4F00-B00C-6D6C6963EB06}" type="datetimeFigureOut">
              <a:rPr lang="en-US" smtClean="0"/>
              <a:t>7/2/2016</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C7C3E814-A421-4456-86DD-2EFC4622930D}" type="slidenum">
              <a:rPr lang="en-US" smtClean="0"/>
              <a:t>‹Nº›</a:t>
            </a:fld>
            <a:endParaRPr lang="en-US" dirty="0"/>
          </a:p>
        </p:txBody>
      </p:sp>
    </p:spTree>
    <p:extLst>
      <p:ext uri="{BB962C8B-B14F-4D97-AF65-F5344CB8AC3E}">
        <p14:creationId xmlns:p14="http://schemas.microsoft.com/office/powerpoint/2010/main" val="2140344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559696" y="27763473"/>
            <a:ext cx="27543443" cy="8581073"/>
          </a:xfrm>
        </p:spPr>
        <p:txBody>
          <a:bodyPr anchor="t"/>
          <a:lstStyle>
            <a:lvl1pPr algn="l">
              <a:defRPr sz="189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2559696" y="18312295"/>
            <a:ext cx="27543443"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903ED25-6A7E-4F00-B00C-6D6C6963EB06}" type="datetimeFigureOut">
              <a:rPr lang="en-US" smtClean="0"/>
              <a:t>7/2/2016</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C7C3E814-A421-4456-86DD-2EFC4622930D}" type="slidenum">
              <a:rPr lang="en-US" smtClean="0"/>
              <a:t>‹Nº›</a:t>
            </a:fld>
            <a:endParaRPr lang="en-US" dirty="0"/>
          </a:p>
        </p:txBody>
      </p:sp>
    </p:spTree>
    <p:extLst>
      <p:ext uri="{BB962C8B-B14F-4D97-AF65-F5344CB8AC3E}">
        <p14:creationId xmlns:p14="http://schemas.microsoft.com/office/powerpoint/2010/main" val="2171155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1620202" y="10081263"/>
            <a:ext cx="14311789" cy="28513567"/>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16472059" y="10081263"/>
            <a:ext cx="14311789" cy="28513567"/>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A903ED25-6A7E-4F00-B00C-6D6C6963EB06}" type="datetimeFigureOut">
              <a:rPr lang="en-US" smtClean="0"/>
              <a:t>7/2/2016</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C7C3E814-A421-4456-86DD-2EFC4622930D}" type="slidenum">
              <a:rPr lang="en-US" smtClean="0"/>
              <a:t>‹Nº›</a:t>
            </a:fld>
            <a:endParaRPr lang="en-US" dirty="0"/>
          </a:p>
        </p:txBody>
      </p:sp>
    </p:spTree>
    <p:extLst>
      <p:ext uri="{BB962C8B-B14F-4D97-AF65-F5344CB8AC3E}">
        <p14:creationId xmlns:p14="http://schemas.microsoft.com/office/powerpoint/2010/main" val="2031982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1620203" y="9671212"/>
            <a:ext cx="14317416"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1620203" y="13701713"/>
            <a:ext cx="14317416"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16460809" y="9671212"/>
            <a:ext cx="14323040"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16460809" y="13701713"/>
            <a:ext cx="14323040"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A903ED25-6A7E-4F00-B00C-6D6C6963EB06}" type="datetimeFigureOut">
              <a:rPr lang="en-US" smtClean="0"/>
              <a:t>7/2/2016</a:t>
            </a:fld>
            <a:endParaRPr lang="en-US" dirty="0"/>
          </a:p>
        </p:txBody>
      </p:sp>
      <p:sp>
        <p:nvSpPr>
          <p:cNvPr id="8" name="7 Marcador de pie de página"/>
          <p:cNvSpPr>
            <a:spLocks noGrp="1"/>
          </p:cNvSpPr>
          <p:nvPr>
            <p:ph type="ftr" sz="quarter" idx="11"/>
          </p:nvPr>
        </p:nvSpPr>
        <p:spPr/>
        <p:txBody>
          <a:bodyPr/>
          <a:lstStyle/>
          <a:p>
            <a:endParaRPr lang="en-US" dirty="0"/>
          </a:p>
        </p:txBody>
      </p:sp>
      <p:sp>
        <p:nvSpPr>
          <p:cNvPr id="9" name="8 Marcador de número de diapositiva"/>
          <p:cNvSpPr>
            <a:spLocks noGrp="1"/>
          </p:cNvSpPr>
          <p:nvPr>
            <p:ph type="sldNum" sz="quarter" idx="12"/>
          </p:nvPr>
        </p:nvSpPr>
        <p:spPr/>
        <p:txBody>
          <a:bodyPr/>
          <a:lstStyle/>
          <a:p>
            <a:fld id="{C7C3E814-A421-4456-86DD-2EFC4622930D}" type="slidenum">
              <a:rPr lang="en-US" smtClean="0"/>
              <a:t>‹Nº›</a:t>
            </a:fld>
            <a:endParaRPr lang="en-US" dirty="0"/>
          </a:p>
        </p:txBody>
      </p:sp>
    </p:spTree>
    <p:extLst>
      <p:ext uri="{BB962C8B-B14F-4D97-AF65-F5344CB8AC3E}">
        <p14:creationId xmlns:p14="http://schemas.microsoft.com/office/powerpoint/2010/main" val="80056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A903ED25-6A7E-4F00-B00C-6D6C6963EB06}" type="datetimeFigureOut">
              <a:rPr lang="en-US" smtClean="0"/>
              <a:t>7/2/2016</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C7C3E814-A421-4456-86DD-2EFC4622930D}" type="slidenum">
              <a:rPr lang="en-US" smtClean="0"/>
              <a:t>‹Nº›</a:t>
            </a:fld>
            <a:endParaRPr lang="en-US" dirty="0"/>
          </a:p>
        </p:txBody>
      </p:sp>
    </p:spTree>
    <p:extLst>
      <p:ext uri="{BB962C8B-B14F-4D97-AF65-F5344CB8AC3E}">
        <p14:creationId xmlns:p14="http://schemas.microsoft.com/office/powerpoint/2010/main" val="257673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903ED25-6A7E-4F00-B00C-6D6C6963EB06}" type="datetimeFigureOut">
              <a:rPr lang="en-US" smtClean="0"/>
              <a:t>7/2/2016</a:t>
            </a:fld>
            <a:endParaRPr lang="en-US" dirty="0"/>
          </a:p>
        </p:txBody>
      </p:sp>
      <p:sp>
        <p:nvSpPr>
          <p:cNvPr id="3" name="2 Marcador de pie de página"/>
          <p:cNvSpPr>
            <a:spLocks noGrp="1"/>
          </p:cNvSpPr>
          <p:nvPr>
            <p:ph type="ftr" sz="quarter" idx="11"/>
          </p:nvPr>
        </p:nvSpPr>
        <p:spPr/>
        <p:txBody>
          <a:bodyPr/>
          <a:lstStyle/>
          <a:p>
            <a:endParaRPr lang="en-US" dirty="0"/>
          </a:p>
        </p:txBody>
      </p:sp>
      <p:sp>
        <p:nvSpPr>
          <p:cNvPr id="4" name="3 Marcador de número de diapositiva"/>
          <p:cNvSpPr>
            <a:spLocks noGrp="1"/>
          </p:cNvSpPr>
          <p:nvPr>
            <p:ph type="sldNum" sz="quarter" idx="12"/>
          </p:nvPr>
        </p:nvSpPr>
        <p:spPr/>
        <p:txBody>
          <a:bodyPr/>
          <a:lstStyle/>
          <a:p>
            <a:fld id="{C7C3E814-A421-4456-86DD-2EFC4622930D}" type="slidenum">
              <a:rPr lang="en-US" smtClean="0"/>
              <a:t>‹Nº›</a:t>
            </a:fld>
            <a:endParaRPr lang="en-US" dirty="0"/>
          </a:p>
        </p:txBody>
      </p:sp>
    </p:spTree>
    <p:extLst>
      <p:ext uri="{BB962C8B-B14F-4D97-AF65-F5344CB8AC3E}">
        <p14:creationId xmlns:p14="http://schemas.microsoft.com/office/powerpoint/2010/main" val="139726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20204" y="1720215"/>
            <a:ext cx="10660709" cy="7320915"/>
          </a:xfrm>
        </p:spPr>
        <p:txBody>
          <a:bodyPr anchor="b"/>
          <a:lstStyle>
            <a:lvl1pPr algn="l">
              <a:defRPr sz="95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12669083" y="1720218"/>
            <a:ext cx="18114764"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1620204" y="9041133"/>
            <a:ext cx="10660709"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903ED25-6A7E-4F00-B00C-6D6C6963EB06}" type="datetimeFigureOut">
              <a:rPr lang="en-US" smtClean="0"/>
              <a:t>7/2/2016</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C7C3E814-A421-4456-86DD-2EFC4622930D}" type="slidenum">
              <a:rPr lang="en-US" smtClean="0"/>
              <a:t>‹Nº›</a:t>
            </a:fld>
            <a:endParaRPr lang="en-US" dirty="0"/>
          </a:p>
        </p:txBody>
      </p:sp>
    </p:spTree>
    <p:extLst>
      <p:ext uri="{BB962C8B-B14F-4D97-AF65-F5344CB8AC3E}">
        <p14:creationId xmlns:p14="http://schemas.microsoft.com/office/powerpoint/2010/main" val="2206907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51421" y="30243780"/>
            <a:ext cx="19442430" cy="3570449"/>
          </a:xfrm>
        </p:spPr>
        <p:txBody>
          <a:bodyPr anchor="b"/>
          <a:lstStyle>
            <a:lvl1pPr algn="l">
              <a:defRPr sz="95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6351421" y="3860483"/>
            <a:ext cx="19442430"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en-US" dirty="0"/>
          </a:p>
        </p:txBody>
      </p:sp>
      <p:sp>
        <p:nvSpPr>
          <p:cNvPr id="4" name="3 Marcador de texto"/>
          <p:cNvSpPr>
            <a:spLocks noGrp="1"/>
          </p:cNvSpPr>
          <p:nvPr>
            <p:ph type="body" sz="half" idx="2"/>
          </p:nvPr>
        </p:nvSpPr>
        <p:spPr>
          <a:xfrm>
            <a:off x="6351421" y="33814229"/>
            <a:ext cx="19442430" cy="5070631"/>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903ED25-6A7E-4F00-B00C-6D6C6963EB06}" type="datetimeFigureOut">
              <a:rPr lang="en-US" smtClean="0"/>
              <a:t>7/2/2016</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C7C3E814-A421-4456-86DD-2EFC4622930D}" type="slidenum">
              <a:rPr lang="en-US" smtClean="0"/>
              <a:t>‹Nº›</a:t>
            </a:fld>
            <a:endParaRPr lang="en-US" dirty="0"/>
          </a:p>
        </p:txBody>
      </p:sp>
    </p:spTree>
    <p:extLst>
      <p:ext uri="{BB962C8B-B14F-4D97-AF65-F5344CB8AC3E}">
        <p14:creationId xmlns:p14="http://schemas.microsoft.com/office/powerpoint/2010/main" val="228168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1620203" y="1730219"/>
            <a:ext cx="29163645" cy="7200900"/>
          </a:xfrm>
          <a:prstGeom prst="rect">
            <a:avLst/>
          </a:prstGeom>
        </p:spPr>
        <p:txBody>
          <a:bodyPr vert="horz" lIns="432054" tIns="216027" rIns="432054" bIns="216027"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1620203" y="10081263"/>
            <a:ext cx="29163645" cy="28513567"/>
          </a:xfrm>
          <a:prstGeom prst="rect">
            <a:avLst/>
          </a:prstGeom>
        </p:spPr>
        <p:txBody>
          <a:bodyPr vert="horz" lIns="432054" tIns="216027" rIns="432054" bIns="216027"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1620203" y="40045008"/>
            <a:ext cx="7560945" cy="2300288"/>
          </a:xfrm>
          <a:prstGeom prst="rect">
            <a:avLst/>
          </a:prstGeom>
        </p:spPr>
        <p:txBody>
          <a:bodyPr vert="horz" lIns="432054" tIns="216027" rIns="432054" bIns="216027" rtlCol="0" anchor="ctr"/>
          <a:lstStyle>
            <a:lvl1pPr algn="l">
              <a:defRPr sz="5700">
                <a:solidFill>
                  <a:schemeClr val="tx1">
                    <a:tint val="75000"/>
                  </a:schemeClr>
                </a:solidFill>
              </a:defRPr>
            </a:lvl1pPr>
          </a:lstStyle>
          <a:p>
            <a:fld id="{A903ED25-6A7E-4F00-B00C-6D6C6963EB06}" type="datetimeFigureOut">
              <a:rPr lang="en-US" smtClean="0"/>
              <a:t>7/2/2016</a:t>
            </a:fld>
            <a:endParaRPr lang="en-US" dirty="0"/>
          </a:p>
        </p:txBody>
      </p:sp>
      <p:sp>
        <p:nvSpPr>
          <p:cNvPr id="5" name="4 Marcador de pie de página"/>
          <p:cNvSpPr>
            <a:spLocks noGrp="1"/>
          </p:cNvSpPr>
          <p:nvPr>
            <p:ph type="ftr" sz="quarter" idx="3"/>
          </p:nvPr>
        </p:nvSpPr>
        <p:spPr>
          <a:xfrm>
            <a:off x="11071384" y="40045008"/>
            <a:ext cx="10261283" cy="2300288"/>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en-US" dirty="0"/>
          </a:p>
        </p:txBody>
      </p:sp>
      <p:sp>
        <p:nvSpPr>
          <p:cNvPr id="6" name="5 Marcador de número de diapositiva"/>
          <p:cNvSpPr>
            <a:spLocks noGrp="1"/>
          </p:cNvSpPr>
          <p:nvPr>
            <p:ph type="sldNum" sz="quarter" idx="4"/>
          </p:nvPr>
        </p:nvSpPr>
        <p:spPr>
          <a:xfrm>
            <a:off x="23222903" y="40045008"/>
            <a:ext cx="7560945" cy="2300288"/>
          </a:xfrm>
          <a:prstGeom prst="rect">
            <a:avLst/>
          </a:prstGeom>
        </p:spPr>
        <p:txBody>
          <a:bodyPr vert="horz" lIns="432054" tIns="216027" rIns="432054" bIns="216027" rtlCol="0" anchor="ctr"/>
          <a:lstStyle>
            <a:lvl1pPr algn="r">
              <a:defRPr sz="5700">
                <a:solidFill>
                  <a:schemeClr val="tx1">
                    <a:tint val="75000"/>
                  </a:schemeClr>
                </a:solidFill>
              </a:defRPr>
            </a:lvl1pPr>
          </a:lstStyle>
          <a:p>
            <a:fld id="{C7C3E814-A421-4456-86DD-2EFC4622930D}" type="slidenum">
              <a:rPr lang="en-US" smtClean="0"/>
              <a:t>‹Nº›</a:t>
            </a:fld>
            <a:endParaRPr lang="en-US" dirty="0"/>
          </a:p>
        </p:txBody>
      </p:sp>
    </p:spTree>
    <p:extLst>
      <p:ext uri="{BB962C8B-B14F-4D97-AF65-F5344CB8AC3E}">
        <p14:creationId xmlns:p14="http://schemas.microsoft.com/office/powerpoint/2010/main" val="53399230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432054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432054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10439" indent="-1350169" algn="l" defTabSz="4320540"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400675" indent="-1080135" algn="l" defTabSz="432054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6094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72121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8148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04175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20202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36229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1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348"/>
            <a:ext cx="32407450" cy="9374687"/>
          </a:xfrm>
          <a:prstGeom prst="rect">
            <a:avLst/>
          </a:prstGeom>
        </p:spPr>
      </p:pic>
      <p:sp>
        <p:nvSpPr>
          <p:cNvPr id="6" name="5 CuadroTexto"/>
          <p:cNvSpPr txBox="1"/>
          <p:nvPr/>
        </p:nvSpPr>
        <p:spPr>
          <a:xfrm>
            <a:off x="5184801" y="1368452"/>
            <a:ext cx="21818424" cy="3785652"/>
          </a:xfrm>
          <a:prstGeom prst="rect">
            <a:avLst/>
          </a:prstGeom>
          <a:noFill/>
        </p:spPr>
        <p:txBody>
          <a:bodyPr wrap="square" rtlCol="0">
            <a:spAutoFit/>
          </a:bodyPr>
          <a:lstStyle/>
          <a:p>
            <a:pPr algn="ctr"/>
            <a:r>
              <a:rPr lang="en-US" sz="8000" dirty="0" smtClean="0">
                <a:latin typeface="Arial" pitchFamily="34" charset="0"/>
                <a:cs typeface="Arial" pitchFamily="34" charset="0"/>
              </a:rPr>
              <a:t>LENGUAJE DE PROGRAMACIÓN PARA GRAFOS COMPACTOS</a:t>
            </a:r>
          </a:p>
          <a:p>
            <a:pPr algn="ctr"/>
            <a:r>
              <a:rPr lang="en-US" sz="8000" dirty="0" smtClean="0">
                <a:latin typeface="Arial" pitchFamily="34" charset="0"/>
                <a:cs typeface="Arial" pitchFamily="34" charset="0"/>
              </a:rPr>
              <a:t>(Programming language for compact graphs)</a:t>
            </a:r>
            <a:endParaRPr lang="en-US" sz="8000" dirty="0">
              <a:latin typeface="Arial" pitchFamily="34" charset="0"/>
              <a:cs typeface="Arial" pitchFamily="34" charset="0"/>
            </a:endParaRPr>
          </a:p>
        </p:txBody>
      </p:sp>
      <p:pic>
        <p:nvPicPr>
          <p:cNvPr id="11" name="10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9" y="850571"/>
            <a:ext cx="3816424" cy="4821414"/>
          </a:xfrm>
          <a:prstGeom prst="rect">
            <a:avLst/>
          </a:prstGeom>
          <a:ln>
            <a:noFill/>
          </a:ln>
        </p:spPr>
      </p:pic>
      <p:pic>
        <p:nvPicPr>
          <p:cNvPr id="12" name="Picture 2"/>
          <p:cNvPicPr>
            <a:picLocks noChangeAspect="1" noChangeArrowheads="1"/>
          </p:cNvPicPr>
          <p:nvPr/>
        </p:nvPicPr>
        <p:blipFill rotWithShape="1">
          <a:blip r:embed="rId4">
            <a:biLevel thresh="50000"/>
            <a:extLst>
              <a:ext uri="{BEBA8EAE-BF5A-486C-A8C5-ECC9F3942E4B}">
                <a14:imgProps xmlns:a14="http://schemas.microsoft.com/office/drawing/2010/main">
                  <a14:imgLayer r:embed="rId5">
                    <a14:imgEffect>
                      <a14:backgroundRemoval t="3208" b="90000" l="13849" r="93885"/>
                    </a14:imgEffect>
                    <a14:imgEffect>
                      <a14:saturation sat="0"/>
                    </a14:imgEffect>
                  </a14:imgLayer>
                </a14:imgProps>
              </a:ext>
              <a:ext uri="{28A0092B-C50C-407E-A947-70E740481C1C}">
                <a14:useLocalDpi xmlns:a14="http://schemas.microsoft.com/office/drawing/2010/main" val="0"/>
              </a:ext>
            </a:extLst>
          </a:blip>
          <a:srcRect t="3584" r="12827" b="5624"/>
          <a:stretch/>
        </p:blipFill>
        <p:spPr bwMode="auto">
          <a:xfrm>
            <a:off x="25572787" y="202677"/>
            <a:ext cx="6759030" cy="671039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13" name="12 Rectángulo"/>
          <p:cNvSpPr/>
          <p:nvPr/>
        </p:nvSpPr>
        <p:spPr>
          <a:xfrm>
            <a:off x="2592513" y="6985076"/>
            <a:ext cx="27363040" cy="1323439"/>
          </a:xfrm>
          <a:prstGeom prst="rect">
            <a:avLst/>
          </a:prstGeom>
        </p:spPr>
        <p:txBody>
          <a:bodyPr wrap="square">
            <a:spAutoFit/>
          </a:bodyPr>
          <a:lstStyle/>
          <a:p>
            <a:pPr algn="ctr"/>
            <a:r>
              <a:rPr lang="es-VE" sz="4000" b="1" dirty="0">
                <a:latin typeface="Arial" pitchFamily="34" charset="0"/>
                <a:cs typeface="Arial" pitchFamily="34" charset="0"/>
              </a:rPr>
              <a:t>Laboratorio de Lenguajes y Modelos Computacionales, Departamento de Computación, Facultad Experimental de Ciencias, Universidad del Zulia, Maracaibo-Venezuela.</a:t>
            </a:r>
          </a:p>
        </p:txBody>
      </p:sp>
      <p:sp>
        <p:nvSpPr>
          <p:cNvPr id="14" name="13 CuadroTexto"/>
          <p:cNvSpPr txBox="1"/>
          <p:nvPr/>
        </p:nvSpPr>
        <p:spPr>
          <a:xfrm>
            <a:off x="5445213" y="5359664"/>
            <a:ext cx="21818424" cy="1323439"/>
          </a:xfrm>
          <a:prstGeom prst="rect">
            <a:avLst/>
          </a:prstGeom>
          <a:noFill/>
        </p:spPr>
        <p:txBody>
          <a:bodyPr wrap="square" rtlCol="0">
            <a:spAutoFit/>
          </a:bodyPr>
          <a:lstStyle/>
          <a:p>
            <a:pPr algn="ctr"/>
            <a:r>
              <a:rPr lang="en-US" sz="8000" u="sng" dirty="0" smtClean="0">
                <a:latin typeface="Arial" pitchFamily="34" charset="0"/>
                <a:cs typeface="Arial" pitchFamily="34" charset="0"/>
              </a:rPr>
              <a:t>Simón Oroño N.</a:t>
            </a:r>
            <a:r>
              <a:rPr lang="en-US" sz="8000" dirty="0" smtClean="0">
                <a:latin typeface="Arial" pitchFamily="34" charset="0"/>
                <a:cs typeface="Arial" pitchFamily="34" charset="0"/>
              </a:rPr>
              <a:t>, Gerardo </a:t>
            </a:r>
            <a:r>
              <a:rPr lang="en-US" sz="8000" dirty="0" err="1" smtClean="0">
                <a:latin typeface="Arial" pitchFamily="34" charset="0"/>
                <a:cs typeface="Arial" pitchFamily="34" charset="0"/>
              </a:rPr>
              <a:t>Pirela</a:t>
            </a:r>
            <a:r>
              <a:rPr lang="en-US" sz="8000" dirty="0" smtClean="0">
                <a:latin typeface="Arial" pitchFamily="34" charset="0"/>
                <a:cs typeface="Arial" pitchFamily="34" charset="0"/>
              </a:rPr>
              <a:t> </a:t>
            </a:r>
            <a:r>
              <a:rPr lang="en-US" sz="8000" dirty="0" err="1" smtClean="0">
                <a:latin typeface="Arial" pitchFamily="34" charset="0"/>
                <a:cs typeface="Arial" pitchFamily="34" charset="0"/>
              </a:rPr>
              <a:t>Morillo</a:t>
            </a:r>
            <a:endParaRPr lang="en-US" sz="8000" dirty="0">
              <a:latin typeface="Arial" pitchFamily="34" charset="0"/>
              <a:cs typeface="Arial" pitchFamily="34" charset="0"/>
            </a:endParaRPr>
          </a:p>
        </p:txBody>
      </p:sp>
      <p:sp>
        <p:nvSpPr>
          <p:cNvPr id="15" name="14 CuadroTexto"/>
          <p:cNvSpPr txBox="1"/>
          <p:nvPr/>
        </p:nvSpPr>
        <p:spPr>
          <a:xfrm>
            <a:off x="7022129" y="8281220"/>
            <a:ext cx="18359566" cy="646331"/>
          </a:xfrm>
          <a:prstGeom prst="rect">
            <a:avLst/>
          </a:prstGeom>
          <a:noFill/>
        </p:spPr>
        <p:txBody>
          <a:bodyPr wrap="square" rtlCol="0" anchor="ctr">
            <a:spAutoFit/>
          </a:bodyPr>
          <a:lstStyle/>
          <a:p>
            <a:pPr algn="ctr"/>
            <a:r>
              <a:rPr lang="es-ES" sz="3600" dirty="0" smtClean="0">
                <a:latin typeface="Arial" pitchFamily="34" charset="0"/>
                <a:cs typeface="Arial" pitchFamily="34" charset="0"/>
              </a:rPr>
              <a:t>simonorono@protonmail.com ; </a:t>
            </a:r>
            <a:r>
              <a:rPr lang="es-ES" sz="3600" dirty="0">
                <a:latin typeface="Arial" pitchFamily="34" charset="0"/>
                <a:cs typeface="Arial" pitchFamily="34" charset="0"/>
              </a:rPr>
              <a:t>gepirela@fec.luz.edu.ve  </a:t>
            </a:r>
            <a:endParaRPr lang="es-VE" sz="3600" dirty="0">
              <a:latin typeface="Arial" pitchFamily="34" charset="0"/>
              <a:cs typeface="Arial" pitchFamily="34" charset="0"/>
            </a:endParaRPr>
          </a:p>
        </p:txBody>
      </p:sp>
      <p:sp>
        <p:nvSpPr>
          <p:cNvPr id="17" name="16 CuadroTexto"/>
          <p:cNvSpPr txBox="1"/>
          <p:nvPr/>
        </p:nvSpPr>
        <p:spPr>
          <a:xfrm>
            <a:off x="433973" y="9649654"/>
            <a:ext cx="31539504" cy="5832366"/>
          </a:xfrm>
          <a:prstGeom prst="rect">
            <a:avLst/>
          </a:prstGeom>
          <a:noFill/>
        </p:spPr>
        <p:txBody>
          <a:bodyPr wrap="square" rtlCol="0">
            <a:spAutoFit/>
          </a:bodyPr>
          <a:lstStyle/>
          <a:p>
            <a:pPr algn="ctr"/>
            <a:r>
              <a:rPr lang="en-US" b="1" smtClean="0">
                <a:latin typeface="Arial" pitchFamily="34" charset="0"/>
                <a:cs typeface="Arial" pitchFamily="34" charset="0"/>
              </a:rPr>
              <a:t>RESUMEN</a:t>
            </a:r>
            <a:endParaRPr lang="en-US" b="1" dirty="0" smtClean="0">
              <a:latin typeface="Arial" pitchFamily="34" charset="0"/>
              <a:cs typeface="Arial" pitchFamily="34" charset="0"/>
            </a:endParaRPr>
          </a:p>
          <a:p>
            <a:pPr algn="ctr"/>
            <a:endParaRPr lang="en-US" sz="3600" dirty="0"/>
          </a:p>
          <a:p>
            <a:pPr algn="just"/>
            <a:r>
              <a:rPr lang="es-VE" sz="3600" b="1" dirty="0">
                <a:solidFill>
                  <a:schemeClr val="bg1"/>
                </a:solidFill>
                <a:latin typeface="Arial" pitchFamily="34" charset="0"/>
                <a:cs typeface="Arial" pitchFamily="34" charset="0"/>
              </a:rPr>
              <a:t>En la actualidad, las redes son estudiadas como un medio para analizar complejas estructuras relacionales. Debido a esta tendencia, muchas herramientas se han desarrollado para realizar operaciones sobre redes, sin embargo, estas tienden a consumir de forma desmesurada recursos computacionales. En este trabajo se propone una solución a este problema: un lenguaje de programación que soporte en su sistema de tipos grafos almacenados de forma que se pueda reducir el uso de recursos computacionales requeridos para su manipulación. Los fragmentos de gramática libre de contexto son presentados en la forma Backus-Naur extendida. Se empleó la metodología de Programación Extrema para el desarrollo de un compilador para este lenguaje.</a:t>
            </a:r>
            <a:endParaRPr lang="en-US" sz="3600" b="1" dirty="0">
              <a:solidFill>
                <a:schemeClr val="bg1"/>
              </a:solidFill>
              <a:latin typeface="Arial" pitchFamily="34" charset="0"/>
              <a:cs typeface="Arial" pitchFamily="34" charset="0"/>
            </a:endParaRPr>
          </a:p>
          <a:p>
            <a:pPr algn="just"/>
            <a:endParaRPr lang="en-US" sz="3600" dirty="0">
              <a:latin typeface="Arial" pitchFamily="34" charset="0"/>
              <a:cs typeface="Arial" pitchFamily="34" charset="0"/>
            </a:endParaRPr>
          </a:p>
        </p:txBody>
      </p:sp>
      <p:sp>
        <p:nvSpPr>
          <p:cNvPr id="18" name="17 CuadroTexto"/>
          <p:cNvSpPr txBox="1"/>
          <p:nvPr/>
        </p:nvSpPr>
        <p:spPr>
          <a:xfrm>
            <a:off x="466418" y="15193988"/>
            <a:ext cx="15191988" cy="20282475"/>
          </a:xfrm>
          <a:prstGeom prst="rect">
            <a:avLst/>
          </a:prstGeom>
          <a:noFill/>
        </p:spPr>
        <p:txBody>
          <a:bodyPr wrap="square" rtlCol="0">
            <a:spAutoFit/>
          </a:bodyPr>
          <a:lstStyle/>
          <a:p>
            <a:pPr algn="ctr"/>
            <a:r>
              <a:rPr lang="es-VE" dirty="0" smtClean="0">
                <a:latin typeface="+mj-lt"/>
              </a:rPr>
              <a:t>Introducción</a:t>
            </a:r>
          </a:p>
          <a:p>
            <a:pPr algn="just"/>
            <a:endParaRPr lang="es-VE" sz="3600" dirty="0" smtClean="0">
              <a:solidFill>
                <a:schemeClr val="bg1"/>
              </a:solidFill>
              <a:cs typeface="Arial" pitchFamily="34" charset="0"/>
            </a:endParaRPr>
          </a:p>
          <a:p>
            <a:pPr marL="571500" indent="-571500" algn="just">
              <a:buFont typeface="Arial" pitchFamily="34" charset="0"/>
              <a:buChar char="•"/>
            </a:pPr>
            <a:r>
              <a:rPr lang="es-VE" sz="3600" dirty="0">
                <a:solidFill>
                  <a:schemeClr val="bg1"/>
                </a:solidFill>
              </a:rPr>
              <a:t>Durante las últimas décadas, un creciente grupo de matemáticos y físicos aplicados se han interesado en desarrollar un conjunto de principios unificadores que gobiernen las redes de cualquier tipo en la naturaleza, sociedad y tecnología (Mitchell, 2009), debido a esto, existe un creciente número de herramientas para manipular redes representadas como grafos: librerías para lenguajes de programación que añaden soporte para grafos, aplicaciones para la manipulación de grafos, lenguajes para recorrer y hacer consultas a bases de datos basadas en grafos, lenguajes para describir grafos, entre otras</a:t>
            </a:r>
            <a:r>
              <a:rPr lang="es-VE" sz="3600" dirty="0" smtClean="0">
                <a:solidFill>
                  <a:schemeClr val="bg1"/>
                </a:solidFill>
              </a:rPr>
              <a:t>.</a:t>
            </a:r>
          </a:p>
          <a:p>
            <a:pPr algn="just"/>
            <a:endParaRPr lang="es-VE" sz="3600" dirty="0" smtClean="0">
              <a:solidFill>
                <a:schemeClr val="bg1"/>
              </a:solidFill>
              <a:cs typeface="Arial" pitchFamily="34" charset="0"/>
            </a:endParaRPr>
          </a:p>
          <a:p>
            <a:pPr marL="571500" indent="-571500" algn="just">
              <a:buFont typeface="Arial" pitchFamily="34" charset="0"/>
              <a:buChar char="•"/>
            </a:pPr>
            <a:r>
              <a:rPr lang="es-VE" sz="3600" dirty="0">
                <a:solidFill>
                  <a:schemeClr val="bg1"/>
                </a:solidFill>
              </a:rPr>
              <a:t>Con una representación optimizada de grafos en memoria se podrían almacenar grafos muy grandes en muy poco espacio; los grafos representados de esta forma se denominan grafos compactos</a:t>
            </a:r>
            <a:r>
              <a:rPr lang="es-VE" sz="3600" dirty="0" smtClean="0">
                <a:solidFill>
                  <a:schemeClr val="bg1"/>
                </a:solidFill>
              </a:rPr>
              <a:t>. Este trabajo está basado en el diseño de esa representación, así como de un lenguaje de programación que dé soporte en su sistema de tipos y en su librería estándar  a grafos compactos.</a:t>
            </a:r>
            <a:endParaRPr lang="es-VE" sz="3600" dirty="0">
              <a:solidFill>
                <a:schemeClr val="bg1"/>
              </a:solidFill>
              <a:cs typeface="Arial" pitchFamily="34" charset="0"/>
            </a:endParaRPr>
          </a:p>
          <a:p>
            <a:pPr algn="ctr"/>
            <a:r>
              <a:rPr lang="es-VE" dirty="0" smtClean="0">
                <a:latin typeface="+mj-lt"/>
              </a:rPr>
              <a:t>Objetivos</a:t>
            </a:r>
            <a:endParaRPr lang="es-VE" dirty="0" smtClean="0">
              <a:solidFill>
                <a:schemeClr val="bg1"/>
              </a:solidFill>
              <a:latin typeface="+mj-lt"/>
              <a:cs typeface="Arial" pitchFamily="34" charset="0"/>
            </a:endParaRPr>
          </a:p>
          <a:p>
            <a:pPr marL="571500" lvl="0" indent="-571500" algn="just">
              <a:buFont typeface="Arial" pitchFamily="34" charset="0"/>
              <a:buChar char="•"/>
            </a:pPr>
            <a:endParaRPr lang="es-VE" sz="3600" dirty="0" smtClean="0">
              <a:solidFill>
                <a:schemeClr val="bg1"/>
              </a:solidFill>
            </a:endParaRPr>
          </a:p>
          <a:p>
            <a:pPr marL="571500" lvl="0" indent="-571500" algn="just">
              <a:buFont typeface="Arial" pitchFamily="34" charset="0"/>
              <a:buChar char="•"/>
            </a:pPr>
            <a:r>
              <a:rPr lang="es-VE" sz="3600" dirty="0" smtClean="0">
                <a:solidFill>
                  <a:schemeClr val="bg1"/>
                </a:solidFill>
              </a:rPr>
              <a:t>Realizar </a:t>
            </a:r>
            <a:r>
              <a:rPr lang="es-VE" sz="3600" dirty="0">
                <a:solidFill>
                  <a:schemeClr val="bg1"/>
                </a:solidFill>
              </a:rPr>
              <a:t>una revisión de la documentación de las herramientas existentes para la manipulación de grafos y para la construcción de compiladores</a:t>
            </a:r>
            <a:r>
              <a:rPr lang="es-VE" sz="3600" dirty="0" smtClean="0">
                <a:solidFill>
                  <a:schemeClr val="bg1"/>
                </a:solidFill>
              </a:rPr>
              <a:t>.</a:t>
            </a:r>
          </a:p>
          <a:p>
            <a:pPr marL="571500" lvl="0" indent="-571500" algn="just">
              <a:buFont typeface="Arial" pitchFamily="34" charset="0"/>
              <a:buChar char="•"/>
            </a:pPr>
            <a:endParaRPr lang="es-VE" sz="3600" dirty="0" smtClean="0">
              <a:solidFill>
                <a:schemeClr val="bg1"/>
              </a:solidFill>
            </a:endParaRPr>
          </a:p>
          <a:p>
            <a:pPr marL="571500" indent="-571500" algn="just">
              <a:buFont typeface="Arial" pitchFamily="34" charset="0"/>
              <a:buChar char="•"/>
            </a:pPr>
            <a:r>
              <a:rPr lang="es-VE" sz="3600" dirty="0">
                <a:solidFill>
                  <a:schemeClr val="bg1"/>
                </a:solidFill>
              </a:rPr>
              <a:t>Especificar las características del lenguaje.</a:t>
            </a:r>
            <a:endParaRPr lang="en-US" sz="3600" dirty="0">
              <a:solidFill>
                <a:schemeClr val="bg1"/>
              </a:solidFill>
            </a:endParaRPr>
          </a:p>
          <a:p>
            <a:pPr marL="571500" indent="-571500" algn="just">
              <a:buFont typeface="Arial" pitchFamily="34" charset="0"/>
              <a:buChar char="•"/>
            </a:pPr>
            <a:endParaRPr lang="es-VE" sz="3600" dirty="0" smtClean="0">
              <a:solidFill>
                <a:schemeClr val="bg1"/>
              </a:solidFill>
            </a:endParaRPr>
          </a:p>
          <a:p>
            <a:pPr marL="571500" indent="-571500" algn="just">
              <a:buFont typeface="Arial" pitchFamily="34" charset="0"/>
              <a:buChar char="•"/>
            </a:pPr>
            <a:r>
              <a:rPr lang="es-VE" sz="3600" dirty="0" smtClean="0">
                <a:solidFill>
                  <a:schemeClr val="bg1"/>
                </a:solidFill>
              </a:rPr>
              <a:t>Seleccionar </a:t>
            </a:r>
            <a:r>
              <a:rPr lang="es-VE" sz="3600" dirty="0">
                <a:solidFill>
                  <a:schemeClr val="bg1"/>
                </a:solidFill>
              </a:rPr>
              <a:t>los algoritmos y estructuras de datos que compondrán la librería estándar del lenguaje a desarrollar.</a:t>
            </a:r>
            <a:endParaRPr lang="en-US" sz="3600" dirty="0">
              <a:solidFill>
                <a:schemeClr val="bg1"/>
              </a:solidFill>
            </a:endParaRPr>
          </a:p>
          <a:p>
            <a:pPr marL="571500" indent="-571500" algn="just">
              <a:buFont typeface="Arial" pitchFamily="34" charset="0"/>
              <a:buChar char="•"/>
            </a:pPr>
            <a:endParaRPr lang="es-VE" sz="3600" dirty="0" smtClean="0">
              <a:solidFill>
                <a:schemeClr val="bg1"/>
              </a:solidFill>
            </a:endParaRPr>
          </a:p>
          <a:p>
            <a:pPr marL="571500" indent="-571500" algn="just">
              <a:buFont typeface="Arial" pitchFamily="34" charset="0"/>
              <a:buChar char="•"/>
            </a:pPr>
            <a:r>
              <a:rPr lang="es-VE" sz="3600" dirty="0" smtClean="0">
                <a:solidFill>
                  <a:schemeClr val="bg1"/>
                </a:solidFill>
              </a:rPr>
              <a:t>Desarrollar </a:t>
            </a:r>
            <a:r>
              <a:rPr lang="es-VE" sz="3600" dirty="0">
                <a:solidFill>
                  <a:schemeClr val="bg1"/>
                </a:solidFill>
              </a:rPr>
              <a:t>un compilador para el lenguaje</a:t>
            </a:r>
            <a:r>
              <a:rPr lang="es-VE" sz="3600" dirty="0" smtClean="0">
                <a:solidFill>
                  <a:schemeClr val="bg1"/>
                </a:solidFill>
              </a:rPr>
              <a:t>.</a:t>
            </a:r>
          </a:p>
          <a:p>
            <a:pPr marL="571500" indent="-571500" algn="just">
              <a:buFont typeface="Arial" pitchFamily="34" charset="0"/>
              <a:buChar char="•"/>
            </a:pPr>
            <a:endParaRPr lang="en-US" sz="3600" dirty="0">
              <a:solidFill>
                <a:schemeClr val="bg1"/>
              </a:solidFill>
            </a:endParaRPr>
          </a:p>
          <a:p>
            <a:pPr algn="ctr"/>
            <a:r>
              <a:rPr lang="es-VE" sz="8000" dirty="0" smtClean="0"/>
              <a:t>Metodología</a:t>
            </a:r>
          </a:p>
          <a:p>
            <a:pPr algn="ctr"/>
            <a:r>
              <a:rPr lang="es-VE" sz="5400" i="1" dirty="0" smtClean="0">
                <a:cs typeface="Arial" pitchFamily="34" charset="0"/>
              </a:rPr>
              <a:t>Extreme </a:t>
            </a:r>
            <a:r>
              <a:rPr lang="es-VE" sz="5400" i="1" dirty="0" err="1" smtClean="0">
                <a:cs typeface="Arial" pitchFamily="34" charset="0"/>
              </a:rPr>
              <a:t>Programming</a:t>
            </a:r>
            <a:endParaRPr lang="es-VE" sz="7200" i="1" dirty="0">
              <a:cs typeface="Arial" pitchFamily="34" charset="0"/>
            </a:endParaRPr>
          </a:p>
        </p:txBody>
      </p:sp>
      <p:grpSp>
        <p:nvGrpSpPr>
          <p:cNvPr id="31" name="30 Grupo"/>
          <p:cNvGrpSpPr/>
          <p:nvPr/>
        </p:nvGrpSpPr>
        <p:grpSpPr>
          <a:xfrm>
            <a:off x="504281" y="35496754"/>
            <a:ext cx="14863778" cy="7204290"/>
            <a:chOff x="504281" y="35140204"/>
            <a:chExt cx="14863778" cy="7204290"/>
          </a:xfrm>
        </p:grpSpPr>
        <p:sp>
          <p:nvSpPr>
            <p:cNvPr id="19" name="18 CuadroTexto"/>
            <p:cNvSpPr txBox="1"/>
            <p:nvPr/>
          </p:nvSpPr>
          <p:spPr>
            <a:xfrm>
              <a:off x="5343180" y="35140204"/>
              <a:ext cx="5438463" cy="1558052"/>
            </a:xfrm>
            <a:prstGeom prst="roundRect">
              <a:avLst>
                <a:gd name="adj" fmla="val 50000"/>
              </a:avLst>
            </a:prstGeom>
            <a:ln w="76200"/>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s-VE" sz="6600" dirty="0" smtClean="0"/>
                <a:t>Planificación</a:t>
              </a:r>
              <a:endParaRPr lang="es-VE" dirty="0"/>
            </a:p>
          </p:txBody>
        </p:sp>
        <p:sp>
          <p:nvSpPr>
            <p:cNvPr id="20" name="19 CuadroTexto"/>
            <p:cNvSpPr txBox="1"/>
            <p:nvPr/>
          </p:nvSpPr>
          <p:spPr>
            <a:xfrm>
              <a:off x="11656807" y="37857624"/>
              <a:ext cx="3711252" cy="1558052"/>
            </a:xfrm>
            <a:prstGeom prst="roundRect">
              <a:avLst>
                <a:gd name="adj" fmla="val 50000"/>
              </a:avLst>
            </a:prstGeom>
            <a:ln w="76200"/>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s-VE" sz="6600" dirty="0" smtClean="0"/>
                <a:t>Diseño</a:t>
              </a:r>
              <a:endParaRPr lang="es-VE" sz="6600" dirty="0"/>
            </a:p>
          </p:txBody>
        </p:sp>
        <p:sp>
          <p:nvSpPr>
            <p:cNvPr id="21" name="20 CuadroTexto"/>
            <p:cNvSpPr txBox="1"/>
            <p:nvPr/>
          </p:nvSpPr>
          <p:spPr>
            <a:xfrm>
              <a:off x="4248193" y="40786442"/>
              <a:ext cx="7628438" cy="1558052"/>
            </a:xfrm>
            <a:prstGeom prst="roundRect">
              <a:avLst>
                <a:gd name="adj" fmla="val 50000"/>
              </a:avLst>
            </a:prstGeom>
            <a:ln w="76200"/>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s-VE" sz="6600" dirty="0" smtClean="0"/>
                <a:t>Implementación</a:t>
              </a:r>
              <a:endParaRPr lang="es-VE" sz="6600" dirty="0"/>
            </a:p>
          </p:txBody>
        </p:sp>
        <p:sp>
          <p:nvSpPr>
            <p:cNvPr id="22" name="21 CuadroTexto"/>
            <p:cNvSpPr txBox="1"/>
            <p:nvPr/>
          </p:nvSpPr>
          <p:spPr>
            <a:xfrm>
              <a:off x="504281" y="37883748"/>
              <a:ext cx="3711252" cy="1558052"/>
            </a:xfrm>
            <a:prstGeom prst="roundRect">
              <a:avLst>
                <a:gd name="adj" fmla="val 50000"/>
              </a:avLst>
            </a:prstGeom>
            <a:ln w="76200"/>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s-VE" sz="6600" dirty="0" smtClean="0"/>
                <a:t>Pruebas</a:t>
              </a:r>
              <a:endParaRPr lang="es-VE" sz="6600" dirty="0"/>
            </a:p>
          </p:txBody>
        </p:sp>
        <p:sp>
          <p:nvSpPr>
            <p:cNvPr id="23" name="22 Flecha derecha"/>
            <p:cNvSpPr/>
            <p:nvPr/>
          </p:nvSpPr>
          <p:spPr>
            <a:xfrm rot="2488015">
              <a:off x="10927785" y="36014180"/>
              <a:ext cx="2448272" cy="1368152"/>
            </a:xfrm>
            <a:prstGeom prst="rightArrow">
              <a:avLst>
                <a:gd name="adj1" fmla="val 36172"/>
                <a:gd name="adj2" fmla="val 70742"/>
              </a:avLst>
            </a:prstGeom>
            <a:ln w="571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VE"/>
            </a:p>
          </p:txBody>
        </p:sp>
        <p:sp>
          <p:nvSpPr>
            <p:cNvPr id="25" name="24 Flecha derecha"/>
            <p:cNvSpPr/>
            <p:nvPr/>
          </p:nvSpPr>
          <p:spPr>
            <a:xfrm rot="8110026">
              <a:off x="11783089" y="39924810"/>
              <a:ext cx="2448272" cy="1368152"/>
            </a:xfrm>
            <a:prstGeom prst="rightArrow">
              <a:avLst>
                <a:gd name="adj1" fmla="val 36172"/>
                <a:gd name="adj2" fmla="val 70742"/>
              </a:avLst>
            </a:prstGeom>
            <a:ln w="571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VE"/>
            </a:p>
          </p:txBody>
        </p:sp>
        <p:sp>
          <p:nvSpPr>
            <p:cNvPr id="26" name="25 Flecha derecha"/>
            <p:cNvSpPr/>
            <p:nvPr/>
          </p:nvSpPr>
          <p:spPr>
            <a:xfrm rot="13555822">
              <a:off x="1897653" y="39850663"/>
              <a:ext cx="2448272" cy="1368152"/>
            </a:xfrm>
            <a:prstGeom prst="rightArrow">
              <a:avLst>
                <a:gd name="adj1" fmla="val 36172"/>
                <a:gd name="adj2" fmla="val 70742"/>
              </a:avLst>
            </a:prstGeom>
            <a:ln w="571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VE"/>
            </a:p>
          </p:txBody>
        </p:sp>
        <p:sp>
          <p:nvSpPr>
            <p:cNvPr id="27" name="26 Flecha derecha"/>
            <p:cNvSpPr/>
            <p:nvPr/>
          </p:nvSpPr>
          <p:spPr>
            <a:xfrm rot="19306152">
              <a:off x="2969317" y="36005046"/>
              <a:ext cx="2448272" cy="1368152"/>
            </a:xfrm>
            <a:prstGeom prst="rightArrow">
              <a:avLst>
                <a:gd name="adj1" fmla="val 36172"/>
                <a:gd name="adj2" fmla="val 70742"/>
              </a:avLst>
            </a:prstGeom>
            <a:ln w="571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VE"/>
            </a:p>
          </p:txBody>
        </p:sp>
      </p:grpSp>
      <p:sp>
        <p:nvSpPr>
          <p:cNvPr id="28" name="27 CuadroTexto"/>
          <p:cNvSpPr txBox="1"/>
          <p:nvPr/>
        </p:nvSpPr>
        <p:spPr>
          <a:xfrm>
            <a:off x="16376395" y="15193988"/>
            <a:ext cx="15191988" cy="2231380"/>
          </a:xfrm>
          <a:prstGeom prst="rect">
            <a:avLst/>
          </a:prstGeom>
          <a:noFill/>
        </p:spPr>
        <p:txBody>
          <a:bodyPr wrap="square" rtlCol="0">
            <a:spAutoFit/>
          </a:bodyPr>
          <a:lstStyle/>
          <a:p>
            <a:pPr algn="ctr"/>
            <a:r>
              <a:rPr lang="en-US" dirty="0" err="1" smtClean="0">
                <a:latin typeface="+mj-lt"/>
              </a:rPr>
              <a:t>Resultados</a:t>
            </a:r>
            <a:endParaRPr lang="en-US" dirty="0" smtClean="0">
              <a:latin typeface="+mj-lt"/>
            </a:endParaRPr>
          </a:p>
          <a:p>
            <a:pPr algn="ctr"/>
            <a:r>
              <a:rPr lang="en-US" sz="5400" dirty="0" smtClean="0">
                <a:latin typeface="+mj-lt"/>
                <a:cs typeface="Arial" pitchFamily="34" charset="0"/>
              </a:rPr>
              <a:t>El </a:t>
            </a:r>
            <a:r>
              <a:rPr lang="en-US" sz="5400" dirty="0" err="1" smtClean="0">
                <a:latin typeface="+mj-lt"/>
                <a:cs typeface="Arial" pitchFamily="34" charset="0"/>
              </a:rPr>
              <a:t>lenguaje</a:t>
            </a:r>
            <a:r>
              <a:rPr lang="en-US" sz="5400" dirty="0" smtClean="0">
                <a:latin typeface="+mj-lt"/>
                <a:cs typeface="Arial" pitchFamily="34" charset="0"/>
              </a:rPr>
              <a:t> de </a:t>
            </a:r>
            <a:r>
              <a:rPr lang="en-US" sz="5400" dirty="0" err="1" smtClean="0">
                <a:latin typeface="+mj-lt"/>
                <a:cs typeface="Arial" pitchFamily="34" charset="0"/>
              </a:rPr>
              <a:t>programación</a:t>
            </a:r>
            <a:r>
              <a:rPr lang="en-US" sz="5400" i="1" dirty="0" smtClean="0">
                <a:latin typeface="+mj-lt"/>
                <a:cs typeface="Arial" pitchFamily="34" charset="0"/>
              </a:rPr>
              <a:t> Compact Graphs</a:t>
            </a:r>
            <a:endParaRPr lang="es-VE" sz="5400" i="1" dirty="0">
              <a:cs typeface="Arial" pitchFamily="34" charset="0"/>
            </a:endParaRPr>
          </a:p>
        </p:txBody>
      </p:sp>
      <p:pic>
        <p:nvPicPr>
          <p:cNvPr id="1026" name="Picture 2" descr="Z:\home\simon\Desktop\Screenshot at 2016-05-26 12:10:5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40087" y="17786276"/>
            <a:ext cx="13664603" cy="4680520"/>
          </a:xfrm>
          <a:prstGeom prst="rect">
            <a:avLst/>
          </a:prstGeom>
          <a:noFill/>
          <a:extLst>
            <a:ext uri="{909E8E84-426E-40DD-AFC4-6F175D3DCCD1}">
              <a14:hiddenFill xmlns:a14="http://schemas.microsoft.com/office/drawing/2010/main">
                <a:solidFill>
                  <a:srgbClr val="FFFFFF"/>
                </a:solidFill>
              </a14:hiddenFill>
            </a:ext>
          </a:extLst>
        </p:spPr>
      </p:pic>
      <p:sp>
        <p:nvSpPr>
          <p:cNvPr id="29" name="28 CuadroTexto"/>
          <p:cNvSpPr txBox="1"/>
          <p:nvPr/>
        </p:nvSpPr>
        <p:spPr>
          <a:xfrm>
            <a:off x="17140087" y="22826836"/>
            <a:ext cx="13664603" cy="923330"/>
          </a:xfrm>
          <a:prstGeom prst="rect">
            <a:avLst/>
          </a:prstGeom>
          <a:noFill/>
        </p:spPr>
        <p:txBody>
          <a:bodyPr wrap="square" rtlCol="0">
            <a:spAutoFit/>
          </a:bodyPr>
          <a:lstStyle/>
          <a:p>
            <a:pPr algn="ctr"/>
            <a:r>
              <a:rPr lang="es-VE" sz="5400" dirty="0" smtClean="0"/>
              <a:t>El compilador </a:t>
            </a:r>
            <a:r>
              <a:rPr lang="es-VE" sz="5400" dirty="0" err="1" smtClean="0"/>
              <a:t>cgc</a:t>
            </a:r>
            <a:endParaRPr lang="es-VE" sz="5400" dirty="0"/>
          </a:p>
        </p:txBody>
      </p:sp>
      <p:pic>
        <p:nvPicPr>
          <p:cNvPr id="1028" name="Picture 4" descr="Z:\home\simon\Desktop\Screenshot at 2016-05-26 12:18:2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27917" y="27008030"/>
            <a:ext cx="11323580" cy="223224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Z:\home\simon\Desktop\Compiler n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02025" y="24013879"/>
            <a:ext cx="15152808" cy="2197333"/>
          </a:xfrm>
          <a:prstGeom prst="rect">
            <a:avLst/>
          </a:prstGeom>
          <a:noFill/>
          <a:extLst>
            <a:ext uri="{909E8E84-426E-40DD-AFC4-6F175D3DCCD1}">
              <a14:hiddenFill xmlns:a14="http://schemas.microsoft.com/office/drawing/2010/main">
                <a:solidFill>
                  <a:srgbClr val="FFFFFF"/>
                </a:solidFill>
              </a14:hiddenFill>
            </a:ext>
          </a:extLst>
        </p:spPr>
      </p:pic>
      <p:sp>
        <p:nvSpPr>
          <p:cNvPr id="37" name="36 CuadroTexto"/>
          <p:cNvSpPr txBox="1"/>
          <p:nvPr/>
        </p:nvSpPr>
        <p:spPr>
          <a:xfrm>
            <a:off x="16182435" y="29883620"/>
            <a:ext cx="15191988" cy="11018401"/>
          </a:xfrm>
          <a:prstGeom prst="rect">
            <a:avLst/>
          </a:prstGeom>
          <a:noFill/>
        </p:spPr>
        <p:txBody>
          <a:bodyPr wrap="square" rtlCol="0">
            <a:spAutoFit/>
          </a:bodyPr>
          <a:lstStyle/>
          <a:p>
            <a:pPr algn="ctr"/>
            <a:r>
              <a:rPr lang="en-US" dirty="0" err="1" smtClean="0">
                <a:latin typeface="+mj-lt"/>
              </a:rPr>
              <a:t>Recomendaciones</a:t>
            </a:r>
            <a:endParaRPr lang="en-US" dirty="0" smtClean="0">
              <a:latin typeface="+mj-lt"/>
            </a:endParaRPr>
          </a:p>
          <a:p>
            <a:pPr algn="ctr"/>
            <a:endParaRPr lang="en-US" sz="3600" dirty="0"/>
          </a:p>
          <a:p>
            <a:pPr algn="just"/>
            <a:r>
              <a:rPr lang="es-VE" sz="3600" dirty="0">
                <a:solidFill>
                  <a:schemeClr val="bg1"/>
                </a:solidFill>
              </a:rPr>
              <a:t>El diseño del lenguaje estuvo orientado a hacer de este lo más pequeño y simple posible, debido a esto, mucha funcionalidad debe ser implementada en forma de funciones de una librería estándar</a:t>
            </a:r>
            <a:r>
              <a:rPr lang="es-VE" sz="3600" dirty="0" smtClean="0">
                <a:solidFill>
                  <a:schemeClr val="bg1"/>
                </a:solidFill>
              </a:rPr>
              <a:t>.</a:t>
            </a:r>
          </a:p>
          <a:p>
            <a:pPr algn="just"/>
            <a:endParaRPr lang="es-VE" sz="3600" dirty="0">
              <a:solidFill>
                <a:schemeClr val="bg1"/>
              </a:solidFill>
            </a:endParaRPr>
          </a:p>
          <a:p>
            <a:pPr algn="just"/>
            <a:r>
              <a:rPr lang="es-VE" sz="3600" dirty="0" smtClean="0">
                <a:solidFill>
                  <a:schemeClr val="bg1"/>
                </a:solidFill>
              </a:rPr>
              <a:t>Como parte de trabajos futuros, se podría añadir al leguaje soporte para grafos pesados, así como </a:t>
            </a:r>
            <a:r>
              <a:rPr lang="es-VE" sz="3600" smtClean="0">
                <a:solidFill>
                  <a:schemeClr val="bg1"/>
                </a:solidFill>
              </a:rPr>
              <a:t>operaciones sobre estos.</a:t>
            </a:r>
            <a:endParaRPr lang="en-US" sz="3600" dirty="0">
              <a:solidFill>
                <a:schemeClr val="bg1"/>
              </a:solidFill>
            </a:endParaRPr>
          </a:p>
          <a:p>
            <a:pPr algn="ctr"/>
            <a:endParaRPr lang="en-US" sz="3600" dirty="0" smtClean="0"/>
          </a:p>
          <a:p>
            <a:pPr algn="ctr"/>
            <a:r>
              <a:rPr lang="en-US" dirty="0" err="1" smtClean="0">
                <a:latin typeface="+mj-lt"/>
              </a:rPr>
              <a:t>Bibliografía</a:t>
            </a:r>
            <a:endParaRPr lang="en-US" dirty="0" smtClean="0">
              <a:latin typeface="+mj-lt"/>
            </a:endParaRPr>
          </a:p>
          <a:p>
            <a:pPr algn="ctr"/>
            <a:endParaRPr lang="en-US" sz="3600" dirty="0">
              <a:solidFill>
                <a:schemeClr val="bg1"/>
              </a:solidFill>
            </a:endParaRPr>
          </a:p>
          <a:p>
            <a:pPr algn="just"/>
            <a:r>
              <a:rPr lang="es-VE" sz="3600" dirty="0" err="1">
                <a:solidFill>
                  <a:schemeClr val="bg1"/>
                </a:solidFill>
              </a:rPr>
              <a:t>Marsh</a:t>
            </a:r>
            <a:r>
              <a:rPr lang="es-VE" sz="3600" dirty="0">
                <a:solidFill>
                  <a:schemeClr val="bg1"/>
                </a:solidFill>
              </a:rPr>
              <a:t>, J. (2014): </a:t>
            </a:r>
            <a:r>
              <a:rPr lang="es-VE" sz="3600" b="1" dirty="0" err="1">
                <a:solidFill>
                  <a:schemeClr val="bg1"/>
                </a:solidFill>
              </a:rPr>
              <a:t>An</a:t>
            </a:r>
            <a:r>
              <a:rPr lang="es-VE" sz="3600" b="1" dirty="0">
                <a:solidFill>
                  <a:schemeClr val="bg1"/>
                </a:solidFill>
              </a:rPr>
              <a:t> </a:t>
            </a:r>
            <a:r>
              <a:rPr lang="es-VE" sz="3600" b="1" dirty="0" err="1">
                <a:solidFill>
                  <a:schemeClr val="bg1"/>
                </a:solidFill>
              </a:rPr>
              <a:t>Overview</a:t>
            </a:r>
            <a:r>
              <a:rPr lang="es-VE" sz="3600" b="1" dirty="0">
                <a:solidFill>
                  <a:schemeClr val="bg1"/>
                </a:solidFill>
              </a:rPr>
              <a:t> of Extreme </a:t>
            </a:r>
            <a:r>
              <a:rPr lang="es-VE" sz="3600" b="1" dirty="0" err="1">
                <a:solidFill>
                  <a:schemeClr val="bg1"/>
                </a:solidFill>
              </a:rPr>
              <a:t>Programming</a:t>
            </a:r>
            <a:r>
              <a:rPr lang="es-VE" sz="3600" b="1" dirty="0">
                <a:solidFill>
                  <a:schemeClr val="bg1"/>
                </a:solidFill>
              </a:rPr>
              <a:t>. </a:t>
            </a:r>
            <a:r>
              <a:rPr lang="es-VE" sz="3600" dirty="0">
                <a:solidFill>
                  <a:schemeClr val="bg1"/>
                </a:solidFill>
              </a:rPr>
              <a:t>[Disponible en] https://blog.udemy.com/extreme-programming/. Consultado enero 2016.</a:t>
            </a:r>
            <a:endParaRPr lang="en-US" sz="3600" dirty="0">
              <a:solidFill>
                <a:schemeClr val="bg1"/>
              </a:solidFill>
            </a:endParaRPr>
          </a:p>
          <a:p>
            <a:pPr algn="just"/>
            <a:endParaRPr lang="en-US" sz="3600" dirty="0" smtClean="0">
              <a:solidFill>
                <a:schemeClr val="bg1"/>
              </a:solidFill>
            </a:endParaRPr>
          </a:p>
          <a:p>
            <a:pPr algn="just"/>
            <a:r>
              <a:rPr lang="es-VE" sz="3600" dirty="0">
                <a:solidFill>
                  <a:schemeClr val="bg1"/>
                </a:solidFill>
              </a:rPr>
              <a:t>Mitchell, M. (2009): </a:t>
            </a:r>
            <a:r>
              <a:rPr lang="en-US" sz="3600" b="1" dirty="0">
                <a:solidFill>
                  <a:schemeClr val="bg1"/>
                </a:solidFill>
              </a:rPr>
              <a:t>Complexity: A Guided Tour</a:t>
            </a:r>
            <a:r>
              <a:rPr lang="es-VE" sz="3600" b="1" dirty="0">
                <a:solidFill>
                  <a:schemeClr val="bg1"/>
                </a:solidFill>
              </a:rPr>
              <a:t>. </a:t>
            </a:r>
            <a:r>
              <a:rPr lang="es-VE" sz="3600" dirty="0">
                <a:solidFill>
                  <a:schemeClr val="bg1"/>
                </a:solidFill>
              </a:rPr>
              <a:t>Primera edición. Nueva York, Estados Unidos. </a:t>
            </a:r>
            <a:r>
              <a:rPr lang="en-US" sz="3600" dirty="0">
                <a:solidFill>
                  <a:schemeClr val="bg1"/>
                </a:solidFill>
              </a:rPr>
              <a:t>Oxford University Press.</a:t>
            </a:r>
            <a:r>
              <a:rPr lang="es-VE" sz="3600" dirty="0">
                <a:solidFill>
                  <a:schemeClr val="bg1"/>
                </a:solidFill>
              </a:rPr>
              <a:t> 227-288.</a:t>
            </a:r>
            <a:endParaRPr lang="en-US" sz="3600" dirty="0">
              <a:solidFill>
                <a:schemeClr val="bg1"/>
              </a:solidFill>
            </a:endParaRPr>
          </a:p>
          <a:p>
            <a:pPr algn="just"/>
            <a:endParaRPr lang="en-US" sz="3600" dirty="0"/>
          </a:p>
        </p:txBody>
      </p:sp>
    </p:spTree>
    <p:extLst>
      <p:ext uri="{BB962C8B-B14F-4D97-AF65-F5344CB8AC3E}">
        <p14:creationId xmlns:p14="http://schemas.microsoft.com/office/powerpoint/2010/main" val="290236062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TotalTime>
  <Words>511</Words>
  <Application>Microsoft Office PowerPoint</Application>
  <PresentationFormat>Personalizado</PresentationFormat>
  <Paragraphs>43</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Tema de Office</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simonorono</dc:creator>
  <cp:lastModifiedBy>simonorono</cp:lastModifiedBy>
  <cp:revision>26</cp:revision>
  <dcterms:created xsi:type="dcterms:W3CDTF">2016-05-26T12:53:29Z</dcterms:created>
  <dcterms:modified xsi:type="dcterms:W3CDTF">2016-07-02T20:19:03Z</dcterms:modified>
</cp:coreProperties>
</file>