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58" r:id="rId3"/>
    <p:sldId id="259" r:id="rId4"/>
    <p:sldId id="289" r:id="rId5"/>
    <p:sldId id="260" r:id="rId6"/>
    <p:sldId id="271" r:id="rId7"/>
    <p:sldId id="268" r:id="rId8"/>
    <p:sldId id="270" r:id="rId9"/>
    <p:sldId id="274" r:id="rId10"/>
    <p:sldId id="286" r:id="rId11"/>
    <p:sldId id="287" r:id="rId12"/>
    <p:sldId id="288" r:id="rId13"/>
    <p:sldId id="261" r:id="rId14"/>
    <p:sldId id="284"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
      <p:font typeface="Lato" panose="020F0502020204030203" pitchFamily="34" charset="77"/>
      <p:regular r:id="rId25"/>
      <p:bold r:id="rId26"/>
      <p:italic r:id="rId27"/>
      <p:boldItalic r:id="rId28"/>
    </p:embeddedFont>
    <p:embeddedFont>
      <p:font typeface="Lucida Sans" panose="020B0602030504020204" pitchFamily="34" charset="77"/>
      <p:regular r:id="rId29"/>
      <p:bold r:id="rId30"/>
      <p:italic r:id="rId31"/>
      <p:boldItalic r:id="rId32"/>
    </p:embeddedFont>
    <p:embeddedFont>
      <p:font typeface="Montserrat" pitchFamily="2" charset="77"/>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p:cViewPr varScale="1">
        <p:scale>
          <a:sx n="145" d="100"/>
          <a:sy n="145" d="100"/>
        </p:scale>
        <p:origin x="68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heme" Target="theme/theme1.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ced8fe4af1_2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8" name="Google Shape;728;gced8fe4af1_2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ed8fe4af1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ced8fe4af1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ced8fe4af1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ced8fe4af1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ced8fe4af1_2_1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100"/>
              <a:buFont typeface="Lucida Sans"/>
              <a:buNone/>
            </a:pPr>
            <a:fld id="{00000000-1234-1234-1234-123412341234}" type="slidenum">
              <a:rPr lang="en" sz="1100" b="0" i="0" u="none">
                <a:solidFill>
                  <a:srgbClr val="000000"/>
                </a:solidFill>
                <a:latin typeface="Lucida Sans"/>
                <a:ea typeface="Lucida Sans"/>
                <a:cs typeface="Lucida Sans"/>
                <a:sym typeface="Lucida Sans"/>
              </a:rPr>
              <a:t>5</a:t>
            </a:fld>
            <a:endParaRPr/>
          </a:p>
        </p:txBody>
      </p:sp>
      <p:sp>
        <p:nvSpPr>
          <p:cNvPr id="165" name="Google Shape;165;gced8fe4af1_2_1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6" name="Google Shape;166;gced8fe4af1_2_112:notes"/>
          <p:cNvSpPr txBox="1">
            <a:spLocks noGrp="1"/>
          </p:cNvSpPr>
          <p:nvPr>
            <p:ph type="body" idx="1"/>
          </p:nvPr>
        </p:nvSpPr>
        <p:spPr>
          <a:xfrm>
            <a:off x="685800" y="4343400"/>
            <a:ext cx="5486400" cy="4114800"/>
          </a:xfrm>
          <a:prstGeom prst="rect">
            <a:avLst/>
          </a:prstGeom>
          <a:noFill/>
          <a:ln>
            <a:noFill/>
          </a:ln>
        </p:spPr>
        <p:txBody>
          <a:bodyPr spcFirstLastPara="1" wrap="square" lIns="85325" tIns="42650" rIns="85325" bIns="426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ced8fe4af1_2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gced8fe4af1_2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ced8fe4af1_2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ced8fe4af1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ced8fe4af1_2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73" name="Google Shape;373;gced8fe4af1_2_3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
              <a:t>Document icons from free icon set: http://www.icojoy.com/articles/44/</a:t>
            </a:r>
            <a:endParaRPr/>
          </a:p>
        </p:txBody>
      </p:sp>
      <p:sp>
        <p:nvSpPr>
          <p:cNvPr id="374" name="Google Shape;374;gced8fe4af1_2_3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a:solidFill>
                  <a:srgbClr val="000000"/>
                </a:solidFill>
                <a:latin typeface="Calibri"/>
                <a:ea typeface="Calibri"/>
                <a:cs typeface="Calibri"/>
                <a:sym typeface="Calibri"/>
              </a:rPr>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ced8fe4af1_2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0" name="Google Shape;460;gced8fe4af1_2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ced8fe4af1_2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ced8fe4af1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484187" y="339328"/>
            <a:ext cx="7056300" cy="1050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chemeClr val="lt2"/>
              </a:buClr>
              <a:buSzPts val="1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132" name="Google Shape;132;p13"/>
          <p:cNvSpPr txBox="1">
            <a:spLocks noGrp="1"/>
          </p:cNvSpPr>
          <p:nvPr>
            <p:ph type="body" idx="1"/>
          </p:nvPr>
        </p:nvSpPr>
        <p:spPr>
          <a:xfrm>
            <a:off x="827087" y="1539478"/>
            <a:ext cx="6711900" cy="3146700"/>
          </a:xfrm>
          <a:prstGeom prst="rect">
            <a:avLst/>
          </a:prstGeom>
          <a:noFill/>
          <a:ln>
            <a:noFill/>
          </a:ln>
        </p:spPr>
        <p:txBody>
          <a:bodyPr spcFirstLastPara="1" wrap="square" lIns="91425" tIns="45700" rIns="91425" bIns="45700" anchor="t" anchorCtr="0">
            <a:no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33" name="Google Shape;133;p13"/>
          <p:cNvSpPr txBox="1">
            <a:spLocks noGrp="1"/>
          </p:cNvSpPr>
          <p:nvPr>
            <p:ph type="dt" idx="10"/>
          </p:nvPr>
        </p:nvSpPr>
        <p:spPr>
          <a:xfrm rot="5400000">
            <a:off x="7618487" y="1342950"/>
            <a:ext cx="742800" cy="2286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sz="1100">
                <a:solidFill>
                  <a:srgbClr val="FFFFFF"/>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4" name="Google Shape;134;p13"/>
          <p:cNvSpPr txBox="1">
            <a:spLocks noGrp="1"/>
          </p:cNvSpPr>
          <p:nvPr>
            <p:ph type="ftr" idx="11"/>
          </p:nvPr>
        </p:nvSpPr>
        <p:spPr>
          <a:xfrm rot="5400000">
            <a:off x="6715724" y="2418750"/>
            <a:ext cx="2894400" cy="2286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5" name="Google Shape;135;p13"/>
          <p:cNvSpPr txBox="1">
            <a:spLocks noGrp="1"/>
          </p:cNvSpPr>
          <p:nvPr>
            <p:ph type="sldNum" idx="12"/>
          </p:nvPr>
        </p:nvSpPr>
        <p:spPr>
          <a:xfrm>
            <a:off x="7766050" y="221456"/>
            <a:ext cx="628500" cy="5763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FFFFFF"/>
              </a:buClr>
              <a:buSzPts val="2800"/>
              <a:buFont typeface="Century Gothic"/>
              <a:buNone/>
              <a:defRPr sz="2800" b="0" i="0" u="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FFFFFF"/>
              </a:buClr>
              <a:buSzPts val="2800"/>
              <a:buFont typeface="Century Gothic"/>
              <a:buNone/>
              <a:defRPr sz="2800" b="0" i="0" u="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FFFFFF"/>
              </a:buClr>
              <a:buSzPts val="2800"/>
              <a:buFont typeface="Century Gothic"/>
              <a:buNone/>
              <a:defRPr sz="2800" b="0" i="0" u="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FFFFFF"/>
              </a:buClr>
              <a:buSzPts val="2800"/>
              <a:buFont typeface="Century Gothic"/>
              <a:buNone/>
              <a:defRPr sz="2800" b="0" i="0" u="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FFFFFF"/>
              </a:buClr>
              <a:buSzPts val="2800"/>
              <a:buFont typeface="Century Gothic"/>
              <a:buNone/>
              <a:defRPr sz="2800" b="0" i="0" u="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FFFFFF"/>
              </a:buClr>
              <a:buSzPts val="2800"/>
              <a:buFont typeface="Century Gothic"/>
              <a:buNone/>
              <a:defRPr sz="2800" b="0" i="0" u="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FFFFFF"/>
              </a:buClr>
              <a:buSzPts val="2800"/>
              <a:buFont typeface="Century Gothic"/>
              <a:buNone/>
              <a:defRPr sz="2800" b="0" i="0" u="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FFFFFF"/>
              </a:buClr>
              <a:buSzPts val="2800"/>
              <a:buFont typeface="Century Gothic"/>
              <a:buNone/>
              <a:defRPr sz="2800" b="0" i="0" u="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FFFFFF"/>
              </a:buClr>
              <a:buSzPts val="2800"/>
              <a:buFont typeface="Century Gothic"/>
              <a:buNone/>
              <a:defRPr sz="2800" b="0" i="0" u="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
              <a:t>‹#›</a:t>
            </a:fld>
            <a:endParaRPr sz="1000">
              <a:solidFill>
                <a:schemeClr val="lt1"/>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3537150" y="488275"/>
            <a:ext cx="5017500" cy="1578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rgbClr val="86D1D8"/>
              </a:buClr>
              <a:buSzPct val="246153"/>
              <a:buFont typeface="Noto Sans Symbols"/>
              <a:buNone/>
            </a:pPr>
            <a:r>
              <a:rPr lang="en" b="1" dirty="0">
                <a:latin typeface="Century Gothic"/>
                <a:ea typeface="Century Gothic"/>
                <a:cs typeface="Century Gothic"/>
                <a:sym typeface="Century Gothic"/>
              </a:rPr>
              <a:t>Page Ranking and Web Search</a:t>
            </a:r>
            <a:endParaRPr sz="1300" dirty="0">
              <a:latin typeface="Lato"/>
              <a:ea typeface="Lato"/>
              <a:cs typeface="Lato"/>
              <a:sym typeface="Lato"/>
            </a:endParaRPr>
          </a:p>
          <a:p>
            <a:pPr marL="0" lvl="0" indent="0" algn="l" rtl="0">
              <a:spcBef>
                <a:spcPts val="0"/>
              </a:spcBef>
              <a:spcAft>
                <a:spcPts val="0"/>
              </a:spcAft>
              <a:buNone/>
            </a:pPr>
            <a:endParaRPr dirty="0"/>
          </a:p>
        </p:txBody>
      </p:sp>
      <p:sp>
        <p:nvSpPr>
          <p:cNvPr id="141" name="Google Shape;141;p14"/>
          <p:cNvSpPr txBox="1">
            <a:spLocks noGrp="1"/>
          </p:cNvSpPr>
          <p:nvPr>
            <p:ph type="subTitle" idx="1"/>
          </p:nvPr>
        </p:nvSpPr>
        <p:spPr>
          <a:xfrm>
            <a:off x="4914900" y="2259623"/>
            <a:ext cx="3959550" cy="2730402"/>
          </a:xfrm>
          <a:prstGeom prst="rect">
            <a:avLst/>
          </a:prstGeom>
        </p:spPr>
        <p:txBody>
          <a:bodyPr spcFirstLastPara="1" wrap="square" lIns="91425" tIns="91425" rIns="91425" bIns="91425" anchor="t" anchorCtr="0">
            <a:normAutofit/>
          </a:bodyPr>
          <a:lstStyle/>
          <a:p>
            <a:pPr marL="0" lvl="0" indent="0" algn="ctr" rtl="0">
              <a:spcBef>
                <a:spcPts val="1000"/>
              </a:spcBef>
              <a:spcAft>
                <a:spcPts val="0"/>
              </a:spcAft>
              <a:buNone/>
            </a:pPr>
            <a:r>
              <a:rPr lang="en" sz="2000" b="1" dirty="0">
                <a:latin typeface="Times New Roman"/>
                <a:ea typeface="Times New Roman"/>
                <a:cs typeface="Times New Roman"/>
                <a:sym typeface="Times New Roman"/>
              </a:rPr>
              <a:t>Hemanth </a:t>
            </a:r>
            <a:r>
              <a:rPr lang="en" sz="2000" b="1" dirty="0" err="1">
                <a:latin typeface="Times New Roman"/>
                <a:ea typeface="Times New Roman"/>
                <a:cs typeface="Times New Roman"/>
                <a:sym typeface="Times New Roman"/>
              </a:rPr>
              <a:t>kumar</a:t>
            </a:r>
            <a:r>
              <a:rPr lang="en" sz="2000" b="1" dirty="0">
                <a:latin typeface="Times New Roman"/>
                <a:ea typeface="Times New Roman"/>
                <a:cs typeface="Times New Roman"/>
                <a:sym typeface="Times New Roman"/>
              </a:rPr>
              <a:t> </a:t>
            </a:r>
            <a:r>
              <a:rPr lang="en" sz="2000" b="1" dirty="0" err="1">
                <a:latin typeface="Times New Roman"/>
                <a:ea typeface="Times New Roman"/>
                <a:cs typeface="Times New Roman"/>
                <a:sym typeface="Times New Roman"/>
              </a:rPr>
              <a:t>Kaluvakuri</a:t>
            </a:r>
            <a:r>
              <a:rPr lang="en" sz="2000" b="1" dirty="0">
                <a:latin typeface="Times New Roman"/>
                <a:ea typeface="Times New Roman"/>
                <a:cs typeface="Times New Roman"/>
                <a:sym typeface="Times New Roman"/>
              </a:rPr>
              <a:t>	</a:t>
            </a:r>
            <a:endParaRPr lang="en-US" sz="2000" b="1" dirty="0">
              <a:latin typeface="Times New Roman"/>
              <a:ea typeface="Times New Roman"/>
              <a:cs typeface="Times New Roman"/>
              <a:sym typeface="Times New Roman"/>
            </a:endParaRPr>
          </a:p>
          <a:p>
            <a:pPr marL="0" lvl="0" indent="457200" algn="l" rtl="0">
              <a:spcBef>
                <a:spcPts val="1000"/>
              </a:spcBef>
              <a:spcAft>
                <a:spcPts val="0"/>
              </a:spcAft>
              <a:buNone/>
            </a:pPr>
            <a:r>
              <a:rPr lang="en-US" sz="2000" b="1" dirty="0" err="1">
                <a:latin typeface="Times New Roman"/>
                <a:ea typeface="Times New Roman"/>
                <a:cs typeface="Times New Roman"/>
                <a:sym typeface="Times New Roman"/>
              </a:rPr>
              <a:t>Deekshith</a:t>
            </a:r>
            <a:r>
              <a:rPr lang="en-US" sz="2000" b="1" dirty="0">
                <a:latin typeface="Times New Roman"/>
                <a:ea typeface="Times New Roman"/>
                <a:cs typeface="Times New Roman"/>
                <a:sym typeface="Times New Roman"/>
              </a:rPr>
              <a:t> Reddy </a:t>
            </a:r>
            <a:r>
              <a:rPr lang="en-US" sz="2000" b="1" dirty="0" err="1">
                <a:latin typeface="Times New Roman"/>
                <a:ea typeface="Times New Roman"/>
                <a:cs typeface="Times New Roman"/>
                <a:sym typeface="Times New Roman"/>
              </a:rPr>
              <a:t>Garidi</a:t>
            </a:r>
            <a:endParaRPr lang="en-US" sz="2000" b="1" dirty="0">
              <a:latin typeface="Times New Roman"/>
              <a:ea typeface="Times New Roman"/>
              <a:cs typeface="Times New Roman"/>
              <a:sym typeface="Times New Roman"/>
            </a:endParaRPr>
          </a:p>
          <a:p>
            <a:pPr marL="0" lvl="0" indent="457200" algn="l" rtl="0">
              <a:spcBef>
                <a:spcPts val="1000"/>
              </a:spcBef>
              <a:spcAft>
                <a:spcPts val="0"/>
              </a:spcAft>
              <a:buNone/>
            </a:pPr>
            <a:r>
              <a:rPr lang="en" sz="2000" b="1" dirty="0" err="1">
                <a:latin typeface="Times New Roman"/>
                <a:ea typeface="Times New Roman"/>
                <a:cs typeface="Times New Roman"/>
                <a:sym typeface="Times New Roman"/>
              </a:rPr>
              <a:t>Beereddy</a:t>
            </a:r>
            <a:r>
              <a:rPr lang="en" sz="2000" b="1" dirty="0">
                <a:latin typeface="Times New Roman"/>
                <a:ea typeface="Times New Roman"/>
                <a:cs typeface="Times New Roman"/>
                <a:sym typeface="Times New Roman"/>
              </a:rPr>
              <a:t> </a:t>
            </a:r>
            <a:r>
              <a:rPr lang="en" sz="2000" b="1" dirty="0" err="1">
                <a:latin typeface="Times New Roman"/>
                <a:ea typeface="Times New Roman"/>
                <a:cs typeface="Times New Roman"/>
                <a:sym typeface="Times New Roman"/>
              </a:rPr>
              <a:t>Pranith</a:t>
            </a:r>
            <a:r>
              <a:rPr lang="en" sz="2000" b="1" dirty="0">
                <a:latin typeface="Times New Roman"/>
                <a:ea typeface="Times New Roman"/>
                <a:cs typeface="Times New Roman"/>
                <a:sym typeface="Times New Roman"/>
              </a:rPr>
              <a:t> Reddy</a:t>
            </a:r>
            <a:endParaRPr sz="2000" b="1" dirty="0">
              <a:latin typeface="Times New Roman"/>
              <a:ea typeface="Times New Roman"/>
              <a:cs typeface="Times New Roman"/>
              <a:sym typeface="Times New Roman"/>
            </a:endParaRPr>
          </a:p>
          <a:p>
            <a:pPr marL="457200" lvl="0" indent="457200" algn="l" rtl="0">
              <a:spcBef>
                <a:spcPts val="1000"/>
              </a:spcBef>
              <a:spcAft>
                <a:spcPts val="0"/>
              </a:spcAft>
              <a:buNone/>
            </a:pPr>
            <a:r>
              <a:rPr lang="en" sz="2000" b="1" dirty="0">
                <a:latin typeface="Times New Roman"/>
                <a:ea typeface="Times New Roman"/>
                <a:cs typeface="Times New Roman"/>
                <a:sym typeface="Times New Roman"/>
              </a:rPr>
              <a:t>Tanuja </a:t>
            </a:r>
            <a:r>
              <a:rPr lang="en" sz="2000" b="1" dirty="0" err="1">
                <a:latin typeface="Times New Roman"/>
                <a:ea typeface="Times New Roman"/>
                <a:cs typeface="Times New Roman"/>
                <a:sym typeface="Times New Roman"/>
              </a:rPr>
              <a:t>Pyneni</a:t>
            </a:r>
            <a:endParaRPr sz="2000" b="1" dirty="0">
              <a:latin typeface="Times New Roman"/>
              <a:ea typeface="Times New Roman"/>
              <a:cs typeface="Times New Roman"/>
              <a:sym typeface="Times New Roman"/>
            </a:endParaRPr>
          </a:p>
          <a:p>
            <a:pPr marL="0" lvl="0" indent="0" algn="ctr" rtl="0">
              <a:spcBef>
                <a:spcPts val="1000"/>
              </a:spcBef>
              <a:spcAft>
                <a:spcPts val="0"/>
              </a:spcAft>
              <a:buNone/>
            </a:pPr>
            <a:r>
              <a:rPr lang="en" sz="2000" b="1" dirty="0" err="1">
                <a:latin typeface="Times New Roman"/>
                <a:ea typeface="Times New Roman"/>
                <a:cs typeface="Times New Roman"/>
                <a:sym typeface="Times New Roman"/>
              </a:rPr>
              <a:t>Sravani</a:t>
            </a:r>
            <a:r>
              <a:rPr lang="en" sz="2000" b="1" dirty="0">
                <a:latin typeface="Times New Roman"/>
                <a:ea typeface="Times New Roman"/>
                <a:cs typeface="Times New Roman"/>
                <a:sym typeface="Times New Roman"/>
              </a:rPr>
              <a:t> </a:t>
            </a:r>
            <a:r>
              <a:rPr lang="en" sz="2000" b="1" dirty="0" err="1">
                <a:latin typeface="Times New Roman"/>
                <a:ea typeface="Times New Roman"/>
                <a:cs typeface="Times New Roman"/>
                <a:sym typeface="Times New Roman"/>
              </a:rPr>
              <a:t>Vallabhaneni</a:t>
            </a:r>
            <a:endParaRPr sz="2000" b="1" dirty="0">
              <a:latin typeface="Times New Roman"/>
              <a:ea typeface="Times New Roman"/>
              <a:cs typeface="Times New Roman"/>
              <a:sym typeface="Times New Roman"/>
            </a:endParaRPr>
          </a:p>
          <a:p>
            <a:pPr marL="0" lvl="0" indent="0" algn="ctr" rtl="0">
              <a:spcBef>
                <a:spcPts val="1000"/>
              </a:spcBef>
              <a:spcAft>
                <a:spcPts val="0"/>
              </a:spcAft>
              <a:buClr>
                <a:srgbClr val="86D1D8"/>
              </a:buClr>
              <a:buSzPts val="1600"/>
              <a:buFont typeface="Noto Sans Symbols"/>
              <a:buNone/>
            </a:pPr>
            <a:endParaRPr sz="2000" b="1"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DB8C8-7016-2E4E-B6A4-6D4CF49E51B9}"/>
              </a:ext>
            </a:extLst>
          </p:cNvPr>
          <p:cNvSpPr>
            <a:spLocks noGrp="1"/>
          </p:cNvSpPr>
          <p:nvPr>
            <p:ph type="title"/>
          </p:nvPr>
        </p:nvSpPr>
        <p:spPr/>
        <p:txBody>
          <a:bodyPr/>
          <a:lstStyle/>
          <a:p>
            <a:r>
              <a:rPr lang="en-US" dirty="0"/>
              <a:t>Design:</a:t>
            </a:r>
          </a:p>
        </p:txBody>
      </p:sp>
      <p:sp>
        <p:nvSpPr>
          <p:cNvPr id="3" name="Text Placeholder 2">
            <a:extLst>
              <a:ext uri="{FF2B5EF4-FFF2-40B4-BE49-F238E27FC236}">
                <a16:creationId xmlns:a16="http://schemas.microsoft.com/office/drawing/2014/main" id="{EB9EB7FA-5EAB-A744-A114-8C1735EFF7D3}"/>
              </a:ext>
            </a:extLst>
          </p:cNvPr>
          <p:cNvSpPr>
            <a:spLocks noGrp="1"/>
          </p:cNvSpPr>
          <p:nvPr>
            <p:ph type="body" idx="1"/>
          </p:nvPr>
        </p:nvSpPr>
        <p:spPr>
          <a:xfrm>
            <a:off x="729762" y="1099038"/>
            <a:ext cx="6809225" cy="3587140"/>
          </a:xfrm>
        </p:spPr>
        <p:txBody>
          <a:bodyPr/>
          <a:lstStyle/>
          <a:p>
            <a:pPr>
              <a:buFont typeface="Wingdings" pitchFamily="2" charset="2"/>
              <a:buChar char="Ø"/>
            </a:pPr>
            <a:r>
              <a:rPr lang="en-US" dirty="0"/>
              <a:t>Step 1:  Getting all the words from the static files we use and performing few restrictions on them to tokenize all the words in it after applying some rules.</a:t>
            </a:r>
          </a:p>
          <a:p>
            <a:pPr>
              <a:buFont typeface="Wingdings" pitchFamily="2" charset="2"/>
              <a:buChar char="Ø"/>
            </a:pPr>
            <a:r>
              <a:rPr lang="en-US" dirty="0"/>
              <a:t>The  rules were like:</a:t>
            </a:r>
          </a:p>
          <a:p>
            <a:pPr marL="480060" indent="-342900">
              <a:buFont typeface="+mj-lt"/>
              <a:buAutoNum type="arabicPeriod"/>
            </a:pPr>
            <a:r>
              <a:rPr lang="en-US" dirty="0"/>
              <a:t>Neglecting words that contain numbers in it.</a:t>
            </a:r>
          </a:p>
          <a:p>
            <a:pPr marL="480060" indent="-342900">
              <a:buFont typeface="+mj-lt"/>
              <a:buAutoNum type="arabicPeriod"/>
            </a:pPr>
            <a:r>
              <a:rPr lang="en-US" dirty="0"/>
              <a:t>Splitting words if they contain special characters.</a:t>
            </a:r>
          </a:p>
          <a:p>
            <a:pPr marL="480060" indent="-342900">
              <a:buFont typeface="+mj-lt"/>
              <a:buAutoNum type="arabicPeriod"/>
            </a:pPr>
            <a:r>
              <a:rPr lang="en-US" dirty="0"/>
              <a:t>Removing stop words like ‘a’, ‘an’, ’about’ …</a:t>
            </a:r>
          </a:p>
          <a:p>
            <a:pPr>
              <a:buFont typeface="Wingdings" pitchFamily="2" charset="2"/>
              <a:buChar char="Ø"/>
            </a:pPr>
            <a:r>
              <a:rPr lang="en-US" dirty="0"/>
              <a:t>Step 2:  Obtaining forward index for the tokenized words we have got .</a:t>
            </a:r>
          </a:p>
          <a:p>
            <a:pPr>
              <a:buFont typeface="Wingdings" pitchFamily="2" charset="2"/>
              <a:buChar char="Ø"/>
            </a:pPr>
            <a:r>
              <a:rPr lang="en-US" dirty="0"/>
              <a:t>Step3: Calculating </a:t>
            </a:r>
            <a:r>
              <a:rPr lang="en-US" b="1" dirty="0">
                <a:highlight>
                  <a:srgbClr val="008000"/>
                </a:highlight>
              </a:rPr>
              <a:t>Vector Cosine similarity </a:t>
            </a:r>
            <a:r>
              <a:rPr lang="en-US" dirty="0"/>
              <a:t>using the term document index and Document frequency we get from inverted index.</a:t>
            </a:r>
          </a:p>
          <a:p>
            <a:endParaRPr lang="en-US" dirty="0"/>
          </a:p>
        </p:txBody>
      </p:sp>
    </p:spTree>
    <p:extLst>
      <p:ext uri="{BB962C8B-B14F-4D97-AF65-F5344CB8AC3E}">
        <p14:creationId xmlns:p14="http://schemas.microsoft.com/office/powerpoint/2010/main" val="2414201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4F687-4632-0342-9AD7-C39C0A2F0D03}"/>
              </a:ext>
            </a:extLst>
          </p:cNvPr>
          <p:cNvSpPr>
            <a:spLocks noGrp="1"/>
          </p:cNvSpPr>
          <p:nvPr>
            <p:ph type="body" idx="1"/>
          </p:nvPr>
        </p:nvSpPr>
        <p:spPr>
          <a:xfrm>
            <a:off x="624254" y="808892"/>
            <a:ext cx="6914733" cy="3877286"/>
          </a:xfrm>
        </p:spPr>
        <p:txBody>
          <a:bodyPr/>
          <a:lstStyle/>
          <a:p>
            <a:pPr marL="137160" indent="0">
              <a:buNone/>
            </a:pPr>
            <a:r>
              <a:rPr lang="en-US" sz="1600" b="1" u="sng" dirty="0">
                <a:latin typeface="Times New Roman" panose="02020603050405020304" pitchFamily="18" charset="0"/>
                <a:cs typeface="Times New Roman" panose="02020603050405020304" pitchFamily="18" charset="0"/>
              </a:rPr>
              <a:t>Vector Cosine Similarity: </a:t>
            </a:r>
          </a:p>
          <a:p>
            <a:r>
              <a:rPr lang="en-US" sz="1200" b="1" dirty="0">
                <a:latin typeface="Times New Roman" panose="02020603050405020304" pitchFamily="18" charset="0"/>
                <a:cs typeface="Times New Roman" panose="02020603050405020304" pitchFamily="18" charset="0"/>
              </a:rPr>
              <a:t>We are using Cosine similarity to measure similarities between two vectors, irrespective of their sizes for information retrieval, text similarity, and recommendation systems.</a:t>
            </a:r>
          </a:p>
          <a:p>
            <a:r>
              <a:rPr lang="en-US" sz="1200" b="1" dirty="0">
                <a:latin typeface="Times New Roman" panose="02020603050405020304" pitchFamily="18" charset="0"/>
                <a:cs typeface="Times New Roman" panose="02020603050405020304" pitchFamily="18" charset="0"/>
              </a:rPr>
              <a:t>Cosine similarity measures the cosine of the angle between two vectors in the same direction where smaller cosine angle denotes higher similarity between the vectors. With cosine similarity, you can now measure the orientation between two vectors. </a:t>
            </a:r>
          </a:p>
          <a:p>
            <a:r>
              <a:rPr lang="en-US" sz="1200" b="1" dirty="0">
                <a:latin typeface="Times New Roman" panose="02020603050405020304" pitchFamily="18" charset="0"/>
                <a:cs typeface="Times New Roman" panose="02020603050405020304" pitchFamily="18" charset="0"/>
              </a:rPr>
              <a:t>The results from k-NN search with cosine similarity can be further improved in precision, by features like aggregations and filtering.</a:t>
            </a:r>
          </a:p>
          <a:p>
            <a:pPr>
              <a:buFont typeface="Wingdings" pitchFamily="2" charset="2"/>
              <a:buChar char="Ø"/>
            </a:pPr>
            <a:r>
              <a:rPr lang="en-US" sz="1200" b="1" dirty="0">
                <a:latin typeface="Times New Roman" panose="02020603050405020304" pitchFamily="18" charset="0"/>
                <a:cs typeface="Times New Roman" panose="02020603050405020304" pitchFamily="18" charset="0"/>
              </a:rPr>
              <a:t>Step 4: Finally with the respective cosine similarity values we can get top rankings for the queries we have provided as input.</a:t>
            </a:r>
          </a:p>
          <a:p>
            <a:pPr marL="137160" indent="0">
              <a:buNone/>
            </a:pPr>
            <a:endParaRPr 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2641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CBD1-E825-8E4F-BC86-DC9E1AFA1B42}"/>
              </a:ext>
            </a:extLst>
          </p:cNvPr>
          <p:cNvSpPr>
            <a:spLocks noGrp="1"/>
          </p:cNvSpPr>
          <p:nvPr>
            <p:ph type="title"/>
          </p:nvPr>
        </p:nvSpPr>
        <p:spPr/>
        <p:txBody>
          <a:bodyPr/>
          <a:lstStyle/>
          <a:p>
            <a:r>
              <a:rPr lang="en-US" dirty="0"/>
              <a:t>Expected Output:</a:t>
            </a:r>
          </a:p>
        </p:txBody>
      </p:sp>
      <p:sp>
        <p:nvSpPr>
          <p:cNvPr id="3" name="Text Placeholder 2">
            <a:extLst>
              <a:ext uri="{FF2B5EF4-FFF2-40B4-BE49-F238E27FC236}">
                <a16:creationId xmlns:a16="http://schemas.microsoft.com/office/drawing/2014/main" id="{4B405821-9CA0-F146-991A-5FBEF4D8BBD6}"/>
              </a:ext>
            </a:extLst>
          </p:cNvPr>
          <p:cNvSpPr>
            <a:spLocks noGrp="1"/>
          </p:cNvSpPr>
          <p:nvPr>
            <p:ph type="body" idx="1"/>
          </p:nvPr>
        </p:nvSpPr>
        <p:spPr>
          <a:xfrm>
            <a:off x="827087" y="1485901"/>
            <a:ext cx="4501051" cy="3086100"/>
          </a:xfrm>
        </p:spPr>
        <p:txBody>
          <a:bodyPr/>
          <a:lstStyle/>
          <a:p>
            <a:pPr marL="137160" indent="0">
              <a:buNone/>
            </a:pPr>
            <a:r>
              <a:rPr lang="en-US" sz="2400" dirty="0">
                <a:latin typeface="Times New Roman" panose="02020603050405020304" pitchFamily="18" charset="0"/>
                <a:cs typeface="Times New Roman" panose="02020603050405020304" pitchFamily="18" charset="0"/>
              </a:rPr>
              <a:t>The output contains the query Id that we have given and the Doc-ID of Documents they are present in and with their corresponding vector cosine similarity value and the ranking of those Documents.</a:t>
            </a:r>
          </a:p>
        </p:txBody>
      </p:sp>
      <p:pic>
        <p:nvPicPr>
          <p:cNvPr id="5" name="Picture 4" descr="A picture containing text&#10;&#10;Description automatically generated">
            <a:extLst>
              <a:ext uri="{FF2B5EF4-FFF2-40B4-BE49-F238E27FC236}">
                <a16:creationId xmlns:a16="http://schemas.microsoft.com/office/drawing/2014/main" id="{9CD60F62-F513-1443-817D-F9B6AE590B2D}"/>
              </a:ext>
            </a:extLst>
          </p:cNvPr>
          <p:cNvPicPr>
            <a:picLocks noChangeAspect="1"/>
          </p:cNvPicPr>
          <p:nvPr/>
        </p:nvPicPr>
        <p:blipFill>
          <a:blip r:embed="rId2"/>
          <a:stretch>
            <a:fillRect/>
          </a:stretch>
        </p:blipFill>
        <p:spPr>
          <a:xfrm>
            <a:off x="5868449" y="741043"/>
            <a:ext cx="2620108" cy="3945134"/>
          </a:xfrm>
          <a:prstGeom prst="rect">
            <a:avLst/>
          </a:prstGeom>
        </p:spPr>
      </p:pic>
    </p:spTree>
    <p:extLst>
      <p:ext uri="{BB962C8B-B14F-4D97-AF65-F5344CB8AC3E}">
        <p14:creationId xmlns:p14="http://schemas.microsoft.com/office/powerpoint/2010/main" val="3981934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9"/>
          <p:cNvSpPr txBox="1">
            <a:spLocks noGrp="1"/>
          </p:cNvSpPr>
          <p:nvPr>
            <p:ph type="title"/>
          </p:nvPr>
        </p:nvSpPr>
        <p:spPr>
          <a:xfrm>
            <a:off x="484188" y="339328"/>
            <a:ext cx="6910144" cy="109381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 sz="3600" b="0" i="0" u="none" dirty="0">
                <a:solidFill>
                  <a:schemeClr val="lt2"/>
                </a:solidFill>
                <a:latin typeface="Century Gothic"/>
                <a:ea typeface="Century Gothic"/>
                <a:cs typeface="Century Gothic"/>
                <a:sym typeface="Century Gothic"/>
              </a:rPr>
              <a:t>How good are the retrieved docs?</a:t>
            </a:r>
            <a:endParaRPr sz="3600" dirty="0"/>
          </a:p>
        </p:txBody>
      </p:sp>
      <p:sp>
        <p:nvSpPr>
          <p:cNvPr id="189" name="Google Shape;189;p19"/>
          <p:cNvSpPr txBox="1">
            <a:spLocks noGrp="1"/>
          </p:cNvSpPr>
          <p:nvPr>
            <p:ph type="body" idx="1"/>
          </p:nvPr>
        </p:nvSpPr>
        <p:spPr>
          <a:xfrm>
            <a:off x="827087" y="1539478"/>
            <a:ext cx="6711950" cy="3146822"/>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8AD0D6"/>
              </a:buClr>
              <a:buSzPts val="1600"/>
              <a:buFont typeface="Noto Sans Symbols"/>
              <a:buChar char="▪"/>
            </a:pPr>
            <a:r>
              <a:rPr lang="en" sz="2000" b="0" i="1" u="none" strike="noStrike" cap="none" dirty="0">
                <a:solidFill>
                  <a:srgbClr val="5F9C9D"/>
                </a:solidFill>
                <a:latin typeface="Century Gothic"/>
                <a:ea typeface="Century Gothic"/>
                <a:cs typeface="Century Gothic"/>
                <a:sym typeface="Century Gothic"/>
              </a:rPr>
              <a:t>Precision </a:t>
            </a:r>
            <a:r>
              <a:rPr lang="en" sz="2000" b="0" i="0" u="none" strike="noStrike" cap="none" dirty="0">
                <a:solidFill>
                  <a:schemeClr val="lt1"/>
                </a:solidFill>
                <a:latin typeface="Century Gothic"/>
                <a:ea typeface="Century Gothic"/>
                <a:cs typeface="Century Gothic"/>
                <a:sym typeface="Century Gothic"/>
              </a:rPr>
              <a:t>: Fraction of retrieved docs that are relevant to the user’s </a:t>
            </a:r>
            <a:r>
              <a:rPr lang="en" sz="2000" b="0" i="0" u="none" strike="noStrike" cap="none" dirty="0">
                <a:solidFill>
                  <a:schemeClr val="accent2"/>
                </a:solidFill>
                <a:latin typeface="Century Gothic"/>
                <a:ea typeface="Century Gothic"/>
                <a:cs typeface="Century Gothic"/>
                <a:sym typeface="Century Gothic"/>
              </a:rPr>
              <a:t>information need</a:t>
            </a:r>
            <a:endParaRPr dirty="0"/>
          </a:p>
          <a:p>
            <a:pPr marL="342900" marR="0" lvl="0" indent="-342900" algn="l" rtl="0">
              <a:lnSpc>
                <a:spcPct val="100000"/>
              </a:lnSpc>
              <a:spcBef>
                <a:spcPts val="1000"/>
              </a:spcBef>
              <a:spcAft>
                <a:spcPts val="0"/>
              </a:spcAft>
              <a:buClr>
                <a:srgbClr val="8AD0D6"/>
              </a:buClr>
              <a:buSzPts val="1600"/>
              <a:buFont typeface="Noto Sans Symbols"/>
              <a:buChar char="▪"/>
            </a:pPr>
            <a:r>
              <a:rPr lang="en" sz="2000" b="0" i="1" u="none" strike="noStrike" cap="none" dirty="0">
                <a:solidFill>
                  <a:srgbClr val="139CB7"/>
                </a:solidFill>
                <a:latin typeface="Century Gothic"/>
                <a:ea typeface="Century Gothic"/>
                <a:cs typeface="Century Gothic"/>
                <a:sym typeface="Century Gothic"/>
              </a:rPr>
              <a:t>Recall</a:t>
            </a:r>
            <a:r>
              <a:rPr lang="en" sz="2000" b="0" i="0" u="none" strike="noStrike" cap="none" dirty="0">
                <a:solidFill>
                  <a:srgbClr val="139CB7"/>
                </a:solidFill>
                <a:latin typeface="Century Gothic"/>
                <a:ea typeface="Century Gothic"/>
                <a:cs typeface="Century Gothic"/>
                <a:sym typeface="Century Gothic"/>
              </a:rPr>
              <a:t> </a:t>
            </a:r>
            <a:r>
              <a:rPr lang="en" sz="2000" b="0" i="0" u="none" strike="noStrike" cap="none" dirty="0">
                <a:solidFill>
                  <a:schemeClr val="lt1"/>
                </a:solidFill>
                <a:latin typeface="Century Gothic"/>
                <a:ea typeface="Century Gothic"/>
                <a:cs typeface="Century Gothic"/>
                <a:sym typeface="Century Gothic"/>
              </a:rPr>
              <a:t>: Fraction of relevant docs in collection that are retrieved</a:t>
            </a:r>
            <a:endParaRPr dirty="0"/>
          </a:p>
          <a:p>
            <a:pPr marL="342900" marR="0" lvl="0" indent="-241300" algn="l" rtl="0">
              <a:lnSpc>
                <a:spcPct val="100000"/>
              </a:lnSpc>
              <a:spcBef>
                <a:spcPts val="1000"/>
              </a:spcBef>
              <a:spcAft>
                <a:spcPts val="0"/>
              </a:spcAft>
              <a:buClr>
                <a:srgbClr val="8AD0D6"/>
              </a:buClr>
              <a:buSzPts val="1600"/>
              <a:buFont typeface="Noto Sans Symbols"/>
              <a:buNone/>
            </a:pPr>
            <a:endParaRPr sz="2000" b="0" i="0" u="none" strike="noStrike" cap="none" dirty="0">
              <a:solidFill>
                <a:schemeClr val="lt1"/>
              </a:solidFill>
              <a:latin typeface="Century Gothic"/>
              <a:ea typeface="Century Gothic"/>
              <a:cs typeface="Century Gothic"/>
              <a:sym typeface="Century Gothic"/>
            </a:endParaRPr>
          </a:p>
        </p:txBody>
      </p:sp>
      <p:sp>
        <p:nvSpPr>
          <p:cNvPr id="190" name="Google Shape;190;p19"/>
          <p:cNvSpPr txBox="1"/>
          <p:nvPr/>
        </p:nvSpPr>
        <p:spPr>
          <a:xfrm>
            <a:off x="7766050" y="221456"/>
            <a:ext cx="628650" cy="576262"/>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98989"/>
              </a:buClr>
              <a:buSzPts val="2800"/>
              <a:buFont typeface="Calibri"/>
              <a:buNone/>
            </a:pPr>
            <a:fld id="{00000000-1234-1234-1234-123412341234}" type="slidenum">
              <a:rPr lang="en" sz="2800" b="0" i="0" u="none">
                <a:solidFill>
                  <a:srgbClr val="898989"/>
                </a:solidFill>
                <a:latin typeface="Calibri"/>
                <a:ea typeface="Calibri"/>
                <a:cs typeface="Calibri"/>
                <a:sym typeface="Calibri"/>
              </a:rPr>
              <a:t>13</a:t>
            </a:fld>
            <a:endParaRPr/>
          </a:p>
        </p:txBody>
      </p:sp>
      <p:sp>
        <p:nvSpPr>
          <p:cNvPr id="191" name="Google Shape;191;p19"/>
          <p:cNvSpPr txBox="1"/>
          <p:nvPr/>
        </p:nvSpPr>
        <p:spPr>
          <a:xfrm>
            <a:off x="7620000" y="-25003"/>
            <a:ext cx="968375" cy="253603"/>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FBFCFF"/>
              </a:buClr>
              <a:buSzPts val="1600"/>
              <a:buFont typeface="Lucida Sans"/>
              <a:buNone/>
            </a:pPr>
            <a:r>
              <a:rPr lang="en" sz="1600" b="0" i="0" u="none">
                <a:solidFill>
                  <a:srgbClr val="FBFCFF"/>
                </a:solidFill>
                <a:latin typeface="Lucida Sans"/>
                <a:ea typeface="Lucida Sans"/>
                <a:cs typeface="Lucida Sans"/>
                <a:sym typeface="Lucida Sans"/>
              </a:rPr>
              <a:t>Sec. 1.1</a:t>
            </a:r>
            <a:endParaRPr/>
          </a:p>
        </p:txBody>
      </p:sp>
      <p:pic>
        <p:nvPicPr>
          <p:cNvPr id="3" name="Picture 2" descr="Text&#10;&#10;Description automatically generated">
            <a:extLst>
              <a:ext uri="{FF2B5EF4-FFF2-40B4-BE49-F238E27FC236}">
                <a16:creationId xmlns:a16="http://schemas.microsoft.com/office/drawing/2014/main" id="{2AE1D35C-225F-6042-8791-12AD81715E39}"/>
              </a:ext>
            </a:extLst>
          </p:cNvPr>
          <p:cNvPicPr>
            <a:picLocks noChangeAspect="1"/>
          </p:cNvPicPr>
          <p:nvPr/>
        </p:nvPicPr>
        <p:blipFill>
          <a:blip r:embed="rId3"/>
          <a:stretch>
            <a:fillRect/>
          </a:stretch>
        </p:blipFill>
        <p:spPr>
          <a:xfrm>
            <a:off x="1222132" y="3045558"/>
            <a:ext cx="5695911" cy="185175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42"/>
          <p:cNvSpPr txBox="1">
            <a:spLocks noGrp="1"/>
          </p:cNvSpPr>
          <p:nvPr>
            <p:ph type="title"/>
          </p:nvPr>
        </p:nvSpPr>
        <p:spPr>
          <a:xfrm>
            <a:off x="484187" y="339328"/>
            <a:ext cx="7056437" cy="105013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endParaRPr sz="4200" b="0" i="0">
              <a:solidFill>
                <a:schemeClr val="lt2"/>
              </a:solidFill>
              <a:latin typeface="Century Gothic"/>
              <a:ea typeface="Century Gothic"/>
              <a:cs typeface="Century Gothic"/>
              <a:sym typeface="Century Gothic"/>
            </a:endParaRPr>
          </a:p>
        </p:txBody>
      </p:sp>
      <p:sp>
        <p:nvSpPr>
          <p:cNvPr id="731" name="Google Shape;731;p42"/>
          <p:cNvSpPr txBox="1">
            <a:spLocks noGrp="1"/>
          </p:cNvSpPr>
          <p:nvPr>
            <p:ph type="body" idx="1"/>
          </p:nvPr>
        </p:nvSpPr>
        <p:spPr>
          <a:xfrm>
            <a:off x="827087" y="1539478"/>
            <a:ext cx="6711950" cy="314682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86D1D8"/>
              </a:buClr>
              <a:buSzPts val="3200"/>
              <a:buFont typeface="Noto Sans Symbols"/>
              <a:buNone/>
            </a:pPr>
            <a:endParaRPr sz="4000" b="0" i="0" u="none" strike="noStrike" cap="none">
              <a:solidFill>
                <a:schemeClr val="lt1"/>
              </a:solidFill>
              <a:latin typeface="Times New Roman"/>
              <a:ea typeface="Times New Roman"/>
              <a:cs typeface="Times New Roman"/>
              <a:sym typeface="Times New Roman"/>
            </a:endParaRPr>
          </a:p>
          <a:p>
            <a:pPr marL="0" marR="0" lvl="0" indent="0" algn="ctr" rtl="0">
              <a:lnSpc>
                <a:spcPct val="100000"/>
              </a:lnSpc>
              <a:spcBef>
                <a:spcPts val="1000"/>
              </a:spcBef>
              <a:spcAft>
                <a:spcPts val="0"/>
              </a:spcAft>
              <a:buClr>
                <a:srgbClr val="86D1D8"/>
              </a:buClr>
              <a:buSzPts val="3840"/>
              <a:buFont typeface="Noto Sans Symbols"/>
              <a:buNone/>
            </a:pPr>
            <a:r>
              <a:rPr lang="en" sz="4800" b="0" i="0" u="none" strike="noStrike" cap="none">
                <a:solidFill>
                  <a:schemeClr val="lt1"/>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307731" y="80962"/>
            <a:ext cx="8229600" cy="857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 sz="4000" b="0" i="0" u="none" dirty="0">
                <a:solidFill>
                  <a:schemeClr val="lt2"/>
                </a:solidFill>
                <a:latin typeface="Century Gothic"/>
                <a:ea typeface="Century Gothic"/>
                <a:cs typeface="Century Gothic"/>
                <a:sym typeface="Century Gothic"/>
              </a:rPr>
              <a:t>Page Ranking: Information Retrieval</a:t>
            </a:r>
            <a:endParaRPr sz="4000" dirty="0"/>
          </a:p>
        </p:txBody>
      </p:sp>
      <p:sp>
        <p:nvSpPr>
          <p:cNvPr id="153" name="Google Shape;153;p16"/>
          <p:cNvSpPr txBox="1">
            <a:spLocks noGrp="1"/>
          </p:cNvSpPr>
          <p:nvPr>
            <p:ph type="body" idx="1"/>
          </p:nvPr>
        </p:nvSpPr>
        <p:spPr>
          <a:xfrm>
            <a:off x="827087" y="1539478"/>
            <a:ext cx="6711950" cy="3146822"/>
          </a:xfrm>
          <a:prstGeom prst="rect">
            <a:avLst/>
          </a:prstGeom>
          <a:noFill/>
          <a:ln>
            <a:noFill/>
          </a:ln>
        </p:spPr>
        <p:txBody>
          <a:bodyPr spcFirstLastPara="1" wrap="square" lIns="91425" tIns="45700" rIns="91425" bIns="45700" anchor="t" anchorCtr="0">
            <a:normAutofit fontScale="92500" lnSpcReduction="20000"/>
          </a:bodyPr>
          <a:lstStyle/>
          <a:p>
            <a:pPr marL="342900" marR="0" lvl="0" indent="-335280" algn="l" rtl="0">
              <a:lnSpc>
                <a:spcPct val="90000"/>
              </a:lnSpc>
              <a:spcBef>
                <a:spcPts val="0"/>
              </a:spcBef>
              <a:spcAft>
                <a:spcPts val="0"/>
              </a:spcAft>
              <a:buClr>
                <a:srgbClr val="357E69"/>
              </a:buClr>
              <a:buSzPct val="80000"/>
              <a:buFont typeface="Arial"/>
              <a:buChar char="•"/>
            </a:pPr>
            <a:r>
              <a:rPr lang="en" sz="2000" b="0" i="0" u="none" strike="noStrike" cap="none" dirty="0">
                <a:solidFill>
                  <a:schemeClr val="lt1"/>
                </a:solidFill>
                <a:latin typeface="Century Gothic"/>
                <a:ea typeface="Century Gothic"/>
                <a:cs typeface="Century Gothic"/>
                <a:sym typeface="Century Gothic"/>
              </a:rPr>
              <a:t>Information Retrieval (IR) is </a:t>
            </a:r>
            <a:r>
              <a:rPr lang="en" sz="2000" b="0" i="0" u="none" strike="noStrike" cap="none" dirty="0">
                <a:solidFill>
                  <a:srgbClr val="FFFF00"/>
                </a:solidFill>
                <a:latin typeface="Century Gothic"/>
                <a:ea typeface="Century Gothic"/>
                <a:cs typeface="Century Gothic"/>
                <a:sym typeface="Century Gothic"/>
              </a:rPr>
              <a:t>finding material </a:t>
            </a:r>
            <a:r>
              <a:rPr lang="en" sz="2000" b="0" i="0" u="none" strike="noStrike" cap="none" dirty="0">
                <a:solidFill>
                  <a:schemeClr val="lt1"/>
                </a:solidFill>
                <a:latin typeface="Century Gothic"/>
                <a:ea typeface="Century Gothic"/>
                <a:cs typeface="Century Gothic"/>
                <a:sym typeface="Century Gothic"/>
              </a:rPr>
              <a:t>(usually documents) of an </a:t>
            </a:r>
            <a:r>
              <a:rPr lang="en" sz="2000" b="0" i="0" u="none" strike="noStrike" cap="none" dirty="0">
                <a:solidFill>
                  <a:srgbClr val="FFFF00"/>
                </a:solidFill>
                <a:latin typeface="Century Gothic"/>
                <a:ea typeface="Century Gothic"/>
                <a:cs typeface="Century Gothic"/>
                <a:sym typeface="Century Gothic"/>
              </a:rPr>
              <a:t>unstructured</a:t>
            </a:r>
            <a:r>
              <a:rPr lang="en" sz="2000" b="0" i="0" u="none" strike="noStrike" cap="none" dirty="0">
                <a:solidFill>
                  <a:schemeClr val="lt1"/>
                </a:solidFill>
                <a:latin typeface="Century Gothic"/>
                <a:ea typeface="Century Gothic"/>
                <a:cs typeface="Century Gothic"/>
                <a:sym typeface="Century Gothic"/>
              </a:rPr>
              <a:t> nature (usually text) that satisfies an </a:t>
            </a:r>
            <a:r>
              <a:rPr lang="en" sz="2000" b="0" i="0" u="none" strike="noStrike" cap="none" dirty="0">
                <a:solidFill>
                  <a:srgbClr val="FFFF00"/>
                </a:solidFill>
                <a:latin typeface="Century Gothic"/>
                <a:ea typeface="Century Gothic"/>
                <a:cs typeface="Century Gothic"/>
                <a:sym typeface="Century Gothic"/>
              </a:rPr>
              <a:t>information need </a:t>
            </a:r>
            <a:r>
              <a:rPr lang="en" sz="2000" b="0" i="0" u="none" strike="noStrike" cap="none" dirty="0">
                <a:solidFill>
                  <a:schemeClr val="lt1"/>
                </a:solidFill>
                <a:latin typeface="Century Gothic"/>
                <a:ea typeface="Century Gothic"/>
                <a:cs typeface="Century Gothic"/>
                <a:sym typeface="Century Gothic"/>
              </a:rPr>
              <a:t>from within </a:t>
            </a:r>
            <a:r>
              <a:rPr lang="en" sz="2000" b="0" i="0" u="none" strike="noStrike" cap="none" dirty="0">
                <a:solidFill>
                  <a:srgbClr val="FFFF00"/>
                </a:solidFill>
                <a:latin typeface="Century Gothic"/>
                <a:ea typeface="Century Gothic"/>
                <a:cs typeface="Century Gothic"/>
                <a:sym typeface="Century Gothic"/>
              </a:rPr>
              <a:t>large collections </a:t>
            </a:r>
            <a:r>
              <a:rPr lang="en" sz="2000" b="0" i="0" u="none" strike="noStrike" cap="none" dirty="0">
                <a:solidFill>
                  <a:schemeClr val="lt1"/>
                </a:solidFill>
                <a:latin typeface="Century Gothic"/>
                <a:ea typeface="Century Gothic"/>
                <a:cs typeface="Century Gothic"/>
                <a:sym typeface="Century Gothic"/>
              </a:rPr>
              <a:t>(usually stored on computers).</a:t>
            </a:r>
            <a:endParaRPr dirty="0"/>
          </a:p>
          <a:p>
            <a:pPr marL="342900" marR="0" lvl="0" indent="-241300" algn="l" rtl="0">
              <a:lnSpc>
                <a:spcPct val="90000"/>
              </a:lnSpc>
              <a:spcBef>
                <a:spcPts val="1000"/>
              </a:spcBef>
              <a:spcAft>
                <a:spcPts val="0"/>
              </a:spcAft>
              <a:buClr>
                <a:srgbClr val="357E69"/>
              </a:buClr>
              <a:buSzPct val="80000"/>
              <a:buFont typeface="Arial"/>
              <a:buNone/>
            </a:pPr>
            <a:endParaRPr sz="2000" b="0" i="0" u="none" strike="noStrike" cap="none" dirty="0">
              <a:solidFill>
                <a:schemeClr val="lt1"/>
              </a:solidFill>
              <a:latin typeface="Century Gothic"/>
              <a:ea typeface="Century Gothic"/>
              <a:cs typeface="Century Gothic"/>
              <a:sym typeface="Century Gothic"/>
            </a:endParaRPr>
          </a:p>
          <a:p>
            <a:pPr marL="742950" marR="0" lvl="1" indent="-278892" algn="l" rtl="0">
              <a:lnSpc>
                <a:spcPct val="90000"/>
              </a:lnSpc>
              <a:spcBef>
                <a:spcPts val="1000"/>
              </a:spcBef>
              <a:spcAft>
                <a:spcPts val="0"/>
              </a:spcAft>
              <a:buClr>
                <a:srgbClr val="8AD0D6"/>
              </a:buClr>
              <a:buSzPct val="79999"/>
              <a:buFont typeface="Arial"/>
              <a:buChar char="–"/>
            </a:pPr>
            <a:r>
              <a:rPr lang="en" sz="1800" b="0" i="0" u="none" strike="noStrike" cap="none" dirty="0">
                <a:solidFill>
                  <a:schemeClr val="lt1"/>
                </a:solidFill>
                <a:latin typeface="Century Gothic"/>
                <a:ea typeface="Century Gothic"/>
                <a:cs typeface="Century Gothic"/>
                <a:sym typeface="Century Gothic"/>
              </a:rPr>
              <a:t>These days we frequently think first of </a:t>
            </a:r>
            <a:r>
              <a:rPr lang="en" sz="1800" b="0" i="0" u="none" strike="noStrike" cap="none" dirty="0">
                <a:solidFill>
                  <a:srgbClr val="E6B729"/>
                </a:solidFill>
                <a:latin typeface="Century Gothic"/>
                <a:ea typeface="Century Gothic"/>
                <a:cs typeface="Century Gothic"/>
                <a:sym typeface="Century Gothic"/>
              </a:rPr>
              <a:t>web search</a:t>
            </a:r>
            <a:r>
              <a:rPr lang="en" sz="1800" b="0" i="0" u="none" strike="noStrike" cap="none" dirty="0">
                <a:solidFill>
                  <a:schemeClr val="lt1"/>
                </a:solidFill>
                <a:latin typeface="Century Gothic"/>
                <a:ea typeface="Century Gothic"/>
                <a:cs typeface="Century Gothic"/>
                <a:sym typeface="Century Gothic"/>
              </a:rPr>
              <a:t>, but there are many other cases:</a:t>
            </a:r>
            <a:endParaRPr dirty="0"/>
          </a:p>
          <a:p>
            <a:pPr marL="1143000" marR="0" lvl="2" indent="-222503" algn="l" rtl="0">
              <a:lnSpc>
                <a:spcPct val="90000"/>
              </a:lnSpc>
              <a:spcBef>
                <a:spcPts val="1000"/>
              </a:spcBef>
              <a:spcAft>
                <a:spcPts val="0"/>
              </a:spcAft>
              <a:buClr>
                <a:srgbClr val="8AD0D6"/>
              </a:buClr>
              <a:buSzPct val="80000"/>
              <a:buFont typeface="Arial"/>
              <a:buChar char="•"/>
            </a:pPr>
            <a:r>
              <a:rPr lang="en" sz="1600" b="0" i="0" u="none" strike="noStrike" cap="none" dirty="0">
                <a:solidFill>
                  <a:srgbClr val="E6B729"/>
                </a:solidFill>
                <a:latin typeface="Century Gothic"/>
                <a:ea typeface="Century Gothic"/>
                <a:cs typeface="Century Gothic"/>
                <a:sym typeface="Century Gothic"/>
              </a:rPr>
              <a:t>E-mail search</a:t>
            </a:r>
            <a:endParaRPr dirty="0"/>
          </a:p>
          <a:p>
            <a:pPr marL="1143000" marR="0" lvl="2" indent="-222503" algn="l" rtl="0">
              <a:lnSpc>
                <a:spcPct val="90000"/>
              </a:lnSpc>
              <a:spcBef>
                <a:spcPts val="1000"/>
              </a:spcBef>
              <a:spcAft>
                <a:spcPts val="0"/>
              </a:spcAft>
              <a:buClr>
                <a:srgbClr val="8AD0D6"/>
              </a:buClr>
              <a:buSzPct val="80000"/>
              <a:buFont typeface="Arial"/>
              <a:buChar char="•"/>
            </a:pPr>
            <a:r>
              <a:rPr lang="en" sz="1600" b="0" i="0" u="none" strike="noStrike" cap="none" dirty="0">
                <a:solidFill>
                  <a:srgbClr val="E6B729"/>
                </a:solidFill>
                <a:latin typeface="Century Gothic"/>
                <a:ea typeface="Century Gothic"/>
                <a:cs typeface="Century Gothic"/>
                <a:sym typeface="Century Gothic"/>
              </a:rPr>
              <a:t>Searching your laptop</a:t>
            </a:r>
            <a:endParaRPr dirty="0"/>
          </a:p>
          <a:p>
            <a:pPr marL="1143000" marR="0" lvl="2" indent="-222503" algn="l" rtl="0">
              <a:lnSpc>
                <a:spcPct val="90000"/>
              </a:lnSpc>
              <a:spcBef>
                <a:spcPts val="1000"/>
              </a:spcBef>
              <a:spcAft>
                <a:spcPts val="0"/>
              </a:spcAft>
              <a:buClr>
                <a:srgbClr val="8AD0D6"/>
              </a:buClr>
              <a:buSzPct val="80000"/>
              <a:buFont typeface="Arial"/>
              <a:buChar char="•"/>
            </a:pPr>
            <a:r>
              <a:rPr lang="en" sz="1600" b="0" i="0" u="none" strike="noStrike" cap="none" dirty="0">
                <a:solidFill>
                  <a:srgbClr val="E6B729"/>
                </a:solidFill>
                <a:latin typeface="Century Gothic"/>
                <a:ea typeface="Century Gothic"/>
                <a:cs typeface="Century Gothic"/>
                <a:sym typeface="Century Gothic"/>
              </a:rPr>
              <a:t>Corporate knowledge bases</a:t>
            </a:r>
            <a:endParaRPr dirty="0"/>
          </a:p>
          <a:p>
            <a:pPr marL="1143000" marR="0" lvl="2" indent="-222503" algn="l" rtl="0">
              <a:lnSpc>
                <a:spcPct val="90000"/>
              </a:lnSpc>
              <a:spcBef>
                <a:spcPts val="1000"/>
              </a:spcBef>
              <a:spcAft>
                <a:spcPts val="0"/>
              </a:spcAft>
              <a:buClr>
                <a:srgbClr val="8AD0D6"/>
              </a:buClr>
              <a:buSzPct val="80000"/>
              <a:buFont typeface="Arial"/>
              <a:buChar char="•"/>
            </a:pPr>
            <a:r>
              <a:rPr lang="en" sz="1600" b="0" i="0" u="none" strike="noStrike" cap="none" dirty="0">
                <a:solidFill>
                  <a:srgbClr val="E6B729"/>
                </a:solidFill>
                <a:latin typeface="Century Gothic"/>
                <a:ea typeface="Century Gothic"/>
                <a:cs typeface="Century Gothic"/>
                <a:sym typeface="Century Gothic"/>
              </a:rPr>
              <a:t>Legal information retrieval</a:t>
            </a:r>
            <a:endParaRPr dirty="0"/>
          </a:p>
        </p:txBody>
      </p:sp>
      <p:sp>
        <p:nvSpPr>
          <p:cNvPr id="154" name="Google Shape;154;p16"/>
          <p:cNvSpPr txBox="1"/>
          <p:nvPr/>
        </p:nvSpPr>
        <p:spPr>
          <a:xfrm>
            <a:off x="7766050" y="221456"/>
            <a:ext cx="628650" cy="576262"/>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98989"/>
              </a:buClr>
              <a:buSzPts val="2800"/>
              <a:buFont typeface="Calibri"/>
              <a:buNone/>
            </a:pPr>
            <a:fld id="{00000000-1234-1234-1234-123412341234}" type="slidenum">
              <a:rPr lang="en" sz="2800" b="0" i="0" u="none">
                <a:solidFill>
                  <a:srgbClr val="898989"/>
                </a:solidFill>
                <a:latin typeface="Calibri"/>
                <a:ea typeface="Calibri"/>
                <a:cs typeface="Calibri"/>
                <a:sym typeface="Calibri"/>
              </a:rPr>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484187" y="339328"/>
            <a:ext cx="7056437" cy="1050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3600"/>
              <a:buFont typeface="Century Gothic"/>
              <a:buNone/>
            </a:pPr>
            <a:r>
              <a:rPr lang="en" sz="3600" b="0" i="0" u="none">
                <a:solidFill>
                  <a:schemeClr val="lt2"/>
                </a:solidFill>
                <a:latin typeface="Century Gothic"/>
                <a:ea typeface="Century Gothic"/>
                <a:cs typeface="Century Gothic"/>
                <a:sym typeface="Century Gothic"/>
              </a:rPr>
              <a:t>Basic assumptions of Information Retrieval</a:t>
            </a:r>
            <a:endParaRPr/>
          </a:p>
        </p:txBody>
      </p:sp>
      <p:sp>
        <p:nvSpPr>
          <p:cNvPr id="160" name="Google Shape;160;p17"/>
          <p:cNvSpPr txBox="1">
            <a:spLocks noGrp="1"/>
          </p:cNvSpPr>
          <p:nvPr>
            <p:ph type="body" idx="1"/>
          </p:nvPr>
        </p:nvSpPr>
        <p:spPr>
          <a:xfrm>
            <a:off x="827087" y="1539478"/>
            <a:ext cx="6711950" cy="314682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57E69"/>
              </a:buClr>
              <a:buSzPts val="1600"/>
              <a:buFont typeface="Noto Sans Symbols"/>
              <a:buChar char="►"/>
            </a:pPr>
            <a:r>
              <a:rPr lang="en" sz="2000" b="0" i="0" u="none" strike="noStrike" cap="none" dirty="0">
                <a:solidFill>
                  <a:srgbClr val="357E69"/>
                </a:solidFill>
                <a:latin typeface="Century Gothic"/>
                <a:ea typeface="Century Gothic"/>
                <a:cs typeface="Century Gothic"/>
                <a:sym typeface="Century Gothic"/>
              </a:rPr>
              <a:t>Collection</a:t>
            </a:r>
            <a:r>
              <a:rPr lang="en" sz="2000" b="0" i="0" u="none" strike="noStrike" cap="none" dirty="0">
                <a:solidFill>
                  <a:schemeClr val="lt1"/>
                </a:solidFill>
                <a:latin typeface="Century Gothic"/>
                <a:ea typeface="Century Gothic"/>
                <a:cs typeface="Century Gothic"/>
                <a:sym typeface="Century Gothic"/>
              </a:rPr>
              <a:t>: A set of documents</a:t>
            </a:r>
            <a:endParaRPr dirty="0"/>
          </a:p>
          <a:p>
            <a:pPr marL="742950" marR="0" lvl="1" indent="-285750" algn="l" rtl="0">
              <a:lnSpc>
                <a:spcPct val="100000"/>
              </a:lnSpc>
              <a:spcBef>
                <a:spcPts val="1000"/>
              </a:spcBef>
              <a:spcAft>
                <a:spcPts val="0"/>
              </a:spcAft>
              <a:buClr>
                <a:srgbClr val="8AD0D6"/>
              </a:buClr>
              <a:buSzPts val="1440"/>
              <a:buFont typeface="Noto Sans Symbols"/>
              <a:buChar char="►"/>
            </a:pPr>
            <a:r>
              <a:rPr lang="en" sz="1800" b="0" i="0" u="none" strike="noStrike" cap="none" dirty="0">
                <a:solidFill>
                  <a:schemeClr val="lt1"/>
                </a:solidFill>
                <a:latin typeface="Century Gothic"/>
                <a:ea typeface="Century Gothic"/>
                <a:cs typeface="Century Gothic"/>
                <a:sym typeface="Century Gothic"/>
              </a:rPr>
              <a:t>Assume it is a static collection for the moment</a:t>
            </a:r>
            <a:endParaRPr dirty="0"/>
          </a:p>
          <a:p>
            <a:pPr marL="742950" marR="0" lvl="1" indent="-194309" algn="l" rtl="0">
              <a:lnSpc>
                <a:spcPct val="100000"/>
              </a:lnSpc>
              <a:spcBef>
                <a:spcPts val="1000"/>
              </a:spcBef>
              <a:spcAft>
                <a:spcPts val="0"/>
              </a:spcAft>
              <a:buClr>
                <a:srgbClr val="8AD0D6"/>
              </a:buClr>
              <a:buSzPts val="1440"/>
              <a:buFont typeface="Noto Sans Symbols"/>
              <a:buNone/>
            </a:pPr>
            <a:endParaRPr sz="1800" b="0" i="0" u="none" strike="noStrike" cap="none" dirty="0">
              <a:solidFill>
                <a:schemeClr val="lt1"/>
              </a:solidFill>
              <a:latin typeface="Century Gothic"/>
              <a:ea typeface="Century Gothic"/>
              <a:cs typeface="Century Gothic"/>
              <a:sym typeface="Century Gothic"/>
            </a:endParaRPr>
          </a:p>
          <a:p>
            <a:pPr marL="342900" marR="0" lvl="0" indent="-342900" algn="l" rtl="0">
              <a:lnSpc>
                <a:spcPct val="100000"/>
              </a:lnSpc>
              <a:spcBef>
                <a:spcPts val="1000"/>
              </a:spcBef>
              <a:spcAft>
                <a:spcPts val="0"/>
              </a:spcAft>
              <a:buClr>
                <a:srgbClr val="8AD0D6"/>
              </a:buClr>
              <a:buSzPts val="1600"/>
              <a:buFont typeface="Noto Sans Symbols"/>
              <a:buChar char="►"/>
            </a:pPr>
            <a:r>
              <a:rPr lang="en" sz="2000" b="0" i="0" u="none" strike="noStrike" cap="none" dirty="0">
                <a:solidFill>
                  <a:srgbClr val="357E69"/>
                </a:solidFill>
                <a:latin typeface="Century Gothic"/>
                <a:ea typeface="Century Gothic"/>
                <a:cs typeface="Century Gothic"/>
                <a:sym typeface="Century Gothic"/>
              </a:rPr>
              <a:t>Goal</a:t>
            </a:r>
            <a:r>
              <a:rPr lang="en" sz="2000" b="0" i="0" u="none" strike="noStrike" cap="none" dirty="0">
                <a:solidFill>
                  <a:schemeClr val="lt1"/>
                </a:solidFill>
                <a:latin typeface="Century Gothic"/>
                <a:ea typeface="Century Gothic"/>
                <a:cs typeface="Century Gothic"/>
                <a:sym typeface="Century Gothic"/>
              </a:rPr>
              <a:t>: </a:t>
            </a:r>
            <a:r>
              <a:rPr lang="en" sz="2000" b="0" i="0" u="none" strike="noStrike" cap="none" dirty="0">
                <a:solidFill>
                  <a:schemeClr val="bg1"/>
                </a:solidFill>
                <a:latin typeface="Century Gothic"/>
                <a:ea typeface="Century Gothic"/>
                <a:cs typeface="Century Gothic"/>
                <a:sym typeface="Century Gothic"/>
              </a:rPr>
              <a:t>Retrieve documents with information that is relevant to the user’s information need and helps the user complete a task</a:t>
            </a:r>
            <a:endParaRPr dirty="0">
              <a:solidFill>
                <a:schemeClr val="bg1"/>
              </a:solidFill>
            </a:endParaRPr>
          </a:p>
        </p:txBody>
      </p:sp>
      <p:sp>
        <p:nvSpPr>
          <p:cNvPr id="161" name="Google Shape;161;p17"/>
          <p:cNvSpPr txBox="1"/>
          <p:nvPr/>
        </p:nvSpPr>
        <p:spPr>
          <a:xfrm>
            <a:off x="7766050" y="221456"/>
            <a:ext cx="628650" cy="576262"/>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98989"/>
              </a:buClr>
              <a:buSzPts val="2800"/>
              <a:buFont typeface="Calibri"/>
              <a:buNone/>
            </a:pPr>
            <a:fld id="{00000000-1234-1234-1234-123412341234}" type="slidenum">
              <a:rPr lang="en" sz="2800" b="0" i="0" u="none">
                <a:solidFill>
                  <a:srgbClr val="898989"/>
                </a:solidFill>
                <a:latin typeface="Calibri"/>
                <a:ea typeface="Calibri"/>
                <a:cs typeface="Calibri"/>
                <a:sym typeface="Calibri"/>
              </a:rPr>
              <a:t>3</a:t>
            </a:fld>
            <a:endParaRPr/>
          </a:p>
        </p:txBody>
      </p:sp>
      <p:sp>
        <p:nvSpPr>
          <p:cNvPr id="162" name="Google Shape;162;p17"/>
          <p:cNvSpPr txBox="1"/>
          <p:nvPr/>
        </p:nvSpPr>
        <p:spPr>
          <a:xfrm>
            <a:off x="7620000" y="-25003"/>
            <a:ext cx="968375" cy="253603"/>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FBFCFF"/>
              </a:buClr>
              <a:buSzPts val="1600"/>
              <a:buFont typeface="Lucida Sans"/>
              <a:buNone/>
            </a:pPr>
            <a:r>
              <a:rPr lang="en" sz="1600" b="0" i="0" u="none">
                <a:solidFill>
                  <a:srgbClr val="FBFCFF"/>
                </a:solidFill>
                <a:latin typeface="Lucida Sans"/>
                <a:ea typeface="Lucida Sans"/>
                <a:cs typeface="Lucida Sans"/>
                <a:sym typeface="Lucida Sans"/>
              </a:rPr>
              <a:t>Sec. 1.1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7DBB-3008-7848-A32E-FA3ED24D3E9F}"/>
              </a:ext>
            </a:extLst>
          </p:cNvPr>
          <p:cNvSpPr>
            <a:spLocks noGrp="1"/>
          </p:cNvSpPr>
          <p:nvPr>
            <p:ph type="title"/>
          </p:nvPr>
        </p:nvSpPr>
        <p:spPr/>
        <p:txBody>
          <a:bodyPr/>
          <a:lstStyle/>
          <a:p>
            <a:r>
              <a:rPr lang="en-US" b="1" dirty="0"/>
              <a:t>Motivation</a:t>
            </a:r>
            <a:endParaRPr lang="en-US" dirty="0"/>
          </a:p>
        </p:txBody>
      </p:sp>
      <p:sp>
        <p:nvSpPr>
          <p:cNvPr id="3" name="Text Placeholder 2">
            <a:extLst>
              <a:ext uri="{FF2B5EF4-FFF2-40B4-BE49-F238E27FC236}">
                <a16:creationId xmlns:a16="http://schemas.microsoft.com/office/drawing/2014/main" id="{0370B8FE-47B7-474E-A278-390A4166227B}"/>
              </a:ext>
            </a:extLst>
          </p:cNvPr>
          <p:cNvSpPr>
            <a:spLocks noGrp="1"/>
          </p:cNvSpPr>
          <p:nvPr>
            <p:ph type="body" idx="1"/>
          </p:nvPr>
        </p:nvSpPr>
        <p:spPr>
          <a:xfrm>
            <a:off x="589085" y="1248508"/>
            <a:ext cx="6949902" cy="3437670"/>
          </a:xfrm>
        </p:spPr>
        <p:txBody>
          <a:bodyPr/>
          <a:lstStyle/>
          <a:p>
            <a:r>
              <a:rPr lang="en-US" dirty="0"/>
              <a:t>With so much data in the databases- there is always a need for better techniques to access information. </a:t>
            </a:r>
          </a:p>
          <a:p>
            <a:r>
              <a:rPr lang="en-US" dirty="0"/>
              <a:t>Most applications of text retrieval focused on bibliographic databases, to text matching and paid little attention to the results of research on topics such as retrieval models, query processing, term weighting and relevance feedback.</a:t>
            </a:r>
          </a:p>
          <a:p>
            <a:r>
              <a:rPr lang="en-US" dirty="0"/>
              <a:t>Whereas the main idea of IRS is to find useful information within massive data with the help of features like "natural language" queries, ranked retrieval results, term weighting, "query-by-example", and query formulation assistance.</a:t>
            </a:r>
          </a:p>
        </p:txBody>
      </p:sp>
    </p:spTree>
    <p:extLst>
      <p:ext uri="{BB962C8B-B14F-4D97-AF65-F5344CB8AC3E}">
        <p14:creationId xmlns:p14="http://schemas.microsoft.com/office/powerpoint/2010/main" val="2847392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 sz="4200" b="0" i="0" u="none">
                <a:solidFill>
                  <a:schemeClr val="lt2"/>
                </a:solidFill>
                <a:latin typeface="Century Gothic"/>
                <a:ea typeface="Century Gothic"/>
                <a:cs typeface="Century Gothic"/>
                <a:sym typeface="Century Gothic"/>
              </a:rPr>
              <a:t>The classic search model</a:t>
            </a:r>
            <a:endParaRPr/>
          </a:p>
        </p:txBody>
      </p:sp>
      <p:cxnSp>
        <p:nvCxnSpPr>
          <p:cNvPr id="169" name="Google Shape;169;p18"/>
          <p:cNvCxnSpPr/>
          <p:nvPr/>
        </p:nvCxnSpPr>
        <p:spPr>
          <a:xfrm>
            <a:off x="5308600" y="4320778"/>
            <a:ext cx="0" cy="178594"/>
          </a:xfrm>
          <a:prstGeom prst="straightConnector1">
            <a:avLst/>
          </a:prstGeom>
          <a:noFill/>
          <a:ln>
            <a:noFill/>
          </a:ln>
        </p:spPr>
      </p:cxnSp>
      <p:sp>
        <p:nvSpPr>
          <p:cNvPr id="170" name="Google Shape;170;p18"/>
          <p:cNvSpPr/>
          <p:nvPr/>
        </p:nvSpPr>
        <p:spPr>
          <a:xfrm>
            <a:off x="5387731" y="1004438"/>
            <a:ext cx="1617662" cy="1287890"/>
          </a:xfrm>
          <a:prstGeom prst="flowChartMultidocumen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 sz="1400" b="1" i="0" u="none" dirty="0">
                <a:solidFill>
                  <a:schemeClr val="dk1"/>
                </a:solidFill>
                <a:latin typeface="Arial"/>
                <a:ea typeface="Arial"/>
                <a:cs typeface="Arial"/>
                <a:sym typeface="Arial"/>
              </a:rPr>
              <a:t>Collection</a:t>
            </a:r>
            <a:endParaRPr dirty="0"/>
          </a:p>
        </p:txBody>
      </p:sp>
      <p:sp>
        <p:nvSpPr>
          <p:cNvPr id="171" name="Google Shape;171;p18"/>
          <p:cNvSpPr/>
          <p:nvPr/>
        </p:nvSpPr>
        <p:spPr>
          <a:xfrm>
            <a:off x="1753576" y="1109085"/>
            <a:ext cx="1799249" cy="501253"/>
          </a:xfrm>
          <a:prstGeom prst="ellipse">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 sz="1400" b="1" i="0" u="none" strike="noStrike" cap="none" dirty="0">
                <a:solidFill>
                  <a:schemeClr val="dk1"/>
                </a:solidFill>
                <a:latin typeface="Arial"/>
                <a:ea typeface="Arial"/>
                <a:cs typeface="Arial"/>
                <a:sym typeface="Arial"/>
              </a:rPr>
              <a:t>Queries</a:t>
            </a:r>
            <a:endParaRPr sz="1400" b="1" i="0" u="none" strike="noStrike" cap="none" dirty="0">
              <a:solidFill>
                <a:schemeClr val="dk1"/>
              </a:solidFill>
              <a:latin typeface="Arial"/>
              <a:ea typeface="Arial"/>
              <a:cs typeface="Arial"/>
              <a:sym typeface="Arial"/>
            </a:endParaRPr>
          </a:p>
        </p:txBody>
      </p:sp>
      <p:cxnSp>
        <p:nvCxnSpPr>
          <p:cNvPr id="174" name="Google Shape;174;p18"/>
          <p:cNvCxnSpPr/>
          <p:nvPr/>
        </p:nvCxnSpPr>
        <p:spPr>
          <a:xfrm flipH="1">
            <a:off x="2743200" y="1590274"/>
            <a:ext cx="4762" cy="501253"/>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75" name="Google Shape;175;p18"/>
          <p:cNvSpPr/>
          <p:nvPr/>
        </p:nvSpPr>
        <p:spPr>
          <a:xfrm>
            <a:off x="3235325" y="4537472"/>
            <a:ext cx="1617662" cy="479822"/>
          </a:xfrm>
          <a:prstGeom prst="flowChartTerminator">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 sz="1400" b="1" i="0" u="none" dirty="0">
                <a:solidFill>
                  <a:schemeClr val="dk1"/>
                </a:solidFill>
                <a:latin typeface="Arial"/>
                <a:ea typeface="Arial"/>
                <a:cs typeface="Arial"/>
                <a:sym typeface="Arial"/>
              </a:rPr>
              <a:t>Results</a:t>
            </a:r>
            <a:br>
              <a:rPr lang="en" sz="1400" b="1" i="0" u="none" dirty="0">
                <a:solidFill>
                  <a:schemeClr val="lt1"/>
                </a:solidFill>
                <a:latin typeface="Arial"/>
                <a:ea typeface="Arial"/>
                <a:cs typeface="Arial"/>
                <a:sym typeface="Arial"/>
              </a:rPr>
            </a:br>
            <a:endParaRPr dirty="0"/>
          </a:p>
        </p:txBody>
      </p:sp>
      <p:sp>
        <p:nvSpPr>
          <p:cNvPr id="176" name="Google Shape;176;p18"/>
          <p:cNvSpPr/>
          <p:nvPr/>
        </p:nvSpPr>
        <p:spPr>
          <a:xfrm>
            <a:off x="3235325" y="3870722"/>
            <a:ext cx="1617662" cy="479822"/>
          </a:xfrm>
          <a:prstGeom prst="flowChartProcess">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 sz="1400" b="1" i="0" u="none" dirty="0">
                <a:solidFill>
                  <a:schemeClr val="dk1"/>
                </a:solidFill>
                <a:latin typeface="Arial"/>
                <a:ea typeface="Arial"/>
                <a:cs typeface="Arial"/>
                <a:sym typeface="Arial"/>
              </a:rPr>
              <a:t>Search</a:t>
            </a:r>
            <a:endParaRPr dirty="0"/>
          </a:p>
          <a:p>
            <a:pPr marL="0" marR="0" lvl="0" indent="0" algn="ctr" rtl="0">
              <a:lnSpc>
                <a:spcPct val="100000"/>
              </a:lnSpc>
              <a:spcBef>
                <a:spcPts val="0"/>
              </a:spcBef>
              <a:spcAft>
                <a:spcPts val="0"/>
              </a:spcAft>
              <a:buClr>
                <a:schemeClr val="dk1"/>
              </a:buClr>
              <a:buSzPts val="1400"/>
              <a:buFont typeface="Arial"/>
              <a:buNone/>
            </a:pPr>
            <a:r>
              <a:rPr lang="en" sz="1400" b="1" i="0" u="none" dirty="0">
                <a:solidFill>
                  <a:schemeClr val="dk1"/>
                </a:solidFill>
                <a:latin typeface="Arial"/>
                <a:ea typeface="Arial"/>
                <a:cs typeface="Arial"/>
                <a:sym typeface="Arial"/>
              </a:rPr>
              <a:t>engine</a:t>
            </a:r>
            <a:br>
              <a:rPr lang="en" sz="1400" b="1" i="0" u="none" dirty="0">
                <a:solidFill>
                  <a:schemeClr val="lt1"/>
                </a:solidFill>
                <a:latin typeface="Arial"/>
                <a:ea typeface="Arial"/>
                <a:cs typeface="Arial"/>
                <a:sym typeface="Arial"/>
              </a:rPr>
            </a:br>
            <a:endParaRPr dirty="0"/>
          </a:p>
        </p:txBody>
      </p:sp>
      <p:cxnSp>
        <p:nvCxnSpPr>
          <p:cNvPr id="183" name="Google Shape;183;p18"/>
          <p:cNvCxnSpPr/>
          <p:nvPr/>
        </p:nvCxnSpPr>
        <p:spPr>
          <a:xfrm>
            <a:off x="4038600" y="4351734"/>
            <a:ext cx="0" cy="178594"/>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8" name="Rounded Rectangle 7">
            <a:extLst>
              <a:ext uri="{FF2B5EF4-FFF2-40B4-BE49-F238E27FC236}">
                <a16:creationId xmlns:a16="http://schemas.microsoft.com/office/drawing/2014/main" id="{6CE39E10-DF55-CB41-BBBC-2482FECAEE5F}"/>
              </a:ext>
            </a:extLst>
          </p:cNvPr>
          <p:cNvSpPr/>
          <p:nvPr/>
        </p:nvSpPr>
        <p:spPr>
          <a:xfrm>
            <a:off x="5370147" y="2540976"/>
            <a:ext cx="1694839" cy="4747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Tokenization</a:t>
            </a:r>
          </a:p>
        </p:txBody>
      </p:sp>
      <p:cxnSp>
        <p:nvCxnSpPr>
          <p:cNvPr id="10" name="Straight Arrow Connector 9">
            <a:extLst>
              <a:ext uri="{FF2B5EF4-FFF2-40B4-BE49-F238E27FC236}">
                <a16:creationId xmlns:a16="http://schemas.microsoft.com/office/drawing/2014/main" id="{F1D6CD40-FC90-C641-AFE5-3940E6A473C8}"/>
              </a:ext>
            </a:extLst>
          </p:cNvPr>
          <p:cNvCxnSpPr>
            <a:endCxn id="8" idx="0"/>
          </p:cNvCxnSpPr>
          <p:nvPr/>
        </p:nvCxnSpPr>
        <p:spPr>
          <a:xfrm flipH="1">
            <a:off x="6217567" y="2131601"/>
            <a:ext cx="172488" cy="4093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ounded Rectangle 10">
            <a:extLst>
              <a:ext uri="{FF2B5EF4-FFF2-40B4-BE49-F238E27FC236}">
                <a16:creationId xmlns:a16="http://schemas.microsoft.com/office/drawing/2014/main" id="{C77BF37C-1EE1-DA49-B9C4-ECD1B4DAC2AA}"/>
              </a:ext>
            </a:extLst>
          </p:cNvPr>
          <p:cNvSpPr/>
          <p:nvPr/>
        </p:nvSpPr>
        <p:spPr>
          <a:xfrm>
            <a:off x="1854690" y="2098671"/>
            <a:ext cx="1679330" cy="4606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Tokenization</a:t>
            </a:r>
          </a:p>
        </p:txBody>
      </p:sp>
      <p:sp>
        <p:nvSpPr>
          <p:cNvPr id="12" name="Rectangle 11">
            <a:extLst>
              <a:ext uri="{FF2B5EF4-FFF2-40B4-BE49-F238E27FC236}">
                <a16:creationId xmlns:a16="http://schemas.microsoft.com/office/drawing/2014/main" id="{B7EF1051-4098-1443-95B0-1728BAC2FD4D}"/>
              </a:ext>
            </a:extLst>
          </p:cNvPr>
          <p:cNvSpPr/>
          <p:nvPr/>
        </p:nvSpPr>
        <p:spPr>
          <a:xfrm>
            <a:off x="3389741" y="2882678"/>
            <a:ext cx="1463246" cy="7546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Vector cosine similarity</a:t>
            </a:r>
          </a:p>
        </p:txBody>
      </p:sp>
      <p:cxnSp>
        <p:nvCxnSpPr>
          <p:cNvPr id="14" name="Straight Arrow Connector 13">
            <a:extLst>
              <a:ext uri="{FF2B5EF4-FFF2-40B4-BE49-F238E27FC236}">
                <a16:creationId xmlns:a16="http://schemas.microsoft.com/office/drawing/2014/main" id="{A0E1CCD6-246F-864D-A17F-AC66D5E9A7BB}"/>
              </a:ext>
            </a:extLst>
          </p:cNvPr>
          <p:cNvCxnSpPr>
            <a:stCxn id="12" idx="2"/>
            <a:endCxn id="176" idx="0"/>
          </p:cNvCxnSpPr>
          <p:nvPr/>
        </p:nvCxnSpPr>
        <p:spPr>
          <a:xfrm flipH="1">
            <a:off x="4044156" y="3637371"/>
            <a:ext cx="77208" cy="2333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6FE90F1-8604-E343-A710-9075F24E30E1}"/>
              </a:ext>
            </a:extLst>
          </p:cNvPr>
          <p:cNvCxnSpPr>
            <a:stCxn id="11" idx="2"/>
            <a:endCxn id="12" idx="0"/>
          </p:cNvCxnSpPr>
          <p:nvPr/>
        </p:nvCxnSpPr>
        <p:spPr>
          <a:xfrm>
            <a:off x="2694355" y="2559366"/>
            <a:ext cx="1427009" cy="3233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8B518FC-18C0-5D45-9A6C-55DCEBB9CEF9}"/>
              </a:ext>
            </a:extLst>
          </p:cNvPr>
          <p:cNvCxnSpPr>
            <a:stCxn id="8" idx="2"/>
            <a:endCxn id="12" idx="3"/>
          </p:cNvCxnSpPr>
          <p:nvPr/>
        </p:nvCxnSpPr>
        <p:spPr>
          <a:xfrm flipH="1">
            <a:off x="4852987" y="3015761"/>
            <a:ext cx="1364580" cy="2442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9"/>
          <p:cNvSpPr txBox="1">
            <a:spLocks noGrp="1"/>
          </p:cNvSpPr>
          <p:nvPr>
            <p:ph type="title"/>
          </p:nvPr>
        </p:nvSpPr>
        <p:spPr>
          <a:xfrm>
            <a:off x="747346" y="339329"/>
            <a:ext cx="6793278" cy="102348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 sz="3600" b="0" i="0" u="none" dirty="0">
                <a:solidFill>
                  <a:schemeClr val="lt2"/>
                </a:solidFill>
                <a:latin typeface="Century Gothic"/>
                <a:ea typeface="Century Gothic"/>
                <a:cs typeface="Century Gothic"/>
                <a:sym typeface="Century Gothic"/>
              </a:rPr>
              <a:t>Initial stages of text processing</a:t>
            </a:r>
            <a:endParaRPr sz="3600" dirty="0"/>
          </a:p>
        </p:txBody>
      </p:sp>
      <p:sp>
        <p:nvSpPr>
          <p:cNvPr id="433" name="Google Shape;433;p29"/>
          <p:cNvSpPr txBox="1">
            <a:spLocks noGrp="1"/>
          </p:cNvSpPr>
          <p:nvPr>
            <p:ph type="body" idx="1"/>
          </p:nvPr>
        </p:nvSpPr>
        <p:spPr>
          <a:xfrm>
            <a:off x="808892" y="1644162"/>
            <a:ext cx="6730145" cy="3042138"/>
          </a:xfrm>
          <a:prstGeom prst="rect">
            <a:avLst/>
          </a:prstGeom>
          <a:noFill/>
          <a:ln>
            <a:noFill/>
          </a:ln>
        </p:spPr>
        <p:txBody>
          <a:bodyPr spcFirstLastPara="1" wrap="square" lIns="91425" tIns="45700" rIns="91425" bIns="45700" anchor="t" anchorCtr="0">
            <a:normAutofit fontScale="77500" lnSpcReduction="20000"/>
          </a:bodyPr>
          <a:lstStyle/>
          <a:p>
            <a:pPr marL="342900" marR="0" lvl="0" indent="-328422" algn="l" rtl="0">
              <a:lnSpc>
                <a:spcPct val="80000"/>
              </a:lnSpc>
              <a:spcBef>
                <a:spcPts val="0"/>
              </a:spcBef>
              <a:spcAft>
                <a:spcPts val="0"/>
              </a:spcAft>
              <a:buClr>
                <a:srgbClr val="8AD0D6"/>
              </a:buClr>
              <a:buSzPct val="80000"/>
              <a:buFont typeface="Arial"/>
              <a:buChar char="•"/>
            </a:pPr>
            <a:r>
              <a:rPr lang="en" sz="1900" b="0" i="0" u="none" strike="noStrike" cap="none" dirty="0">
                <a:solidFill>
                  <a:schemeClr val="lt1"/>
                </a:solidFill>
                <a:latin typeface="Century Gothic"/>
                <a:ea typeface="Century Gothic"/>
                <a:cs typeface="Century Gothic"/>
                <a:sym typeface="Century Gothic"/>
              </a:rPr>
              <a:t>Tokenization</a:t>
            </a:r>
            <a:endParaRPr dirty="0"/>
          </a:p>
          <a:p>
            <a:pPr marL="742950" marR="0" lvl="1" indent="-272796" algn="l" rtl="0">
              <a:lnSpc>
                <a:spcPct val="80000"/>
              </a:lnSpc>
              <a:spcBef>
                <a:spcPts val="1000"/>
              </a:spcBef>
              <a:spcAft>
                <a:spcPts val="0"/>
              </a:spcAft>
              <a:buClr>
                <a:srgbClr val="8AD0D6"/>
              </a:buClr>
              <a:buSzPct val="80000"/>
              <a:buFont typeface="Arial"/>
              <a:buChar char="–"/>
            </a:pPr>
            <a:r>
              <a:rPr lang="en" sz="1700" b="0" i="0" u="none" strike="noStrike" cap="none" dirty="0">
                <a:solidFill>
                  <a:schemeClr val="lt1"/>
                </a:solidFill>
                <a:latin typeface="Century Gothic"/>
                <a:ea typeface="Century Gothic"/>
                <a:cs typeface="Century Gothic"/>
                <a:sym typeface="Century Gothic"/>
              </a:rPr>
              <a:t>Cut character sequence into word tokens</a:t>
            </a:r>
            <a:endParaRPr dirty="0"/>
          </a:p>
          <a:p>
            <a:pPr marL="1143000" marR="0" lvl="2" indent="-217169" algn="l" rtl="0">
              <a:lnSpc>
                <a:spcPct val="80000"/>
              </a:lnSpc>
              <a:spcBef>
                <a:spcPts val="1000"/>
              </a:spcBef>
              <a:spcAft>
                <a:spcPts val="0"/>
              </a:spcAft>
              <a:buClr>
                <a:srgbClr val="8AD0D6"/>
              </a:buClr>
              <a:buSzPct val="80000"/>
              <a:buFont typeface="Arial"/>
              <a:buChar char="•"/>
            </a:pPr>
            <a:r>
              <a:rPr lang="en" sz="1500" b="0" i="0" u="none" strike="noStrike" cap="none" dirty="0">
                <a:solidFill>
                  <a:schemeClr val="lt1"/>
                </a:solidFill>
                <a:latin typeface="Century Gothic"/>
                <a:ea typeface="Century Gothic"/>
                <a:cs typeface="Century Gothic"/>
                <a:sym typeface="Century Gothic"/>
              </a:rPr>
              <a:t>Deal with </a:t>
            </a:r>
            <a:r>
              <a:rPr lang="en" sz="1500" b="1" i="1" u="none" strike="noStrike" cap="none" dirty="0">
                <a:solidFill>
                  <a:schemeClr val="lt1"/>
                </a:solidFill>
                <a:latin typeface="Century Gothic"/>
                <a:ea typeface="Century Gothic"/>
                <a:cs typeface="Century Gothic"/>
                <a:sym typeface="Century Gothic"/>
              </a:rPr>
              <a:t>“John’s”</a:t>
            </a:r>
            <a:r>
              <a:rPr lang="en" sz="1500" b="0" i="0" u="none" strike="noStrike" cap="none" dirty="0">
                <a:solidFill>
                  <a:schemeClr val="lt1"/>
                </a:solidFill>
                <a:latin typeface="Century Gothic"/>
                <a:ea typeface="Century Gothic"/>
                <a:cs typeface="Century Gothic"/>
                <a:sym typeface="Century Gothic"/>
              </a:rPr>
              <a:t>, </a:t>
            </a:r>
            <a:r>
              <a:rPr lang="en" sz="1500" b="1" i="1" u="none" strike="noStrike" cap="none" dirty="0">
                <a:solidFill>
                  <a:schemeClr val="lt1"/>
                </a:solidFill>
                <a:latin typeface="Century Gothic"/>
                <a:ea typeface="Century Gothic"/>
                <a:cs typeface="Century Gothic"/>
                <a:sym typeface="Century Gothic"/>
              </a:rPr>
              <a:t>a state-of-the-art solution</a:t>
            </a:r>
            <a:endParaRPr dirty="0"/>
          </a:p>
          <a:p>
            <a:pPr marL="342900" marR="0" lvl="0" indent="-328422" algn="l" rtl="0">
              <a:lnSpc>
                <a:spcPct val="80000"/>
              </a:lnSpc>
              <a:spcBef>
                <a:spcPts val="1000"/>
              </a:spcBef>
              <a:spcAft>
                <a:spcPts val="0"/>
              </a:spcAft>
              <a:buClr>
                <a:srgbClr val="8AD0D6"/>
              </a:buClr>
              <a:buSzPct val="80000"/>
              <a:buFont typeface="Arial"/>
              <a:buChar char="•"/>
            </a:pPr>
            <a:r>
              <a:rPr lang="en" sz="1900" b="0" i="0" u="none" strike="noStrike" cap="none" dirty="0">
                <a:solidFill>
                  <a:schemeClr val="lt1"/>
                </a:solidFill>
                <a:latin typeface="Century Gothic"/>
                <a:ea typeface="Century Gothic"/>
                <a:cs typeface="Century Gothic"/>
                <a:sym typeface="Century Gothic"/>
              </a:rPr>
              <a:t>Normalization</a:t>
            </a:r>
            <a:endParaRPr dirty="0"/>
          </a:p>
          <a:p>
            <a:pPr marL="742950" marR="0" lvl="1" indent="-272796" algn="l" rtl="0">
              <a:lnSpc>
                <a:spcPct val="80000"/>
              </a:lnSpc>
              <a:spcBef>
                <a:spcPts val="1000"/>
              </a:spcBef>
              <a:spcAft>
                <a:spcPts val="0"/>
              </a:spcAft>
              <a:buClr>
                <a:srgbClr val="8AD0D6"/>
              </a:buClr>
              <a:buSzPct val="80000"/>
              <a:buFont typeface="Arial"/>
              <a:buChar char="–"/>
            </a:pPr>
            <a:r>
              <a:rPr lang="en" sz="1700" b="0" i="0" u="none" strike="noStrike" cap="none" dirty="0">
                <a:solidFill>
                  <a:schemeClr val="lt1"/>
                </a:solidFill>
                <a:latin typeface="Century Gothic"/>
                <a:ea typeface="Century Gothic"/>
                <a:cs typeface="Century Gothic"/>
                <a:sym typeface="Century Gothic"/>
              </a:rPr>
              <a:t>Map text and query term to same form</a:t>
            </a:r>
            <a:endParaRPr dirty="0"/>
          </a:p>
          <a:p>
            <a:pPr marL="1143000" marR="0" lvl="2" indent="-217169" algn="l" rtl="0">
              <a:lnSpc>
                <a:spcPct val="80000"/>
              </a:lnSpc>
              <a:spcBef>
                <a:spcPts val="1000"/>
              </a:spcBef>
              <a:spcAft>
                <a:spcPts val="0"/>
              </a:spcAft>
              <a:buClr>
                <a:srgbClr val="8AD0D6"/>
              </a:buClr>
              <a:buSzPct val="80000"/>
              <a:buFont typeface="Arial"/>
              <a:buChar char="•"/>
            </a:pPr>
            <a:r>
              <a:rPr lang="en" sz="1500" b="0" i="0" u="none" strike="noStrike" cap="none" dirty="0">
                <a:solidFill>
                  <a:schemeClr val="lt1"/>
                </a:solidFill>
                <a:latin typeface="Century Gothic"/>
                <a:ea typeface="Century Gothic"/>
                <a:cs typeface="Century Gothic"/>
                <a:sym typeface="Century Gothic"/>
              </a:rPr>
              <a:t>You want </a:t>
            </a:r>
            <a:r>
              <a:rPr lang="en" sz="1500" b="1" i="1" u="none" strike="noStrike" cap="none" dirty="0">
                <a:solidFill>
                  <a:schemeClr val="lt1"/>
                </a:solidFill>
                <a:latin typeface="Century Gothic"/>
                <a:ea typeface="Century Gothic"/>
                <a:cs typeface="Century Gothic"/>
                <a:sym typeface="Century Gothic"/>
              </a:rPr>
              <a:t>U.S.A.</a:t>
            </a:r>
            <a:r>
              <a:rPr lang="en" sz="1500" b="0" i="0" u="none" strike="noStrike" cap="none" dirty="0">
                <a:solidFill>
                  <a:schemeClr val="lt1"/>
                </a:solidFill>
                <a:latin typeface="Century Gothic"/>
                <a:ea typeface="Century Gothic"/>
                <a:cs typeface="Century Gothic"/>
                <a:sym typeface="Century Gothic"/>
              </a:rPr>
              <a:t> and </a:t>
            </a:r>
            <a:r>
              <a:rPr lang="en" sz="1500" b="1" i="1" u="none" strike="noStrike" cap="none" dirty="0">
                <a:solidFill>
                  <a:schemeClr val="lt1"/>
                </a:solidFill>
                <a:latin typeface="Century Gothic"/>
                <a:ea typeface="Century Gothic"/>
                <a:cs typeface="Century Gothic"/>
                <a:sym typeface="Century Gothic"/>
              </a:rPr>
              <a:t>USA </a:t>
            </a:r>
            <a:r>
              <a:rPr lang="en" sz="1500" b="0" i="0" u="none" strike="noStrike" cap="none" dirty="0">
                <a:solidFill>
                  <a:schemeClr val="lt1"/>
                </a:solidFill>
                <a:latin typeface="Century Gothic"/>
                <a:ea typeface="Century Gothic"/>
                <a:cs typeface="Century Gothic"/>
                <a:sym typeface="Century Gothic"/>
              </a:rPr>
              <a:t>to match</a:t>
            </a:r>
            <a:endParaRPr dirty="0"/>
          </a:p>
          <a:p>
            <a:pPr marL="342900" marR="0" lvl="0" indent="-328422" algn="l" rtl="0">
              <a:lnSpc>
                <a:spcPct val="80000"/>
              </a:lnSpc>
              <a:spcBef>
                <a:spcPts val="1000"/>
              </a:spcBef>
              <a:spcAft>
                <a:spcPts val="0"/>
              </a:spcAft>
              <a:buClr>
                <a:srgbClr val="8AD0D6"/>
              </a:buClr>
              <a:buSzPct val="80000"/>
              <a:buFont typeface="Arial"/>
              <a:buChar char="•"/>
            </a:pPr>
            <a:r>
              <a:rPr lang="en" sz="1900" b="0" i="0" u="none" strike="noStrike" cap="none" dirty="0">
                <a:solidFill>
                  <a:schemeClr val="lt1"/>
                </a:solidFill>
                <a:latin typeface="Century Gothic"/>
                <a:ea typeface="Century Gothic"/>
                <a:cs typeface="Century Gothic"/>
                <a:sym typeface="Century Gothic"/>
              </a:rPr>
              <a:t>Stemming</a:t>
            </a:r>
            <a:endParaRPr dirty="0"/>
          </a:p>
          <a:p>
            <a:pPr marL="742950" marR="0" lvl="1" indent="-272796" algn="l" rtl="0">
              <a:lnSpc>
                <a:spcPct val="80000"/>
              </a:lnSpc>
              <a:spcBef>
                <a:spcPts val="1000"/>
              </a:spcBef>
              <a:spcAft>
                <a:spcPts val="0"/>
              </a:spcAft>
              <a:buClr>
                <a:srgbClr val="8AD0D6"/>
              </a:buClr>
              <a:buSzPct val="80000"/>
              <a:buFont typeface="Arial"/>
              <a:buChar char="–"/>
            </a:pPr>
            <a:r>
              <a:rPr lang="en" sz="1700" b="0" i="0" u="none" strike="noStrike" cap="none" dirty="0">
                <a:solidFill>
                  <a:schemeClr val="lt1"/>
                </a:solidFill>
                <a:latin typeface="Century Gothic"/>
                <a:ea typeface="Century Gothic"/>
                <a:cs typeface="Century Gothic"/>
                <a:sym typeface="Century Gothic"/>
              </a:rPr>
              <a:t>We may wish different forms of a root to match</a:t>
            </a:r>
            <a:endParaRPr dirty="0"/>
          </a:p>
          <a:p>
            <a:pPr marL="1143000" marR="0" lvl="2" indent="-217169" algn="l" rtl="0">
              <a:lnSpc>
                <a:spcPct val="80000"/>
              </a:lnSpc>
              <a:spcBef>
                <a:spcPts val="1000"/>
              </a:spcBef>
              <a:spcAft>
                <a:spcPts val="0"/>
              </a:spcAft>
              <a:buClr>
                <a:srgbClr val="8AD0D6"/>
              </a:buClr>
              <a:buSzPct val="80000"/>
              <a:buFont typeface="Arial"/>
              <a:buChar char="•"/>
            </a:pPr>
            <a:r>
              <a:rPr lang="en" sz="1500" b="1" i="1" u="none" strike="noStrike" cap="none" dirty="0">
                <a:solidFill>
                  <a:schemeClr val="lt1"/>
                </a:solidFill>
                <a:latin typeface="Century Gothic"/>
                <a:ea typeface="Century Gothic"/>
                <a:cs typeface="Century Gothic"/>
                <a:sym typeface="Century Gothic"/>
              </a:rPr>
              <a:t>authorize</a:t>
            </a:r>
            <a:r>
              <a:rPr lang="en" sz="1500" b="0" i="0" u="none" strike="noStrike" cap="none" dirty="0">
                <a:solidFill>
                  <a:schemeClr val="lt1"/>
                </a:solidFill>
                <a:latin typeface="Century Gothic"/>
                <a:ea typeface="Century Gothic"/>
                <a:cs typeface="Century Gothic"/>
                <a:sym typeface="Century Gothic"/>
              </a:rPr>
              <a:t>,</a:t>
            </a:r>
            <a:r>
              <a:rPr lang="en" sz="1500" b="1" i="1" u="none" strike="noStrike" cap="none" dirty="0">
                <a:solidFill>
                  <a:schemeClr val="lt1"/>
                </a:solidFill>
                <a:latin typeface="Century Gothic"/>
                <a:ea typeface="Century Gothic"/>
                <a:cs typeface="Century Gothic"/>
                <a:sym typeface="Century Gothic"/>
              </a:rPr>
              <a:t> authorization</a:t>
            </a:r>
            <a:endParaRPr dirty="0"/>
          </a:p>
          <a:p>
            <a:pPr marL="342900" marR="0" lvl="0" indent="-328422" algn="l" rtl="0">
              <a:lnSpc>
                <a:spcPct val="80000"/>
              </a:lnSpc>
              <a:spcBef>
                <a:spcPts val="1000"/>
              </a:spcBef>
              <a:spcAft>
                <a:spcPts val="0"/>
              </a:spcAft>
              <a:buClr>
                <a:srgbClr val="8AD0D6"/>
              </a:buClr>
              <a:buSzPct val="80000"/>
              <a:buFont typeface="Arial"/>
              <a:buChar char="•"/>
            </a:pPr>
            <a:r>
              <a:rPr lang="en" sz="1900" b="0" i="0" u="none" strike="noStrike" cap="none" dirty="0">
                <a:solidFill>
                  <a:schemeClr val="lt1"/>
                </a:solidFill>
                <a:latin typeface="Century Gothic"/>
                <a:ea typeface="Century Gothic"/>
                <a:cs typeface="Century Gothic"/>
                <a:sym typeface="Century Gothic"/>
              </a:rPr>
              <a:t>Stop words</a:t>
            </a:r>
            <a:endParaRPr dirty="0"/>
          </a:p>
          <a:p>
            <a:pPr marL="742950" marR="0" lvl="1" indent="-272796" algn="l" rtl="0">
              <a:lnSpc>
                <a:spcPct val="80000"/>
              </a:lnSpc>
              <a:spcBef>
                <a:spcPts val="1000"/>
              </a:spcBef>
              <a:spcAft>
                <a:spcPts val="0"/>
              </a:spcAft>
              <a:buClr>
                <a:srgbClr val="8AD0D6"/>
              </a:buClr>
              <a:buSzPct val="80000"/>
              <a:buFont typeface="Arial"/>
              <a:buChar char="–"/>
            </a:pPr>
            <a:r>
              <a:rPr lang="en" sz="1700" b="0" i="0" u="none" strike="noStrike" cap="none" dirty="0">
                <a:solidFill>
                  <a:schemeClr val="lt1"/>
                </a:solidFill>
                <a:latin typeface="Century Gothic"/>
                <a:ea typeface="Century Gothic"/>
                <a:cs typeface="Century Gothic"/>
                <a:sym typeface="Century Gothic"/>
              </a:rPr>
              <a:t>We may omit very common words (or not)</a:t>
            </a:r>
            <a:endParaRPr dirty="0"/>
          </a:p>
          <a:p>
            <a:pPr marL="1143000" marR="0" lvl="2" indent="-217169" algn="l" rtl="0">
              <a:lnSpc>
                <a:spcPct val="80000"/>
              </a:lnSpc>
              <a:spcBef>
                <a:spcPts val="1000"/>
              </a:spcBef>
              <a:spcAft>
                <a:spcPts val="0"/>
              </a:spcAft>
              <a:buClr>
                <a:srgbClr val="8AD0D6"/>
              </a:buClr>
              <a:buSzPct val="80000"/>
              <a:buFont typeface="Arial"/>
              <a:buChar char="•"/>
            </a:pPr>
            <a:r>
              <a:rPr lang="en" sz="1500" b="1" i="1" u="none" strike="noStrike" cap="none" dirty="0">
                <a:solidFill>
                  <a:schemeClr val="lt1"/>
                </a:solidFill>
                <a:latin typeface="Century Gothic"/>
                <a:ea typeface="Century Gothic"/>
                <a:cs typeface="Century Gothic"/>
                <a:sym typeface="Century Gothic"/>
              </a:rPr>
              <a:t>the, a, to, of</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3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a:spLocks noGrp="1"/>
          </p:cNvSpPr>
          <p:nvPr>
            <p:ph type="title"/>
          </p:nvPr>
        </p:nvSpPr>
        <p:spPr>
          <a:xfrm>
            <a:off x="484187" y="339328"/>
            <a:ext cx="7056437" cy="1050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 sz="4200" b="0" i="0" u="none">
                <a:solidFill>
                  <a:schemeClr val="lt2"/>
                </a:solidFill>
                <a:latin typeface="Century Gothic"/>
                <a:ea typeface="Century Gothic"/>
                <a:cs typeface="Century Gothic"/>
                <a:sym typeface="Century Gothic"/>
              </a:rPr>
              <a:t>Inverted index</a:t>
            </a:r>
            <a:endParaRPr/>
          </a:p>
        </p:txBody>
      </p:sp>
      <p:sp>
        <p:nvSpPr>
          <p:cNvPr id="252" name="Google Shape;252;p26"/>
          <p:cNvSpPr txBox="1">
            <a:spLocks noGrp="1"/>
          </p:cNvSpPr>
          <p:nvPr>
            <p:ph type="body" idx="1"/>
          </p:nvPr>
        </p:nvSpPr>
        <p:spPr>
          <a:xfrm>
            <a:off x="827087" y="1539478"/>
            <a:ext cx="6711950" cy="314682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8AD0D6"/>
              </a:buClr>
              <a:buSzPts val="1600"/>
              <a:buFont typeface="Noto Sans Symbols"/>
              <a:buChar char="►"/>
            </a:pPr>
            <a:r>
              <a:rPr lang="en" sz="2000" b="0" i="0" u="none" strike="noStrike" cap="none" dirty="0">
                <a:solidFill>
                  <a:schemeClr val="lt1"/>
                </a:solidFill>
                <a:latin typeface="Century Gothic"/>
                <a:ea typeface="Century Gothic"/>
                <a:cs typeface="Century Gothic"/>
                <a:sym typeface="Century Gothic"/>
              </a:rPr>
              <a:t>For each term </a:t>
            </a:r>
            <a:r>
              <a:rPr lang="en" sz="2000" b="0" i="1" u="none" strike="noStrike" cap="none" dirty="0">
                <a:solidFill>
                  <a:schemeClr val="lt1"/>
                </a:solidFill>
                <a:latin typeface="Century Gothic"/>
                <a:ea typeface="Century Gothic"/>
                <a:cs typeface="Century Gothic"/>
                <a:sym typeface="Century Gothic"/>
              </a:rPr>
              <a:t>t</a:t>
            </a:r>
            <a:r>
              <a:rPr lang="en" sz="2000" b="0" i="0" u="none" strike="noStrike" cap="none" dirty="0">
                <a:solidFill>
                  <a:schemeClr val="lt1"/>
                </a:solidFill>
                <a:latin typeface="Century Gothic"/>
                <a:ea typeface="Century Gothic"/>
                <a:cs typeface="Century Gothic"/>
                <a:sym typeface="Century Gothic"/>
              </a:rPr>
              <a:t>, we must store a list of all documents that contain </a:t>
            </a:r>
            <a:r>
              <a:rPr lang="en" sz="2000" b="0" i="1" u="none" strike="noStrike" cap="none" dirty="0">
                <a:solidFill>
                  <a:schemeClr val="lt1"/>
                </a:solidFill>
                <a:latin typeface="Century Gothic"/>
                <a:ea typeface="Century Gothic"/>
                <a:cs typeface="Century Gothic"/>
                <a:sym typeface="Century Gothic"/>
              </a:rPr>
              <a:t>t</a:t>
            </a:r>
            <a:r>
              <a:rPr lang="en" sz="2000" b="0" i="0" u="none" strike="noStrike" cap="none" dirty="0">
                <a:solidFill>
                  <a:schemeClr val="lt1"/>
                </a:solidFill>
                <a:latin typeface="Century Gothic"/>
                <a:ea typeface="Century Gothic"/>
                <a:cs typeface="Century Gothic"/>
                <a:sym typeface="Century Gothic"/>
              </a:rPr>
              <a:t>.</a:t>
            </a:r>
            <a:endParaRPr dirty="0"/>
          </a:p>
          <a:p>
            <a:pPr marL="742950" marR="0" lvl="1" indent="-285750" algn="l" rtl="0">
              <a:lnSpc>
                <a:spcPct val="100000"/>
              </a:lnSpc>
              <a:spcBef>
                <a:spcPts val="1000"/>
              </a:spcBef>
              <a:spcAft>
                <a:spcPts val="0"/>
              </a:spcAft>
              <a:buClr>
                <a:srgbClr val="8AD0D6"/>
              </a:buClr>
              <a:buSzPts val="1440"/>
              <a:buFont typeface="Noto Sans Symbols"/>
              <a:buChar char="►"/>
            </a:pPr>
            <a:r>
              <a:rPr lang="en" sz="1800" b="0" i="0" u="none" strike="noStrike" cap="none" dirty="0">
                <a:solidFill>
                  <a:schemeClr val="lt1"/>
                </a:solidFill>
                <a:latin typeface="Century Gothic"/>
                <a:ea typeface="Century Gothic"/>
                <a:cs typeface="Century Gothic"/>
                <a:sym typeface="Century Gothic"/>
              </a:rPr>
              <a:t>Identify each doc by a </a:t>
            </a:r>
            <a:r>
              <a:rPr lang="en" sz="1800" b="1" i="0" u="none" strike="noStrike" cap="none" dirty="0" err="1">
                <a:solidFill>
                  <a:schemeClr val="lt1"/>
                </a:solidFill>
                <a:latin typeface="Century Gothic"/>
                <a:ea typeface="Century Gothic"/>
                <a:cs typeface="Century Gothic"/>
                <a:sym typeface="Century Gothic"/>
              </a:rPr>
              <a:t>docID</a:t>
            </a:r>
            <a:r>
              <a:rPr lang="en" sz="1800" b="0" i="0" u="none" strike="noStrike" cap="none" dirty="0">
                <a:solidFill>
                  <a:schemeClr val="lt1"/>
                </a:solidFill>
                <a:latin typeface="Century Gothic"/>
                <a:ea typeface="Century Gothic"/>
                <a:cs typeface="Century Gothic"/>
                <a:sym typeface="Century Gothic"/>
              </a:rPr>
              <a:t>, a document serial number</a:t>
            </a:r>
            <a:endParaRPr dirty="0"/>
          </a:p>
          <a:p>
            <a:pPr marL="342900" marR="0" lvl="0" indent="-342900" algn="l" rtl="0">
              <a:lnSpc>
                <a:spcPct val="100000"/>
              </a:lnSpc>
              <a:spcBef>
                <a:spcPts val="1000"/>
              </a:spcBef>
              <a:spcAft>
                <a:spcPts val="0"/>
              </a:spcAft>
              <a:buClr>
                <a:srgbClr val="8AD0D6"/>
              </a:buClr>
              <a:buSzPts val="1600"/>
              <a:buFont typeface="Noto Sans Symbols"/>
              <a:buChar char="►"/>
            </a:pPr>
            <a:r>
              <a:rPr lang="en" sz="2000" b="0" i="0" u="none" strike="noStrike" cap="none" dirty="0">
                <a:solidFill>
                  <a:schemeClr val="lt1"/>
                </a:solidFill>
                <a:latin typeface="Century Gothic"/>
                <a:ea typeface="Century Gothic"/>
                <a:cs typeface="Century Gothic"/>
                <a:sym typeface="Century Gothic"/>
              </a:rPr>
              <a:t>Can we used fixed-size arrays for this?</a:t>
            </a:r>
            <a:endParaRPr dirty="0"/>
          </a:p>
        </p:txBody>
      </p:sp>
      <p:sp>
        <p:nvSpPr>
          <p:cNvPr id="253" name="Google Shape;253;p26"/>
          <p:cNvSpPr txBox="1"/>
          <p:nvPr/>
        </p:nvSpPr>
        <p:spPr>
          <a:xfrm>
            <a:off x="7766050" y="221456"/>
            <a:ext cx="628650" cy="576262"/>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98989"/>
              </a:buClr>
              <a:buSzPts val="2800"/>
              <a:buFont typeface="Calibri"/>
              <a:buNone/>
            </a:pPr>
            <a:fld id="{00000000-1234-1234-1234-123412341234}" type="slidenum">
              <a:rPr lang="en" sz="2800" b="0" i="0" u="none">
                <a:solidFill>
                  <a:srgbClr val="898989"/>
                </a:solidFill>
                <a:latin typeface="Calibri"/>
                <a:ea typeface="Calibri"/>
                <a:cs typeface="Calibri"/>
                <a:sym typeface="Calibri"/>
              </a:rPr>
              <a:t>7</a:t>
            </a:fld>
            <a:endParaRPr/>
          </a:p>
        </p:txBody>
      </p:sp>
      <p:sp>
        <p:nvSpPr>
          <p:cNvPr id="255" name="Google Shape;255;p26"/>
          <p:cNvSpPr txBox="1"/>
          <p:nvPr/>
        </p:nvSpPr>
        <p:spPr>
          <a:xfrm>
            <a:off x="7620000" y="-25003"/>
            <a:ext cx="968375" cy="253603"/>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FBFCFF"/>
              </a:buClr>
              <a:buSzPts val="1600"/>
              <a:buFont typeface="Lucida Sans"/>
              <a:buNone/>
            </a:pPr>
            <a:r>
              <a:rPr lang="en" sz="1600" b="0" i="0" u="none">
                <a:solidFill>
                  <a:srgbClr val="FBFCFF"/>
                </a:solidFill>
                <a:latin typeface="Lucida Sans"/>
                <a:ea typeface="Lucida Sans"/>
                <a:cs typeface="Lucida Sans"/>
                <a:sym typeface="Lucida Sans"/>
              </a:rPr>
              <a:t>Sec. 1.2</a:t>
            </a:r>
            <a:endParaRPr/>
          </a:p>
        </p:txBody>
      </p:sp>
      <p:grpSp>
        <p:nvGrpSpPr>
          <p:cNvPr id="256" name="Google Shape;256;p26"/>
          <p:cNvGrpSpPr/>
          <p:nvPr/>
        </p:nvGrpSpPr>
        <p:grpSpPr>
          <a:xfrm>
            <a:off x="644524" y="3481753"/>
            <a:ext cx="8086238" cy="1354565"/>
            <a:chOff x="381000" y="3733800"/>
            <a:chExt cx="7854950" cy="1528763"/>
          </a:xfrm>
        </p:grpSpPr>
        <p:sp>
          <p:nvSpPr>
            <p:cNvPr id="257" name="Google Shape;257;p26"/>
            <p:cNvSpPr txBox="1"/>
            <p:nvPr/>
          </p:nvSpPr>
          <p:spPr>
            <a:xfrm>
              <a:off x="381000" y="3733800"/>
              <a:ext cx="1092200" cy="461963"/>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Century Gothic"/>
                <a:buNone/>
              </a:pPr>
              <a:r>
                <a:rPr lang="en" sz="2400" b="1" i="1" u="none" dirty="0">
                  <a:solidFill>
                    <a:schemeClr val="lt1"/>
                  </a:solidFill>
                  <a:latin typeface="Century Gothic"/>
                  <a:ea typeface="Century Gothic"/>
                  <a:cs typeface="Century Gothic"/>
                  <a:sym typeface="Century Gothic"/>
                </a:rPr>
                <a:t>Brutus</a:t>
              </a:r>
              <a:endParaRPr dirty="0"/>
            </a:p>
          </p:txBody>
        </p:sp>
        <p:sp>
          <p:nvSpPr>
            <p:cNvPr id="258" name="Google Shape;258;p26"/>
            <p:cNvSpPr txBox="1"/>
            <p:nvPr/>
          </p:nvSpPr>
          <p:spPr>
            <a:xfrm>
              <a:off x="381000" y="4791075"/>
              <a:ext cx="1490663" cy="461963"/>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Century Gothic"/>
                <a:buNone/>
              </a:pPr>
              <a:r>
                <a:rPr lang="en" sz="2400" b="1" i="1" u="none" dirty="0">
                  <a:solidFill>
                    <a:schemeClr val="lt1"/>
                  </a:solidFill>
                  <a:latin typeface="Century Gothic"/>
                  <a:ea typeface="Century Gothic"/>
                  <a:cs typeface="Century Gothic"/>
                  <a:sym typeface="Century Gothic"/>
                </a:rPr>
                <a:t>Calpurnia</a:t>
              </a:r>
              <a:endParaRPr dirty="0"/>
            </a:p>
          </p:txBody>
        </p:sp>
        <p:sp>
          <p:nvSpPr>
            <p:cNvPr id="259" name="Google Shape;259;p26"/>
            <p:cNvSpPr txBox="1"/>
            <p:nvPr/>
          </p:nvSpPr>
          <p:spPr>
            <a:xfrm>
              <a:off x="381000" y="4267200"/>
              <a:ext cx="1295400" cy="466725"/>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Century Gothic"/>
                <a:buNone/>
              </a:pPr>
              <a:r>
                <a:rPr lang="en" sz="2400" b="1" i="1" u="none">
                  <a:solidFill>
                    <a:schemeClr val="lt1"/>
                  </a:solidFill>
                  <a:latin typeface="Century Gothic"/>
                  <a:ea typeface="Century Gothic"/>
                  <a:cs typeface="Century Gothic"/>
                  <a:sym typeface="Century Gothic"/>
                </a:rPr>
                <a:t>Caesar</a:t>
              </a:r>
              <a:endParaRPr/>
            </a:p>
          </p:txBody>
        </p:sp>
        <p:sp>
          <p:nvSpPr>
            <p:cNvPr id="260" name="Google Shape;260;p26"/>
            <p:cNvSpPr/>
            <p:nvPr/>
          </p:nvSpPr>
          <p:spPr>
            <a:xfrm>
              <a:off x="2057400" y="3810000"/>
              <a:ext cx="1143000" cy="228600"/>
            </a:xfrm>
            <a:custGeom>
              <a:avLst/>
              <a:gdLst/>
              <a:ahLst/>
              <a:cxnLst/>
              <a:rect l="l" t="t" r="r" b="b"/>
              <a:pathLst>
                <a:path w="21600" h="21600" extrusionOk="0">
                  <a:moveTo>
                    <a:pt x="16200" y="0"/>
                  </a:moveTo>
                  <a:lnTo>
                    <a:pt x="16200" y="5400"/>
                  </a:lnTo>
                  <a:lnTo>
                    <a:pt x="3375" y="5400"/>
                  </a:lnTo>
                  <a:lnTo>
                    <a:pt x="3375" y="16200"/>
                  </a:lnTo>
                  <a:lnTo>
                    <a:pt x="16200" y="16200"/>
                  </a:lnTo>
                  <a:lnTo>
                    <a:pt x="16200" y="21600"/>
                  </a:lnTo>
                  <a:lnTo>
                    <a:pt x="21600" y="10800"/>
                  </a:lnTo>
                  <a:lnTo>
                    <a:pt x="16200" y="0"/>
                  </a:lnTo>
                  <a:close/>
                </a:path>
                <a:path w="21600" h="21600" extrusionOk="0">
                  <a:moveTo>
                    <a:pt x="1350" y="5400"/>
                  </a:moveTo>
                  <a:lnTo>
                    <a:pt x="1350" y="16200"/>
                  </a:lnTo>
                  <a:lnTo>
                    <a:pt x="2700" y="16200"/>
                  </a:lnTo>
                  <a:lnTo>
                    <a:pt x="2700" y="5400"/>
                  </a:lnTo>
                  <a:lnTo>
                    <a:pt x="1350" y="5400"/>
                  </a:lnTo>
                  <a:close/>
                </a:path>
                <a:path w="21600" h="21600" extrusionOk="0">
                  <a:moveTo>
                    <a:pt x="0" y="5400"/>
                  </a:moveTo>
                  <a:lnTo>
                    <a:pt x="0" y="16200"/>
                  </a:lnTo>
                  <a:lnTo>
                    <a:pt x="675" y="16200"/>
                  </a:lnTo>
                  <a:lnTo>
                    <a:pt x="675" y="5400"/>
                  </a:lnTo>
                  <a:lnTo>
                    <a:pt x="0" y="5400"/>
                  </a:lnTo>
                  <a:close/>
                </a:path>
              </a:pathLst>
            </a:custGeom>
            <a:noFill/>
            <a:ln w="9525" cap="flat" cmpd="sng">
              <a:solidFill>
                <a:schemeClr val="lt1"/>
              </a:solidFill>
              <a:prstDash val="solid"/>
              <a:miter lim="524288"/>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sp>
          <p:nvSpPr>
            <p:cNvPr id="261" name="Google Shape;261;p26"/>
            <p:cNvSpPr/>
            <p:nvPr/>
          </p:nvSpPr>
          <p:spPr>
            <a:xfrm>
              <a:off x="2057400" y="4343400"/>
              <a:ext cx="1143000" cy="228600"/>
            </a:xfrm>
            <a:custGeom>
              <a:avLst/>
              <a:gdLst/>
              <a:ahLst/>
              <a:cxnLst/>
              <a:rect l="l" t="t" r="r" b="b"/>
              <a:pathLst>
                <a:path w="21600" h="21600" extrusionOk="0">
                  <a:moveTo>
                    <a:pt x="16200" y="0"/>
                  </a:moveTo>
                  <a:lnTo>
                    <a:pt x="16200" y="5400"/>
                  </a:lnTo>
                  <a:lnTo>
                    <a:pt x="3375" y="5400"/>
                  </a:lnTo>
                  <a:lnTo>
                    <a:pt x="3375" y="16200"/>
                  </a:lnTo>
                  <a:lnTo>
                    <a:pt x="16200" y="16200"/>
                  </a:lnTo>
                  <a:lnTo>
                    <a:pt x="16200" y="21600"/>
                  </a:lnTo>
                  <a:lnTo>
                    <a:pt x="21600" y="10800"/>
                  </a:lnTo>
                  <a:lnTo>
                    <a:pt x="16200" y="0"/>
                  </a:lnTo>
                  <a:close/>
                </a:path>
                <a:path w="21600" h="21600" extrusionOk="0">
                  <a:moveTo>
                    <a:pt x="1350" y="5400"/>
                  </a:moveTo>
                  <a:lnTo>
                    <a:pt x="1350" y="16200"/>
                  </a:lnTo>
                  <a:lnTo>
                    <a:pt x="2700" y="16200"/>
                  </a:lnTo>
                  <a:lnTo>
                    <a:pt x="2700" y="5400"/>
                  </a:lnTo>
                  <a:lnTo>
                    <a:pt x="1350" y="5400"/>
                  </a:lnTo>
                  <a:close/>
                </a:path>
                <a:path w="21600" h="21600" extrusionOk="0">
                  <a:moveTo>
                    <a:pt x="0" y="5400"/>
                  </a:moveTo>
                  <a:lnTo>
                    <a:pt x="0" y="16200"/>
                  </a:lnTo>
                  <a:lnTo>
                    <a:pt x="675" y="16200"/>
                  </a:lnTo>
                  <a:lnTo>
                    <a:pt x="675" y="5400"/>
                  </a:lnTo>
                  <a:lnTo>
                    <a:pt x="0" y="5400"/>
                  </a:lnTo>
                  <a:close/>
                </a:path>
              </a:pathLst>
            </a:custGeom>
            <a:noFill/>
            <a:ln w="9525" cap="flat" cmpd="sng">
              <a:solidFill>
                <a:schemeClr val="lt1"/>
              </a:solidFill>
              <a:prstDash val="solid"/>
              <a:miter lim="524288"/>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grpSp>
          <p:nvGrpSpPr>
            <p:cNvPr id="262" name="Google Shape;262;p26"/>
            <p:cNvGrpSpPr/>
            <p:nvPr/>
          </p:nvGrpSpPr>
          <p:grpSpPr>
            <a:xfrm>
              <a:off x="3276600" y="4876800"/>
              <a:ext cx="4876800" cy="304800"/>
              <a:chOff x="2064" y="2448"/>
              <a:chExt cx="3072" cy="192"/>
            </a:xfrm>
          </p:grpSpPr>
          <p:sp>
            <p:nvSpPr>
              <p:cNvPr id="263" name="Google Shape;263;p26"/>
              <p:cNvSpPr txBox="1"/>
              <p:nvPr/>
            </p:nvSpPr>
            <p:spPr>
              <a:xfrm>
                <a:off x="2064" y="2448"/>
                <a:ext cx="3072" cy="192"/>
              </a:xfrm>
              <a:prstGeom prst="rect">
                <a:avLst/>
              </a:prstGeom>
              <a:noFill/>
              <a:ln w="25400" cap="flat" cmpd="sng">
                <a:solidFill>
                  <a:schemeClr val="lt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sp>
            <p:nvSpPr>
              <p:cNvPr id="264" name="Google Shape;264;p26"/>
              <p:cNvSpPr txBox="1"/>
              <p:nvPr/>
            </p:nvSpPr>
            <p:spPr>
              <a:xfrm>
                <a:off x="2448" y="2448"/>
                <a:ext cx="2304" cy="19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sp>
            <p:nvSpPr>
              <p:cNvPr id="265" name="Google Shape;265;p26"/>
              <p:cNvSpPr txBox="1"/>
              <p:nvPr/>
            </p:nvSpPr>
            <p:spPr>
              <a:xfrm>
                <a:off x="2832" y="2448"/>
                <a:ext cx="1536" cy="19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sp>
            <p:nvSpPr>
              <p:cNvPr id="266" name="Google Shape;266;p26"/>
              <p:cNvSpPr txBox="1"/>
              <p:nvPr/>
            </p:nvSpPr>
            <p:spPr>
              <a:xfrm>
                <a:off x="3216" y="2448"/>
                <a:ext cx="768" cy="19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cxnSp>
            <p:nvCxnSpPr>
              <p:cNvPr id="267" name="Google Shape;267;p26"/>
              <p:cNvCxnSpPr/>
              <p:nvPr/>
            </p:nvCxnSpPr>
            <p:spPr>
              <a:xfrm>
                <a:off x="3600" y="2448"/>
                <a:ext cx="0" cy="192"/>
              </a:xfrm>
              <a:prstGeom prst="straightConnector1">
                <a:avLst/>
              </a:prstGeom>
              <a:noFill/>
              <a:ln w="9525" cap="flat" cmpd="sng">
                <a:solidFill>
                  <a:schemeClr val="lt1"/>
                </a:solidFill>
                <a:prstDash val="solid"/>
                <a:miter lim="800000"/>
                <a:headEnd type="none" w="med" len="med"/>
                <a:tailEnd type="none" w="med" len="med"/>
              </a:ln>
            </p:spPr>
          </p:cxnSp>
        </p:grpSp>
        <p:grpSp>
          <p:nvGrpSpPr>
            <p:cNvPr id="268" name="Google Shape;268;p26"/>
            <p:cNvGrpSpPr/>
            <p:nvPr/>
          </p:nvGrpSpPr>
          <p:grpSpPr>
            <a:xfrm>
              <a:off x="3276600" y="4267200"/>
              <a:ext cx="4959350" cy="461963"/>
              <a:chOff x="2064" y="2688"/>
              <a:chExt cx="3124" cy="291"/>
            </a:xfrm>
          </p:grpSpPr>
          <p:grpSp>
            <p:nvGrpSpPr>
              <p:cNvPr id="269" name="Google Shape;269;p26"/>
              <p:cNvGrpSpPr/>
              <p:nvPr/>
            </p:nvGrpSpPr>
            <p:grpSpPr>
              <a:xfrm>
                <a:off x="2064" y="2736"/>
                <a:ext cx="3072" cy="192"/>
                <a:chOff x="2064" y="2448"/>
                <a:chExt cx="3072" cy="192"/>
              </a:xfrm>
            </p:grpSpPr>
            <p:sp>
              <p:nvSpPr>
                <p:cNvPr id="270" name="Google Shape;270;p26"/>
                <p:cNvSpPr txBox="1"/>
                <p:nvPr/>
              </p:nvSpPr>
              <p:spPr>
                <a:xfrm>
                  <a:off x="2064" y="2448"/>
                  <a:ext cx="3072" cy="192"/>
                </a:xfrm>
                <a:prstGeom prst="rect">
                  <a:avLst/>
                </a:prstGeom>
                <a:noFill/>
                <a:ln w="25400" cap="flat" cmpd="sng">
                  <a:solidFill>
                    <a:schemeClr val="lt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sp>
              <p:nvSpPr>
                <p:cNvPr id="271" name="Google Shape;271;p26"/>
                <p:cNvSpPr txBox="1"/>
                <p:nvPr/>
              </p:nvSpPr>
              <p:spPr>
                <a:xfrm>
                  <a:off x="2448" y="2448"/>
                  <a:ext cx="2304" cy="19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sp>
              <p:nvSpPr>
                <p:cNvPr id="272" name="Google Shape;272;p26"/>
                <p:cNvSpPr txBox="1"/>
                <p:nvPr/>
              </p:nvSpPr>
              <p:spPr>
                <a:xfrm>
                  <a:off x="2832" y="2448"/>
                  <a:ext cx="1536" cy="19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sp>
              <p:nvSpPr>
                <p:cNvPr id="273" name="Google Shape;273;p26"/>
                <p:cNvSpPr txBox="1"/>
                <p:nvPr/>
              </p:nvSpPr>
              <p:spPr>
                <a:xfrm>
                  <a:off x="3216" y="2448"/>
                  <a:ext cx="768" cy="19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cxnSp>
              <p:nvCxnSpPr>
                <p:cNvPr id="274" name="Google Shape;274;p26"/>
                <p:cNvCxnSpPr/>
                <p:nvPr/>
              </p:nvCxnSpPr>
              <p:spPr>
                <a:xfrm>
                  <a:off x="3600" y="2448"/>
                  <a:ext cx="0" cy="192"/>
                </a:xfrm>
                <a:prstGeom prst="straightConnector1">
                  <a:avLst/>
                </a:prstGeom>
                <a:noFill/>
                <a:ln w="9525" cap="flat" cmpd="sng">
                  <a:solidFill>
                    <a:schemeClr val="lt1"/>
                  </a:solidFill>
                  <a:prstDash val="solid"/>
                  <a:miter lim="800000"/>
                  <a:headEnd type="none" w="med" len="med"/>
                  <a:tailEnd type="none" w="med" len="med"/>
                </a:ln>
              </p:spPr>
            </p:cxnSp>
          </p:grpSp>
          <p:sp>
            <p:nvSpPr>
              <p:cNvPr id="275" name="Google Shape;275;p26"/>
              <p:cNvSpPr txBox="1"/>
              <p:nvPr/>
            </p:nvSpPr>
            <p:spPr>
              <a:xfrm>
                <a:off x="2150" y="2688"/>
                <a:ext cx="223"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1</a:t>
                </a:r>
                <a:endParaRPr/>
              </a:p>
            </p:txBody>
          </p:sp>
          <p:sp>
            <p:nvSpPr>
              <p:cNvPr id="276" name="Google Shape;276;p26"/>
              <p:cNvSpPr txBox="1"/>
              <p:nvPr/>
            </p:nvSpPr>
            <p:spPr>
              <a:xfrm>
                <a:off x="2582" y="2688"/>
                <a:ext cx="223"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2</a:t>
                </a:r>
                <a:endParaRPr/>
              </a:p>
            </p:txBody>
          </p:sp>
          <p:sp>
            <p:nvSpPr>
              <p:cNvPr id="277" name="Google Shape;277;p26"/>
              <p:cNvSpPr txBox="1"/>
              <p:nvPr/>
            </p:nvSpPr>
            <p:spPr>
              <a:xfrm>
                <a:off x="2945" y="2688"/>
                <a:ext cx="239" cy="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4</a:t>
                </a:r>
                <a:endParaRPr/>
              </a:p>
            </p:txBody>
          </p:sp>
          <p:sp>
            <p:nvSpPr>
              <p:cNvPr id="278" name="Google Shape;278;p26"/>
              <p:cNvSpPr txBox="1"/>
              <p:nvPr/>
            </p:nvSpPr>
            <p:spPr>
              <a:xfrm>
                <a:off x="3312" y="2688"/>
                <a:ext cx="223"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5</a:t>
                </a:r>
                <a:endParaRPr/>
              </a:p>
            </p:txBody>
          </p:sp>
          <p:sp>
            <p:nvSpPr>
              <p:cNvPr id="279" name="Google Shape;279;p26"/>
              <p:cNvSpPr txBox="1"/>
              <p:nvPr/>
            </p:nvSpPr>
            <p:spPr>
              <a:xfrm>
                <a:off x="3665" y="2688"/>
                <a:ext cx="239" cy="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6</a:t>
                </a:r>
                <a:endParaRPr/>
              </a:p>
            </p:txBody>
          </p:sp>
          <p:sp>
            <p:nvSpPr>
              <p:cNvPr id="280" name="Google Shape;280;p26"/>
              <p:cNvSpPr txBox="1"/>
              <p:nvPr/>
            </p:nvSpPr>
            <p:spPr>
              <a:xfrm>
                <a:off x="4049" y="2688"/>
                <a:ext cx="362" cy="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16</a:t>
                </a:r>
                <a:endParaRPr/>
              </a:p>
            </p:txBody>
          </p:sp>
          <p:sp>
            <p:nvSpPr>
              <p:cNvPr id="281" name="Google Shape;281;p26"/>
              <p:cNvSpPr txBox="1"/>
              <p:nvPr/>
            </p:nvSpPr>
            <p:spPr>
              <a:xfrm>
                <a:off x="4416" y="2688"/>
                <a:ext cx="362" cy="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57</a:t>
                </a:r>
                <a:endParaRPr/>
              </a:p>
            </p:txBody>
          </p:sp>
          <p:sp>
            <p:nvSpPr>
              <p:cNvPr id="282" name="Google Shape;282;p26"/>
              <p:cNvSpPr txBox="1"/>
              <p:nvPr/>
            </p:nvSpPr>
            <p:spPr>
              <a:xfrm>
                <a:off x="4704" y="2688"/>
                <a:ext cx="484" cy="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132</a:t>
                </a:r>
                <a:endParaRPr/>
              </a:p>
            </p:txBody>
          </p:sp>
        </p:grpSp>
        <p:grpSp>
          <p:nvGrpSpPr>
            <p:cNvPr id="283" name="Google Shape;283;p26"/>
            <p:cNvGrpSpPr/>
            <p:nvPr/>
          </p:nvGrpSpPr>
          <p:grpSpPr>
            <a:xfrm>
              <a:off x="3276600" y="3733800"/>
              <a:ext cx="4876800" cy="461963"/>
              <a:chOff x="2064" y="2400"/>
              <a:chExt cx="3072" cy="291"/>
            </a:xfrm>
          </p:grpSpPr>
          <p:grpSp>
            <p:nvGrpSpPr>
              <p:cNvPr id="284" name="Google Shape;284;p26"/>
              <p:cNvGrpSpPr/>
              <p:nvPr/>
            </p:nvGrpSpPr>
            <p:grpSpPr>
              <a:xfrm>
                <a:off x="2064" y="2448"/>
                <a:ext cx="3072" cy="192"/>
                <a:chOff x="2064" y="2448"/>
                <a:chExt cx="3072" cy="192"/>
              </a:xfrm>
            </p:grpSpPr>
            <p:sp>
              <p:nvSpPr>
                <p:cNvPr id="285" name="Google Shape;285;p26"/>
                <p:cNvSpPr txBox="1"/>
                <p:nvPr/>
              </p:nvSpPr>
              <p:spPr>
                <a:xfrm>
                  <a:off x="2064" y="2448"/>
                  <a:ext cx="3072" cy="192"/>
                </a:xfrm>
                <a:prstGeom prst="rect">
                  <a:avLst/>
                </a:prstGeom>
                <a:noFill/>
                <a:ln w="25400" cap="flat" cmpd="sng">
                  <a:solidFill>
                    <a:schemeClr val="lt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sp>
              <p:nvSpPr>
                <p:cNvPr id="286" name="Google Shape;286;p26"/>
                <p:cNvSpPr txBox="1"/>
                <p:nvPr/>
              </p:nvSpPr>
              <p:spPr>
                <a:xfrm>
                  <a:off x="2448" y="2448"/>
                  <a:ext cx="2304" cy="19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sp>
              <p:nvSpPr>
                <p:cNvPr id="287" name="Google Shape;287;p26"/>
                <p:cNvSpPr txBox="1"/>
                <p:nvPr/>
              </p:nvSpPr>
              <p:spPr>
                <a:xfrm>
                  <a:off x="2832" y="2448"/>
                  <a:ext cx="1536" cy="19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sp>
              <p:nvSpPr>
                <p:cNvPr id="288" name="Google Shape;288;p26"/>
                <p:cNvSpPr txBox="1"/>
                <p:nvPr/>
              </p:nvSpPr>
              <p:spPr>
                <a:xfrm>
                  <a:off x="3216" y="2448"/>
                  <a:ext cx="768" cy="19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cxnSp>
              <p:nvCxnSpPr>
                <p:cNvPr id="289" name="Google Shape;289;p26"/>
                <p:cNvCxnSpPr/>
                <p:nvPr/>
              </p:nvCxnSpPr>
              <p:spPr>
                <a:xfrm>
                  <a:off x="3600" y="2448"/>
                  <a:ext cx="0" cy="192"/>
                </a:xfrm>
                <a:prstGeom prst="straightConnector1">
                  <a:avLst/>
                </a:prstGeom>
                <a:noFill/>
                <a:ln w="9525" cap="flat" cmpd="sng">
                  <a:solidFill>
                    <a:schemeClr val="lt1"/>
                  </a:solidFill>
                  <a:prstDash val="solid"/>
                  <a:miter lim="800000"/>
                  <a:headEnd type="none" w="med" len="med"/>
                  <a:tailEnd type="none" w="med" len="med"/>
                </a:ln>
              </p:spPr>
            </p:cxnSp>
          </p:grpSp>
          <p:sp>
            <p:nvSpPr>
              <p:cNvPr id="290" name="Google Shape;290;p26"/>
              <p:cNvSpPr txBox="1"/>
              <p:nvPr/>
            </p:nvSpPr>
            <p:spPr>
              <a:xfrm>
                <a:off x="2160" y="2400"/>
                <a:ext cx="239" cy="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1</a:t>
                </a:r>
                <a:endParaRPr/>
              </a:p>
            </p:txBody>
          </p:sp>
          <p:sp>
            <p:nvSpPr>
              <p:cNvPr id="291" name="Google Shape;291;p26"/>
              <p:cNvSpPr txBox="1"/>
              <p:nvPr/>
            </p:nvSpPr>
            <p:spPr>
              <a:xfrm>
                <a:off x="2513" y="2400"/>
                <a:ext cx="239" cy="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2</a:t>
                </a:r>
                <a:endParaRPr/>
              </a:p>
            </p:txBody>
          </p:sp>
          <p:sp>
            <p:nvSpPr>
              <p:cNvPr id="292" name="Google Shape;292;p26"/>
              <p:cNvSpPr txBox="1"/>
              <p:nvPr/>
            </p:nvSpPr>
            <p:spPr>
              <a:xfrm>
                <a:off x="2928" y="2400"/>
                <a:ext cx="239" cy="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4</a:t>
                </a:r>
                <a:endParaRPr/>
              </a:p>
            </p:txBody>
          </p:sp>
          <p:sp>
            <p:nvSpPr>
              <p:cNvPr id="293" name="Google Shape;293;p26"/>
              <p:cNvSpPr txBox="1"/>
              <p:nvPr/>
            </p:nvSpPr>
            <p:spPr>
              <a:xfrm>
                <a:off x="3264" y="2400"/>
                <a:ext cx="362" cy="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11</a:t>
                </a:r>
                <a:endParaRPr/>
              </a:p>
            </p:txBody>
          </p:sp>
          <p:sp>
            <p:nvSpPr>
              <p:cNvPr id="294" name="Google Shape;294;p26"/>
              <p:cNvSpPr txBox="1"/>
              <p:nvPr/>
            </p:nvSpPr>
            <p:spPr>
              <a:xfrm>
                <a:off x="3665" y="2400"/>
                <a:ext cx="362" cy="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31</a:t>
                </a:r>
                <a:endParaRPr/>
              </a:p>
            </p:txBody>
          </p:sp>
          <p:sp>
            <p:nvSpPr>
              <p:cNvPr id="295" name="Google Shape;295;p26"/>
              <p:cNvSpPr txBox="1"/>
              <p:nvPr/>
            </p:nvSpPr>
            <p:spPr>
              <a:xfrm>
                <a:off x="4049" y="2400"/>
                <a:ext cx="362" cy="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45</a:t>
                </a:r>
                <a:endParaRPr/>
              </a:p>
            </p:txBody>
          </p:sp>
          <p:sp>
            <p:nvSpPr>
              <p:cNvPr id="296" name="Google Shape;296;p26"/>
              <p:cNvSpPr txBox="1"/>
              <p:nvPr/>
            </p:nvSpPr>
            <p:spPr>
              <a:xfrm>
                <a:off x="4320" y="2400"/>
                <a:ext cx="484" cy="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173</a:t>
                </a:r>
                <a:endParaRPr/>
              </a:p>
            </p:txBody>
          </p:sp>
          <p:sp>
            <p:nvSpPr>
              <p:cNvPr id="297" name="Google Shape;297;p26"/>
              <p:cNvSpPr txBox="1"/>
              <p:nvPr/>
            </p:nvSpPr>
            <p:spPr>
              <a:xfrm>
                <a:off x="4747" y="2400"/>
                <a:ext cx="116"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grpSp>
        <p:sp>
          <p:nvSpPr>
            <p:cNvPr id="298" name="Google Shape;298;p26"/>
            <p:cNvSpPr txBox="1"/>
            <p:nvPr/>
          </p:nvSpPr>
          <p:spPr>
            <a:xfrm>
              <a:off x="3276600" y="4800600"/>
              <a:ext cx="379413" cy="4619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2</a:t>
              </a:r>
              <a:endParaRPr/>
            </a:p>
          </p:txBody>
        </p:sp>
        <p:sp>
          <p:nvSpPr>
            <p:cNvPr id="299" name="Google Shape;299;p26"/>
            <p:cNvSpPr/>
            <p:nvPr/>
          </p:nvSpPr>
          <p:spPr>
            <a:xfrm>
              <a:off x="2057400" y="4876800"/>
              <a:ext cx="1143000" cy="228600"/>
            </a:xfrm>
            <a:custGeom>
              <a:avLst/>
              <a:gdLst/>
              <a:ahLst/>
              <a:cxnLst/>
              <a:rect l="l" t="t" r="r" b="b"/>
              <a:pathLst>
                <a:path w="21600" h="21600" extrusionOk="0">
                  <a:moveTo>
                    <a:pt x="16200" y="0"/>
                  </a:moveTo>
                  <a:lnTo>
                    <a:pt x="16200" y="5400"/>
                  </a:lnTo>
                  <a:lnTo>
                    <a:pt x="3375" y="5400"/>
                  </a:lnTo>
                  <a:lnTo>
                    <a:pt x="3375" y="16200"/>
                  </a:lnTo>
                  <a:lnTo>
                    <a:pt x="16200" y="16200"/>
                  </a:lnTo>
                  <a:lnTo>
                    <a:pt x="16200" y="21600"/>
                  </a:lnTo>
                  <a:lnTo>
                    <a:pt x="21600" y="10800"/>
                  </a:lnTo>
                  <a:lnTo>
                    <a:pt x="16200" y="0"/>
                  </a:lnTo>
                  <a:close/>
                </a:path>
                <a:path w="21600" h="21600" extrusionOk="0">
                  <a:moveTo>
                    <a:pt x="1350" y="5400"/>
                  </a:moveTo>
                  <a:lnTo>
                    <a:pt x="1350" y="16200"/>
                  </a:lnTo>
                  <a:lnTo>
                    <a:pt x="2700" y="16200"/>
                  </a:lnTo>
                  <a:lnTo>
                    <a:pt x="2700" y="5400"/>
                  </a:lnTo>
                  <a:lnTo>
                    <a:pt x="1350" y="5400"/>
                  </a:lnTo>
                  <a:close/>
                </a:path>
                <a:path w="21600" h="21600" extrusionOk="0">
                  <a:moveTo>
                    <a:pt x="0" y="5400"/>
                  </a:moveTo>
                  <a:lnTo>
                    <a:pt x="0" y="16200"/>
                  </a:lnTo>
                  <a:lnTo>
                    <a:pt x="675" y="16200"/>
                  </a:lnTo>
                  <a:lnTo>
                    <a:pt x="675" y="5400"/>
                  </a:lnTo>
                  <a:lnTo>
                    <a:pt x="0" y="5400"/>
                  </a:lnTo>
                  <a:close/>
                </a:path>
              </a:pathLst>
            </a:custGeom>
            <a:noFill/>
            <a:ln w="9525" cap="flat" cmpd="sng">
              <a:solidFill>
                <a:schemeClr val="lt1"/>
              </a:solidFill>
              <a:prstDash val="solid"/>
              <a:miter lim="524288"/>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sp>
          <p:nvSpPr>
            <p:cNvPr id="300" name="Google Shape;300;p26"/>
            <p:cNvSpPr txBox="1"/>
            <p:nvPr/>
          </p:nvSpPr>
          <p:spPr>
            <a:xfrm>
              <a:off x="3895725" y="4800600"/>
              <a:ext cx="574675" cy="4619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31</a:t>
              </a:r>
              <a:endParaRPr/>
            </a:p>
          </p:txBody>
        </p:sp>
        <p:sp>
          <p:nvSpPr>
            <p:cNvPr id="301" name="Google Shape;301;p26"/>
            <p:cNvSpPr txBox="1"/>
            <p:nvPr/>
          </p:nvSpPr>
          <p:spPr>
            <a:xfrm>
              <a:off x="7467600" y="3733800"/>
              <a:ext cx="768350" cy="4619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174</a:t>
              </a:r>
              <a:endParaRPr/>
            </a:p>
          </p:txBody>
        </p:sp>
        <p:sp>
          <p:nvSpPr>
            <p:cNvPr id="302" name="Google Shape;302;p26"/>
            <p:cNvSpPr txBox="1"/>
            <p:nvPr/>
          </p:nvSpPr>
          <p:spPr>
            <a:xfrm>
              <a:off x="4606925" y="4800600"/>
              <a:ext cx="574675" cy="4619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54</a:t>
              </a:r>
              <a:endParaRPr/>
            </a:p>
          </p:txBody>
        </p:sp>
        <p:sp>
          <p:nvSpPr>
            <p:cNvPr id="303" name="Google Shape;303;p26"/>
            <p:cNvSpPr txBox="1"/>
            <p:nvPr/>
          </p:nvSpPr>
          <p:spPr>
            <a:xfrm>
              <a:off x="5029200" y="4800600"/>
              <a:ext cx="768350" cy="4619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101</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8"/>
          <p:cNvGrpSpPr/>
          <p:nvPr/>
        </p:nvGrpSpPr>
        <p:grpSpPr>
          <a:xfrm>
            <a:off x="746125" y="2057400"/>
            <a:ext cx="8285162" cy="857250"/>
            <a:chOff x="470" y="1728"/>
            <a:chExt cx="5219" cy="720"/>
          </a:xfrm>
        </p:grpSpPr>
        <p:sp>
          <p:nvSpPr>
            <p:cNvPr id="377" name="Google Shape;377;p28"/>
            <p:cNvSpPr/>
            <p:nvPr/>
          </p:nvSpPr>
          <p:spPr>
            <a:xfrm>
              <a:off x="2031" y="1728"/>
              <a:ext cx="1075" cy="314"/>
            </a:xfrm>
            <a:prstGeom prst="flowChartAlternateProcess">
              <a:avLst/>
            </a:prstGeom>
            <a:solidFill>
              <a:srgbClr val="FF9966"/>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 sz="1800" b="0" i="0" u="none">
                  <a:solidFill>
                    <a:schemeClr val="lt1"/>
                  </a:solidFill>
                  <a:latin typeface="Calibri"/>
                  <a:ea typeface="Calibri"/>
                  <a:cs typeface="Calibri"/>
                  <a:sym typeface="Calibri"/>
                </a:rPr>
                <a:t>Tokenizer</a:t>
              </a:r>
              <a:endParaRPr/>
            </a:p>
          </p:txBody>
        </p:sp>
        <p:sp>
          <p:nvSpPr>
            <p:cNvPr id="378" name="Google Shape;378;p28"/>
            <p:cNvSpPr/>
            <p:nvPr/>
          </p:nvSpPr>
          <p:spPr>
            <a:xfrm>
              <a:off x="2496" y="2064"/>
              <a:ext cx="192" cy="384"/>
            </a:xfrm>
            <a:prstGeom prst="downArrow">
              <a:avLst>
                <a:gd name="adj1" fmla="val 50000"/>
                <a:gd name="adj2" fmla="val 50000"/>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sp>
          <p:nvSpPr>
            <p:cNvPr id="379" name="Google Shape;379;p28"/>
            <p:cNvSpPr txBox="1"/>
            <p:nvPr/>
          </p:nvSpPr>
          <p:spPr>
            <a:xfrm>
              <a:off x="470" y="2119"/>
              <a:ext cx="1193" cy="2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Lucida Sans"/>
                <a:buNone/>
              </a:pPr>
              <a:r>
                <a:rPr lang="en" sz="2000" b="0" i="0" u="none">
                  <a:solidFill>
                    <a:schemeClr val="lt1"/>
                  </a:solidFill>
                  <a:latin typeface="Lucida Sans"/>
                  <a:ea typeface="Lucida Sans"/>
                  <a:cs typeface="Lucida Sans"/>
                  <a:sym typeface="Lucida Sans"/>
                </a:rPr>
                <a:t>Token stream</a:t>
              </a:r>
              <a:endParaRPr/>
            </a:p>
          </p:txBody>
        </p:sp>
        <p:sp>
          <p:nvSpPr>
            <p:cNvPr id="380" name="Google Shape;380;p28"/>
            <p:cNvSpPr txBox="1"/>
            <p:nvPr/>
          </p:nvSpPr>
          <p:spPr>
            <a:xfrm>
              <a:off x="3009" y="2100"/>
              <a:ext cx="698" cy="294"/>
            </a:xfrm>
            <a:prstGeom prst="rect">
              <a:avLst/>
            </a:prstGeom>
            <a:solidFill>
              <a:schemeClr val="dk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800"/>
                <a:buFont typeface="Times New Roman"/>
                <a:buNone/>
              </a:pPr>
              <a:r>
                <a:rPr lang="en" sz="1800" b="0" i="0" u="none">
                  <a:solidFill>
                    <a:schemeClr val="lt1"/>
                  </a:solidFill>
                  <a:latin typeface="Times New Roman"/>
                  <a:ea typeface="Times New Roman"/>
                  <a:cs typeface="Times New Roman"/>
                  <a:sym typeface="Times New Roman"/>
                </a:rPr>
                <a:t>Friends</a:t>
              </a:r>
              <a:endParaRPr/>
            </a:p>
          </p:txBody>
        </p:sp>
        <p:sp>
          <p:nvSpPr>
            <p:cNvPr id="381" name="Google Shape;381;p28"/>
            <p:cNvSpPr txBox="1"/>
            <p:nvPr/>
          </p:nvSpPr>
          <p:spPr>
            <a:xfrm>
              <a:off x="3761" y="2106"/>
              <a:ext cx="751" cy="294"/>
            </a:xfrm>
            <a:prstGeom prst="rect">
              <a:avLst/>
            </a:prstGeom>
            <a:solidFill>
              <a:schemeClr val="dk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800"/>
                <a:buFont typeface="Times New Roman"/>
                <a:buNone/>
              </a:pPr>
              <a:r>
                <a:rPr lang="en" sz="1800" b="0" i="0" u="none">
                  <a:solidFill>
                    <a:schemeClr val="lt1"/>
                  </a:solidFill>
                  <a:latin typeface="Times New Roman"/>
                  <a:ea typeface="Times New Roman"/>
                  <a:cs typeface="Times New Roman"/>
                  <a:sym typeface="Times New Roman"/>
                </a:rPr>
                <a:t>Romans</a:t>
              </a:r>
              <a:endParaRPr/>
            </a:p>
          </p:txBody>
        </p:sp>
        <p:sp>
          <p:nvSpPr>
            <p:cNvPr id="382" name="Google Shape;382;p28"/>
            <p:cNvSpPr txBox="1"/>
            <p:nvPr/>
          </p:nvSpPr>
          <p:spPr>
            <a:xfrm>
              <a:off x="4608" y="2106"/>
              <a:ext cx="1081" cy="294"/>
            </a:xfrm>
            <a:prstGeom prst="rect">
              <a:avLst/>
            </a:prstGeom>
            <a:solidFill>
              <a:schemeClr val="dk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800"/>
                <a:buFont typeface="Times New Roman"/>
                <a:buNone/>
              </a:pPr>
              <a:r>
                <a:rPr lang="en" sz="1800" b="0" i="0" u="none">
                  <a:solidFill>
                    <a:schemeClr val="lt1"/>
                  </a:solidFill>
                  <a:latin typeface="Times New Roman"/>
                  <a:ea typeface="Times New Roman"/>
                  <a:cs typeface="Times New Roman"/>
                  <a:sym typeface="Times New Roman"/>
                </a:rPr>
                <a:t>Countrymen</a:t>
              </a:r>
              <a:endParaRPr/>
            </a:p>
          </p:txBody>
        </p:sp>
      </p:grpSp>
      <p:sp>
        <p:nvSpPr>
          <p:cNvPr id="383" name="Google Shape;383;p28"/>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 sz="3200" b="0" i="0" u="none" dirty="0">
                <a:solidFill>
                  <a:schemeClr val="lt2"/>
                </a:solidFill>
                <a:latin typeface="Century Gothic"/>
                <a:ea typeface="Century Gothic"/>
                <a:cs typeface="Century Gothic"/>
                <a:sym typeface="Century Gothic"/>
              </a:rPr>
              <a:t>Inverted index </a:t>
            </a:r>
            <a:r>
              <a:rPr lang="en" sz="4200" b="0" i="0" u="none" dirty="0">
                <a:solidFill>
                  <a:schemeClr val="lt2"/>
                </a:solidFill>
                <a:latin typeface="Century Gothic"/>
                <a:ea typeface="Century Gothic"/>
                <a:cs typeface="Century Gothic"/>
                <a:sym typeface="Century Gothic"/>
              </a:rPr>
              <a:t>construction</a:t>
            </a:r>
            <a:endParaRPr dirty="0"/>
          </a:p>
        </p:txBody>
      </p:sp>
      <p:grpSp>
        <p:nvGrpSpPr>
          <p:cNvPr id="384" name="Google Shape;384;p28"/>
          <p:cNvGrpSpPr/>
          <p:nvPr/>
        </p:nvGrpSpPr>
        <p:grpSpPr>
          <a:xfrm>
            <a:off x="762000" y="2850356"/>
            <a:ext cx="8272462" cy="1035844"/>
            <a:chOff x="480" y="2394"/>
            <a:chExt cx="5211" cy="870"/>
          </a:xfrm>
        </p:grpSpPr>
        <p:sp>
          <p:nvSpPr>
            <p:cNvPr id="385" name="Google Shape;385;p28"/>
            <p:cNvSpPr/>
            <p:nvPr/>
          </p:nvSpPr>
          <p:spPr>
            <a:xfrm>
              <a:off x="1680" y="2394"/>
              <a:ext cx="1824" cy="562"/>
            </a:xfrm>
            <a:prstGeom prst="flowChartAlternateProcess">
              <a:avLst/>
            </a:prstGeom>
            <a:solidFill>
              <a:srgbClr val="FF9966"/>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 sz="1800" b="0" i="0" u="none">
                  <a:solidFill>
                    <a:schemeClr val="lt1"/>
                  </a:solidFill>
                  <a:latin typeface="Calibri"/>
                  <a:ea typeface="Calibri"/>
                  <a:cs typeface="Calibri"/>
                  <a:sym typeface="Calibri"/>
                </a:rPr>
                <a:t>Linguistic modules</a:t>
              </a:r>
              <a:endParaRPr/>
            </a:p>
          </p:txBody>
        </p:sp>
        <p:sp>
          <p:nvSpPr>
            <p:cNvPr id="386" name="Google Shape;386;p28"/>
            <p:cNvSpPr/>
            <p:nvPr/>
          </p:nvSpPr>
          <p:spPr>
            <a:xfrm>
              <a:off x="2496" y="2928"/>
              <a:ext cx="192" cy="336"/>
            </a:xfrm>
            <a:prstGeom prst="downArrow">
              <a:avLst>
                <a:gd name="adj1" fmla="val 50000"/>
                <a:gd name="adj2" fmla="val 50000"/>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sp>
          <p:nvSpPr>
            <p:cNvPr id="387" name="Google Shape;387;p28"/>
            <p:cNvSpPr txBox="1"/>
            <p:nvPr/>
          </p:nvSpPr>
          <p:spPr>
            <a:xfrm>
              <a:off x="480" y="2935"/>
              <a:ext cx="1418"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Lucida Sans"/>
                <a:buNone/>
              </a:pPr>
              <a:r>
                <a:rPr lang="en" sz="2000" b="0" i="0" u="none">
                  <a:solidFill>
                    <a:schemeClr val="lt1"/>
                  </a:solidFill>
                  <a:latin typeface="Lucida Sans"/>
                  <a:ea typeface="Lucida Sans"/>
                  <a:cs typeface="Lucida Sans"/>
                  <a:sym typeface="Lucida Sans"/>
                </a:rPr>
                <a:t>Modified tokens</a:t>
              </a:r>
              <a:endParaRPr/>
            </a:p>
          </p:txBody>
        </p:sp>
        <p:sp>
          <p:nvSpPr>
            <p:cNvPr id="388" name="Google Shape;388;p28"/>
            <p:cNvSpPr txBox="1"/>
            <p:nvPr/>
          </p:nvSpPr>
          <p:spPr>
            <a:xfrm>
              <a:off x="3092" y="2868"/>
              <a:ext cx="580" cy="294"/>
            </a:xfrm>
            <a:prstGeom prst="rect">
              <a:avLst/>
            </a:prstGeom>
            <a:solidFill>
              <a:schemeClr val="dk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800"/>
                <a:buFont typeface="Times New Roman"/>
                <a:buNone/>
              </a:pPr>
              <a:r>
                <a:rPr lang="en" sz="1800" b="0" i="0" u="none">
                  <a:solidFill>
                    <a:schemeClr val="lt1"/>
                  </a:solidFill>
                  <a:latin typeface="Times New Roman"/>
                  <a:ea typeface="Times New Roman"/>
                  <a:cs typeface="Times New Roman"/>
                  <a:sym typeface="Times New Roman"/>
                </a:rPr>
                <a:t>friend</a:t>
              </a:r>
              <a:endParaRPr/>
            </a:p>
          </p:txBody>
        </p:sp>
        <p:sp>
          <p:nvSpPr>
            <p:cNvPr id="389" name="Google Shape;389;p28"/>
            <p:cNvSpPr txBox="1"/>
            <p:nvPr/>
          </p:nvSpPr>
          <p:spPr>
            <a:xfrm>
              <a:off x="3854" y="2874"/>
              <a:ext cx="612" cy="294"/>
            </a:xfrm>
            <a:prstGeom prst="rect">
              <a:avLst/>
            </a:prstGeom>
            <a:solidFill>
              <a:schemeClr val="dk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800"/>
                <a:buFont typeface="Times New Roman"/>
                <a:buNone/>
              </a:pPr>
              <a:r>
                <a:rPr lang="en" sz="1800" b="0" i="0" u="none">
                  <a:solidFill>
                    <a:schemeClr val="lt1"/>
                  </a:solidFill>
                  <a:latin typeface="Times New Roman"/>
                  <a:ea typeface="Times New Roman"/>
                  <a:cs typeface="Times New Roman"/>
                  <a:sym typeface="Times New Roman"/>
                </a:rPr>
                <a:t>roman</a:t>
              </a:r>
              <a:endParaRPr/>
            </a:p>
          </p:txBody>
        </p:sp>
        <p:sp>
          <p:nvSpPr>
            <p:cNvPr id="390" name="Google Shape;390;p28"/>
            <p:cNvSpPr txBox="1"/>
            <p:nvPr/>
          </p:nvSpPr>
          <p:spPr>
            <a:xfrm>
              <a:off x="4653" y="2874"/>
              <a:ext cx="1038" cy="294"/>
            </a:xfrm>
            <a:prstGeom prst="rect">
              <a:avLst/>
            </a:prstGeom>
            <a:solidFill>
              <a:schemeClr val="dk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800"/>
                <a:buFont typeface="Times New Roman"/>
                <a:buNone/>
              </a:pPr>
              <a:r>
                <a:rPr lang="en" sz="1800" b="0" i="0" u="none">
                  <a:solidFill>
                    <a:schemeClr val="lt1"/>
                  </a:solidFill>
                  <a:latin typeface="Times New Roman"/>
                  <a:ea typeface="Times New Roman"/>
                  <a:cs typeface="Times New Roman"/>
                  <a:sym typeface="Times New Roman"/>
                </a:rPr>
                <a:t>countryman</a:t>
              </a:r>
              <a:endParaRPr/>
            </a:p>
          </p:txBody>
        </p:sp>
      </p:grpSp>
      <p:grpSp>
        <p:nvGrpSpPr>
          <p:cNvPr id="391" name="Google Shape;391;p28"/>
          <p:cNvGrpSpPr/>
          <p:nvPr/>
        </p:nvGrpSpPr>
        <p:grpSpPr>
          <a:xfrm>
            <a:off x="762000" y="3879056"/>
            <a:ext cx="8350250" cy="1203721"/>
            <a:chOff x="480" y="3258"/>
            <a:chExt cx="5260" cy="1011"/>
          </a:xfrm>
        </p:grpSpPr>
        <p:sp>
          <p:nvSpPr>
            <p:cNvPr id="392" name="Google Shape;392;p28"/>
            <p:cNvSpPr/>
            <p:nvPr/>
          </p:nvSpPr>
          <p:spPr>
            <a:xfrm>
              <a:off x="2155" y="3258"/>
              <a:ext cx="850" cy="314"/>
            </a:xfrm>
            <a:prstGeom prst="flowChartAlternateProcess">
              <a:avLst/>
            </a:prstGeom>
            <a:solidFill>
              <a:srgbClr val="FF9966"/>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 sz="1800" b="0" i="0" u="none">
                  <a:solidFill>
                    <a:schemeClr val="lt1"/>
                  </a:solidFill>
                  <a:latin typeface="Calibri"/>
                  <a:ea typeface="Calibri"/>
                  <a:cs typeface="Calibri"/>
                  <a:sym typeface="Calibri"/>
                </a:rPr>
                <a:t>Indexer</a:t>
              </a:r>
              <a:endParaRPr/>
            </a:p>
          </p:txBody>
        </p:sp>
        <p:sp>
          <p:nvSpPr>
            <p:cNvPr id="393" name="Google Shape;393;p28"/>
            <p:cNvSpPr/>
            <p:nvPr/>
          </p:nvSpPr>
          <p:spPr>
            <a:xfrm>
              <a:off x="2496" y="3594"/>
              <a:ext cx="192" cy="288"/>
            </a:xfrm>
            <a:prstGeom prst="downArrow">
              <a:avLst>
                <a:gd name="adj1" fmla="val 50000"/>
                <a:gd name="adj2" fmla="val 50000"/>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sp>
          <p:nvSpPr>
            <p:cNvPr id="394" name="Google Shape;394;p28"/>
            <p:cNvSpPr txBox="1"/>
            <p:nvPr/>
          </p:nvSpPr>
          <p:spPr>
            <a:xfrm>
              <a:off x="480" y="3728"/>
              <a:ext cx="1283"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Lucida Sans"/>
                <a:buNone/>
              </a:pPr>
              <a:r>
                <a:rPr lang="en" sz="2000" b="0" i="0" u="none">
                  <a:solidFill>
                    <a:schemeClr val="lt1"/>
                  </a:solidFill>
                  <a:latin typeface="Lucida Sans"/>
                  <a:ea typeface="Lucida Sans"/>
                  <a:cs typeface="Lucida Sans"/>
                  <a:sym typeface="Lucida Sans"/>
                </a:rPr>
                <a:t>Inverted index</a:t>
              </a:r>
              <a:endParaRPr/>
            </a:p>
          </p:txBody>
        </p:sp>
        <p:grpSp>
          <p:nvGrpSpPr>
            <p:cNvPr id="395" name="Google Shape;395;p28"/>
            <p:cNvGrpSpPr/>
            <p:nvPr/>
          </p:nvGrpSpPr>
          <p:grpSpPr>
            <a:xfrm>
              <a:off x="3024" y="3258"/>
              <a:ext cx="2716" cy="1011"/>
              <a:chOff x="3024" y="3258"/>
              <a:chExt cx="2716" cy="1011"/>
            </a:xfrm>
          </p:grpSpPr>
          <p:grpSp>
            <p:nvGrpSpPr>
              <p:cNvPr id="396" name="Google Shape;396;p28"/>
              <p:cNvGrpSpPr/>
              <p:nvPr/>
            </p:nvGrpSpPr>
            <p:grpSpPr>
              <a:xfrm>
                <a:off x="3024" y="3306"/>
                <a:ext cx="1776" cy="963"/>
                <a:chOff x="528" y="2634"/>
                <a:chExt cx="1776" cy="963"/>
              </a:xfrm>
            </p:grpSpPr>
            <p:sp>
              <p:nvSpPr>
                <p:cNvPr id="397" name="Google Shape;397;p28"/>
                <p:cNvSpPr txBox="1"/>
                <p:nvPr/>
              </p:nvSpPr>
              <p:spPr>
                <a:xfrm>
                  <a:off x="528" y="2634"/>
                  <a:ext cx="647" cy="291"/>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 sz="1800" b="1" i="1" u="none">
                      <a:solidFill>
                        <a:schemeClr val="lt1"/>
                      </a:solidFill>
                      <a:latin typeface="Calibri"/>
                      <a:ea typeface="Calibri"/>
                      <a:cs typeface="Calibri"/>
                      <a:sym typeface="Calibri"/>
                    </a:rPr>
                    <a:t>friend</a:t>
                  </a:r>
                  <a:endParaRPr/>
                </a:p>
              </p:txBody>
            </p:sp>
            <p:sp>
              <p:nvSpPr>
                <p:cNvPr id="398" name="Google Shape;398;p28"/>
                <p:cNvSpPr txBox="1"/>
                <p:nvPr/>
              </p:nvSpPr>
              <p:spPr>
                <a:xfrm>
                  <a:off x="528" y="2970"/>
                  <a:ext cx="694" cy="291"/>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 sz="1800" b="1" i="1" u="none">
                      <a:solidFill>
                        <a:schemeClr val="lt1"/>
                      </a:solidFill>
                      <a:latin typeface="Calibri"/>
                      <a:ea typeface="Calibri"/>
                      <a:cs typeface="Calibri"/>
                      <a:sym typeface="Calibri"/>
                    </a:rPr>
                    <a:t>roman</a:t>
                  </a:r>
                  <a:endParaRPr/>
                </a:p>
              </p:txBody>
            </p:sp>
            <p:sp>
              <p:nvSpPr>
                <p:cNvPr id="399" name="Google Shape;399;p28"/>
                <p:cNvSpPr txBox="1"/>
                <p:nvPr/>
              </p:nvSpPr>
              <p:spPr>
                <a:xfrm>
                  <a:off x="528" y="3306"/>
                  <a:ext cx="1134" cy="291"/>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 sz="1800" b="1" i="1" u="none">
                      <a:solidFill>
                        <a:schemeClr val="lt1"/>
                      </a:solidFill>
                      <a:latin typeface="Calibri"/>
                      <a:ea typeface="Calibri"/>
                      <a:cs typeface="Calibri"/>
                      <a:sym typeface="Calibri"/>
                    </a:rPr>
                    <a:t>countryman</a:t>
                  </a:r>
                  <a:endParaRPr/>
                </a:p>
              </p:txBody>
            </p:sp>
            <p:sp>
              <p:nvSpPr>
                <p:cNvPr id="400" name="Google Shape;400;p28"/>
                <p:cNvSpPr/>
                <p:nvPr/>
              </p:nvSpPr>
              <p:spPr>
                <a:xfrm>
                  <a:off x="1584" y="2682"/>
                  <a:ext cx="720" cy="144"/>
                </a:xfrm>
                <a:custGeom>
                  <a:avLst/>
                  <a:gdLst/>
                  <a:ahLst/>
                  <a:cxnLst/>
                  <a:rect l="l" t="t" r="r" b="b"/>
                  <a:pathLst>
                    <a:path w="21600" h="21600" extrusionOk="0">
                      <a:moveTo>
                        <a:pt x="16200" y="0"/>
                      </a:moveTo>
                      <a:lnTo>
                        <a:pt x="16200" y="5400"/>
                      </a:lnTo>
                      <a:lnTo>
                        <a:pt x="3375" y="5400"/>
                      </a:lnTo>
                      <a:lnTo>
                        <a:pt x="3375" y="16200"/>
                      </a:lnTo>
                      <a:lnTo>
                        <a:pt x="16200" y="16200"/>
                      </a:lnTo>
                      <a:lnTo>
                        <a:pt x="16200" y="21600"/>
                      </a:lnTo>
                      <a:lnTo>
                        <a:pt x="21600" y="10800"/>
                      </a:lnTo>
                      <a:lnTo>
                        <a:pt x="16200" y="0"/>
                      </a:lnTo>
                      <a:close/>
                    </a:path>
                    <a:path w="21600" h="21600" extrusionOk="0">
                      <a:moveTo>
                        <a:pt x="1350" y="5400"/>
                      </a:moveTo>
                      <a:lnTo>
                        <a:pt x="1350" y="16200"/>
                      </a:lnTo>
                      <a:lnTo>
                        <a:pt x="2700" y="16200"/>
                      </a:lnTo>
                      <a:lnTo>
                        <a:pt x="2700" y="5400"/>
                      </a:lnTo>
                      <a:lnTo>
                        <a:pt x="1350" y="5400"/>
                      </a:lnTo>
                      <a:close/>
                    </a:path>
                    <a:path w="21600" h="21600" extrusionOk="0">
                      <a:moveTo>
                        <a:pt x="0" y="5400"/>
                      </a:moveTo>
                      <a:lnTo>
                        <a:pt x="0" y="16200"/>
                      </a:lnTo>
                      <a:lnTo>
                        <a:pt x="675" y="16200"/>
                      </a:lnTo>
                      <a:lnTo>
                        <a:pt x="675" y="5400"/>
                      </a:lnTo>
                      <a:lnTo>
                        <a:pt x="0" y="5400"/>
                      </a:lnTo>
                      <a:close/>
                    </a:path>
                  </a:pathLst>
                </a:custGeom>
                <a:noFill/>
                <a:ln w="9525" cap="flat" cmpd="sng">
                  <a:solidFill>
                    <a:schemeClr val="lt1"/>
                  </a:solidFill>
                  <a:prstDash val="solid"/>
                  <a:miter lim="524288"/>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sp>
              <p:nvSpPr>
                <p:cNvPr id="401" name="Google Shape;401;p28"/>
                <p:cNvSpPr/>
                <p:nvPr/>
              </p:nvSpPr>
              <p:spPr>
                <a:xfrm>
                  <a:off x="1584" y="3018"/>
                  <a:ext cx="720" cy="144"/>
                </a:xfrm>
                <a:custGeom>
                  <a:avLst/>
                  <a:gdLst/>
                  <a:ahLst/>
                  <a:cxnLst/>
                  <a:rect l="l" t="t" r="r" b="b"/>
                  <a:pathLst>
                    <a:path w="21600" h="21600" extrusionOk="0">
                      <a:moveTo>
                        <a:pt x="16200" y="0"/>
                      </a:moveTo>
                      <a:lnTo>
                        <a:pt x="16200" y="5400"/>
                      </a:lnTo>
                      <a:lnTo>
                        <a:pt x="3375" y="5400"/>
                      </a:lnTo>
                      <a:lnTo>
                        <a:pt x="3375" y="16200"/>
                      </a:lnTo>
                      <a:lnTo>
                        <a:pt x="16200" y="16200"/>
                      </a:lnTo>
                      <a:lnTo>
                        <a:pt x="16200" y="21600"/>
                      </a:lnTo>
                      <a:lnTo>
                        <a:pt x="21600" y="10800"/>
                      </a:lnTo>
                      <a:lnTo>
                        <a:pt x="16200" y="0"/>
                      </a:lnTo>
                      <a:close/>
                    </a:path>
                    <a:path w="21600" h="21600" extrusionOk="0">
                      <a:moveTo>
                        <a:pt x="1350" y="5400"/>
                      </a:moveTo>
                      <a:lnTo>
                        <a:pt x="1350" y="16200"/>
                      </a:lnTo>
                      <a:lnTo>
                        <a:pt x="2700" y="16200"/>
                      </a:lnTo>
                      <a:lnTo>
                        <a:pt x="2700" y="5400"/>
                      </a:lnTo>
                      <a:lnTo>
                        <a:pt x="1350" y="5400"/>
                      </a:lnTo>
                      <a:close/>
                    </a:path>
                    <a:path w="21600" h="21600" extrusionOk="0">
                      <a:moveTo>
                        <a:pt x="0" y="5400"/>
                      </a:moveTo>
                      <a:lnTo>
                        <a:pt x="0" y="16200"/>
                      </a:lnTo>
                      <a:lnTo>
                        <a:pt x="675" y="16200"/>
                      </a:lnTo>
                      <a:lnTo>
                        <a:pt x="675" y="5400"/>
                      </a:lnTo>
                      <a:lnTo>
                        <a:pt x="0" y="5400"/>
                      </a:lnTo>
                      <a:close/>
                    </a:path>
                  </a:pathLst>
                </a:custGeom>
                <a:noFill/>
                <a:ln w="9525" cap="flat" cmpd="sng">
                  <a:solidFill>
                    <a:schemeClr val="lt1"/>
                  </a:solidFill>
                  <a:prstDash val="solid"/>
                  <a:miter lim="524288"/>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sp>
              <p:nvSpPr>
                <p:cNvPr id="402" name="Google Shape;402;p28"/>
                <p:cNvSpPr/>
                <p:nvPr/>
              </p:nvSpPr>
              <p:spPr>
                <a:xfrm>
                  <a:off x="1584" y="3354"/>
                  <a:ext cx="720" cy="144"/>
                </a:xfrm>
                <a:custGeom>
                  <a:avLst/>
                  <a:gdLst/>
                  <a:ahLst/>
                  <a:cxnLst/>
                  <a:rect l="l" t="t" r="r" b="b"/>
                  <a:pathLst>
                    <a:path w="21600" h="21600" extrusionOk="0">
                      <a:moveTo>
                        <a:pt x="16200" y="0"/>
                      </a:moveTo>
                      <a:lnTo>
                        <a:pt x="16200" y="5400"/>
                      </a:lnTo>
                      <a:lnTo>
                        <a:pt x="3375" y="5400"/>
                      </a:lnTo>
                      <a:lnTo>
                        <a:pt x="3375" y="16200"/>
                      </a:lnTo>
                      <a:lnTo>
                        <a:pt x="16200" y="16200"/>
                      </a:lnTo>
                      <a:lnTo>
                        <a:pt x="16200" y="21600"/>
                      </a:lnTo>
                      <a:lnTo>
                        <a:pt x="21600" y="10800"/>
                      </a:lnTo>
                      <a:lnTo>
                        <a:pt x="16200" y="0"/>
                      </a:lnTo>
                      <a:close/>
                    </a:path>
                    <a:path w="21600" h="21600" extrusionOk="0">
                      <a:moveTo>
                        <a:pt x="1350" y="5400"/>
                      </a:moveTo>
                      <a:lnTo>
                        <a:pt x="1350" y="16200"/>
                      </a:lnTo>
                      <a:lnTo>
                        <a:pt x="2700" y="16200"/>
                      </a:lnTo>
                      <a:lnTo>
                        <a:pt x="2700" y="5400"/>
                      </a:lnTo>
                      <a:lnTo>
                        <a:pt x="1350" y="5400"/>
                      </a:lnTo>
                      <a:close/>
                    </a:path>
                    <a:path w="21600" h="21600" extrusionOk="0">
                      <a:moveTo>
                        <a:pt x="0" y="5400"/>
                      </a:moveTo>
                      <a:lnTo>
                        <a:pt x="0" y="16200"/>
                      </a:lnTo>
                      <a:lnTo>
                        <a:pt x="675" y="16200"/>
                      </a:lnTo>
                      <a:lnTo>
                        <a:pt x="675" y="5400"/>
                      </a:lnTo>
                      <a:lnTo>
                        <a:pt x="0" y="5400"/>
                      </a:lnTo>
                      <a:close/>
                    </a:path>
                  </a:pathLst>
                </a:custGeom>
                <a:noFill/>
                <a:ln w="9525" cap="flat" cmpd="sng">
                  <a:solidFill>
                    <a:schemeClr val="lt1"/>
                  </a:solidFill>
                  <a:prstDash val="solid"/>
                  <a:miter lim="524288"/>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grpSp>
          <p:sp>
            <p:nvSpPr>
              <p:cNvPr id="403" name="Google Shape;403;p28"/>
              <p:cNvSpPr txBox="1"/>
              <p:nvPr/>
            </p:nvSpPr>
            <p:spPr>
              <a:xfrm>
                <a:off x="4883" y="3258"/>
                <a:ext cx="243" cy="294"/>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2</a:t>
                </a:r>
                <a:endParaRPr/>
              </a:p>
            </p:txBody>
          </p:sp>
          <p:sp>
            <p:nvSpPr>
              <p:cNvPr id="404" name="Google Shape;404;p28"/>
              <p:cNvSpPr txBox="1"/>
              <p:nvPr/>
            </p:nvSpPr>
            <p:spPr>
              <a:xfrm>
                <a:off x="5291" y="3258"/>
                <a:ext cx="243" cy="294"/>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4</a:t>
                </a:r>
                <a:endParaRPr/>
              </a:p>
            </p:txBody>
          </p:sp>
          <p:sp>
            <p:nvSpPr>
              <p:cNvPr id="405" name="Google Shape;405;p28"/>
              <p:cNvSpPr txBox="1"/>
              <p:nvPr/>
            </p:nvSpPr>
            <p:spPr>
              <a:xfrm>
                <a:off x="5304" y="3594"/>
                <a:ext cx="243" cy="294"/>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2</a:t>
                </a:r>
                <a:endParaRPr/>
              </a:p>
            </p:txBody>
          </p:sp>
          <p:sp>
            <p:nvSpPr>
              <p:cNvPr id="406" name="Google Shape;406;p28"/>
              <p:cNvSpPr txBox="1"/>
              <p:nvPr/>
            </p:nvSpPr>
            <p:spPr>
              <a:xfrm>
                <a:off x="4848" y="3936"/>
                <a:ext cx="384" cy="294"/>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13</a:t>
                </a:r>
                <a:endParaRPr/>
              </a:p>
            </p:txBody>
          </p:sp>
          <p:sp>
            <p:nvSpPr>
              <p:cNvPr id="407" name="Google Shape;407;p28"/>
              <p:cNvSpPr txBox="1"/>
              <p:nvPr/>
            </p:nvSpPr>
            <p:spPr>
              <a:xfrm>
                <a:off x="5376" y="3930"/>
                <a:ext cx="364" cy="294"/>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16</a:t>
                </a:r>
                <a:endParaRPr/>
              </a:p>
            </p:txBody>
          </p:sp>
          <p:cxnSp>
            <p:nvCxnSpPr>
              <p:cNvPr id="408" name="Google Shape;408;p28"/>
              <p:cNvCxnSpPr/>
              <p:nvPr/>
            </p:nvCxnSpPr>
            <p:spPr>
              <a:xfrm>
                <a:off x="5112" y="3405"/>
                <a:ext cx="179" cy="0"/>
              </a:xfrm>
              <a:prstGeom prst="straightConnector1">
                <a:avLst/>
              </a:prstGeom>
              <a:noFill/>
              <a:ln w="9525" cap="flat" cmpd="sng">
                <a:solidFill>
                  <a:schemeClr val="lt1"/>
                </a:solidFill>
                <a:prstDash val="solid"/>
                <a:miter lim="800000"/>
                <a:headEnd type="none" w="med" len="med"/>
                <a:tailEnd type="triangle" w="med" len="med"/>
              </a:ln>
            </p:spPr>
          </p:cxnSp>
          <p:cxnSp>
            <p:nvCxnSpPr>
              <p:cNvPr id="409" name="Google Shape;409;p28"/>
              <p:cNvCxnSpPr/>
              <p:nvPr/>
            </p:nvCxnSpPr>
            <p:spPr>
              <a:xfrm>
                <a:off x="5534" y="3405"/>
                <a:ext cx="192" cy="0"/>
              </a:xfrm>
              <a:prstGeom prst="straightConnector1">
                <a:avLst/>
              </a:prstGeom>
              <a:noFill/>
              <a:ln w="9525" cap="flat" cmpd="sng">
                <a:solidFill>
                  <a:schemeClr val="lt1"/>
                </a:solidFill>
                <a:prstDash val="solid"/>
                <a:miter lim="800000"/>
                <a:headEnd type="none" w="med" len="med"/>
                <a:tailEnd type="triangle" w="med" len="med"/>
              </a:ln>
            </p:spPr>
          </p:cxnSp>
          <p:sp>
            <p:nvSpPr>
              <p:cNvPr id="410" name="Google Shape;410;p28"/>
              <p:cNvSpPr txBox="1"/>
              <p:nvPr/>
            </p:nvSpPr>
            <p:spPr>
              <a:xfrm>
                <a:off x="4896" y="3594"/>
                <a:ext cx="243" cy="294"/>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Lucida Sans"/>
                  <a:buNone/>
                </a:pPr>
                <a:r>
                  <a:rPr lang="en" sz="2400" b="0" i="0" u="none">
                    <a:solidFill>
                      <a:schemeClr val="lt1"/>
                    </a:solidFill>
                    <a:latin typeface="Lucida Sans"/>
                    <a:ea typeface="Lucida Sans"/>
                    <a:cs typeface="Lucida Sans"/>
                    <a:sym typeface="Lucida Sans"/>
                  </a:rPr>
                  <a:t>1</a:t>
                </a:r>
                <a:endParaRPr/>
              </a:p>
            </p:txBody>
          </p:sp>
          <p:cxnSp>
            <p:nvCxnSpPr>
              <p:cNvPr id="411" name="Google Shape;411;p28"/>
              <p:cNvCxnSpPr/>
              <p:nvPr/>
            </p:nvCxnSpPr>
            <p:spPr>
              <a:xfrm>
                <a:off x="5125" y="3741"/>
                <a:ext cx="179" cy="0"/>
              </a:xfrm>
              <a:prstGeom prst="straightConnector1">
                <a:avLst/>
              </a:prstGeom>
              <a:noFill/>
              <a:ln w="9525" cap="flat" cmpd="sng">
                <a:solidFill>
                  <a:schemeClr val="lt1"/>
                </a:solidFill>
                <a:prstDash val="solid"/>
                <a:miter lim="800000"/>
                <a:headEnd type="none" w="med" len="med"/>
                <a:tailEnd type="triangle" w="med" len="med"/>
              </a:ln>
            </p:spPr>
          </p:cxnSp>
          <p:cxnSp>
            <p:nvCxnSpPr>
              <p:cNvPr id="412" name="Google Shape;412;p28"/>
              <p:cNvCxnSpPr/>
              <p:nvPr/>
            </p:nvCxnSpPr>
            <p:spPr>
              <a:xfrm>
                <a:off x="5547" y="3741"/>
                <a:ext cx="179" cy="0"/>
              </a:xfrm>
              <a:prstGeom prst="straightConnector1">
                <a:avLst/>
              </a:prstGeom>
              <a:noFill/>
              <a:ln w="9525" cap="flat" cmpd="sng">
                <a:solidFill>
                  <a:schemeClr val="lt1"/>
                </a:solidFill>
                <a:prstDash val="solid"/>
                <a:miter lim="800000"/>
                <a:headEnd type="none" w="med" len="med"/>
                <a:tailEnd type="triangle" w="med" len="med"/>
              </a:ln>
            </p:spPr>
          </p:cxnSp>
          <p:cxnSp>
            <p:nvCxnSpPr>
              <p:cNvPr id="413" name="Google Shape;413;p28"/>
              <p:cNvCxnSpPr/>
              <p:nvPr/>
            </p:nvCxnSpPr>
            <p:spPr>
              <a:xfrm rot="10800000" flipH="1">
                <a:off x="5232" y="4077"/>
                <a:ext cx="144" cy="6"/>
              </a:xfrm>
              <a:prstGeom prst="straightConnector1">
                <a:avLst/>
              </a:prstGeom>
              <a:noFill/>
              <a:ln w="9525" cap="flat" cmpd="sng">
                <a:solidFill>
                  <a:schemeClr val="lt1"/>
                </a:solidFill>
                <a:prstDash val="solid"/>
                <a:miter lim="800000"/>
                <a:headEnd type="none" w="med" len="med"/>
                <a:tailEnd type="triangle" w="med" len="med"/>
              </a:ln>
            </p:spPr>
          </p:cxnSp>
        </p:grpSp>
      </p:grpSp>
      <p:sp>
        <p:nvSpPr>
          <p:cNvPr id="414" name="Google Shape;414;p28"/>
          <p:cNvSpPr/>
          <p:nvPr/>
        </p:nvSpPr>
        <p:spPr>
          <a:xfrm>
            <a:off x="3962400" y="1657350"/>
            <a:ext cx="304800" cy="400050"/>
          </a:xfrm>
          <a:prstGeom prst="downArrow">
            <a:avLst>
              <a:gd name="adj1" fmla="val 50000"/>
              <a:gd name="adj2" fmla="val 50000"/>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sp>
        <p:nvSpPr>
          <p:cNvPr id="415" name="Google Shape;415;p28"/>
          <p:cNvSpPr txBox="1"/>
          <p:nvPr/>
        </p:nvSpPr>
        <p:spPr>
          <a:xfrm>
            <a:off x="746125" y="1265634"/>
            <a:ext cx="1909762" cy="5262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Lucida Sans"/>
              <a:buNone/>
            </a:pPr>
            <a:r>
              <a:rPr lang="en" sz="2000" b="0" i="0" u="none" dirty="0">
                <a:solidFill>
                  <a:schemeClr val="lt1"/>
                </a:solidFill>
                <a:latin typeface="Lucida Sans"/>
                <a:ea typeface="Lucida Sans"/>
                <a:cs typeface="Lucida Sans"/>
                <a:sym typeface="Lucida Sans"/>
              </a:rPr>
              <a:t>Documents to</a:t>
            </a:r>
            <a:endParaRPr dirty="0"/>
          </a:p>
          <a:p>
            <a:pPr marL="0" marR="0" lvl="0" indent="0" algn="l" rtl="0">
              <a:lnSpc>
                <a:spcPct val="100000"/>
              </a:lnSpc>
              <a:spcBef>
                <a:spcPts val="0"/>
              </a:spcBef>
              <a:spcAft>
                <a:spcPts val="0"/>
              </a:spcAft>
              <a:buClr>
                <a:schemeClr val="lt1"/>
              </a:buClr>
              <a:buSzPts val="2000"/>
              <a:buFont typeface="Lucida Sans"/>
              <a:buNone/>
            </a:pPr>
            <a:r>
              <a:rPr lang="en" sz="2000" b="0" i="0" u="none" dirty="0">
                <a:solidFill>
                  <a:schemeClr val="lt1"/>
                </a:solidFill>
                <a:latin typeface="Lucida Sans"/>
                <a:ea typeface="Lucida Sans"/>
                <a:cs typeface="Lucida Sans"/>
                <a:sym typeface="Lucida Sans"/>
              </a:rPr>
              <a:t>be indexed</a:t>
            </a:r>
            <a:endParaRPr dirty="0"/>
          </a:p>
        </p:txBody>
      </p:sp>
      <p:sp>
        <p:nvSpPr>
          <p:cNvPr id="416" name="Google Shape;416;p28"/>
          <p:cNvSpPr txBox="1"/>
          <p:nvPr/>
        </p:nvSpPr>
        <p:spPr>
          <a:xfrm>
            <a:off x="4940300" y="1310878"/>
            <a:ext cx="3941762" cy="350044"/>
          </a:xfrm>
          <a:prstGeom prst="rect">
            <a:avLst/>
          </a:prstGeom>
          <a:solidFill>
            <a:schemeClr val="dk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800"/>
              <a:buFont typeface="Times New Roman"/>
              <a:buNone/>
            </a:pPr>
            <a:r>
              <a:rPr lang="en" sz="1800" b="0" i="0" u="none">
                <a:solidFill>
                  <a:schemeClr val="lt1"/>
                </a:solidFill>
                <a:latin typeface="Times New Roman"/>
                <a:ea typeface="Times New Roman"/>
                <a:cs typeface="Times New Roman"/>
                <a:sym typeface="Times New Roman"/>
              </a:rPr>
              <a:t>Friends, Romans, countrymen.</a:t>
            </a:r>
            <a:endParaRPr/>
          </a:p>
        </p:txBody>
      </p:sp>
      <p:sp>
        <p:nvSpPr>
          <p:cNvPr id="417" name="Google Shape;417;p28"/>
          <p:cNvSpPr/>
          <p:nvPr/>
        </p:nvSpPr>
        <p:spPr>
          <a:xfrm>
            <a:off x="6858000" y="1714500"/>
            <a:ext cx="76200" cy="57150"/>
          </a:xfrm>
          <a:prstGeom prst="ellipse">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sp>
        <p:nvSpPr>
          <p:cNvPr id="418" name="Google Shape;418;p28"/>
          <p:cNvSpPr/>
          <p:nvPr/>
        </p:nvSpPr>
        <p:spPr>
          <a:xfrm>
            <a:off x="6858000" y="1828800"/>
            <a:ext cx="76200" cy="57150"/>
          </a:xfrm>
          <a:prstGeom prst="ellipse">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sp>
        <p:nvSpPr>
          <p:cNvPr id="419" name="Google Shape;419;p28"/>
          <p:cNvSpPr/>
          <p:nvPr/>
        </p:nvSpPr>
        <p:spPr>
          <a:xfrm>
            <a:off x="6858000" y="1943100"/>
            <a:ext cx="76200" cy="57150"/>
          </a:xfrm>
          <a:prstGeom prst="ellipse">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entury Gothic"/>
              <a:ea typeface="Century Gothic"/>
              <a:cs typeface="Century Gothic"/>
              <a:sym typeface="Century Gothic"/>
            </a:endParaRPr>
          </a:p>
        </p:txBody>
      </p:sp>
      <p:sp>
        <p:nvSpPr>
          <p:cNvPr id="420" name="Google Shape;420;p28"/>
          <p:cNvSpPr txBox="1"/>
          <p:nvPr/>
        </p:nvSpPr>
        <p:spPr>
          <a:xfrm>
            <a:off x="7620000" y="-25003"/>
            <a:ext cx="968375" cy="253603"/>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FBFCFF"/>
              </a:buClr>
              <a:buSzPts val="1600"/>
              <a:buFont typeface="Lucida Sans"/>
              <a:buNone/>
            </a:pPr>
            <a:r>
              <a:rPr lang="en" sz="1600" b="0" i="0" u="none">
                <a:solidFill>
                  <a:srgbClr val="FBFCFF"/>
                </a:solidFill>
                <a:latin typeface="Lucida Sans"/>
                <a:ea typeface="Lucida Sans"/>
                <a:cs typeface="Lucida Sans"/>
                <a:sym typeface="Lucida Sans"/>
              </a:rPr>
              <a:t>Sec. 1.2</a:t>
            </a:r>
            <a:endParaRPr/>
          </a:p>
        </p:txBody>
      </p:sp>
      <p:grpSp>
        <p:nvGrpSpPr>
          <p:cNvPr id="421" name="Google Shape;421;p28"/>
          <p:cNvGrpSpPr/>
          <p:nvPr/>
        </p:nvGrpSpPr>
        <p:grpSpPr>
          <a:xfrm>
            <a:off x="3460750" y="1154906"/>
            <a:ext cx="1143000" cy="514350"/>
            <a:chOff x="3200400" y="1600200"/>
            <a:chExt cx="1524000" cy="685800"/>
          </a:xfrm>
        </p:grpSpPr>
        <p:pic>
          <p:nvPicPr>
            <p:cNvPr id="422" name="Google Shape;422;p28"/>
            <p:cNvPicPr preferRelativeResize="0"/>
            <p:nvPr/>
          </p:nvPicPr>
          <p:blipFill rotWithShape="1">
            <a:blip r:embed="rId3">
              <a:alphaModFix/>
            </a:blip>
            <a:srcRect/>
            <a:stretch/>
          </p:blipFill>
          <p:spPr>
            <a:xfrm>
              <a:off x="3200400" y="1674446"/>
              <a:ext cx="381000" cy="459154"/>
            </a:xfrm>
            <a:prstGeom prst="rect">
              <a:avLst/>
            </a:prstGeom>
            <a:noFill/>
            <a:ln>
              <a:noFill/>
            </a:ln>
          </p:spPr>
        </p:pic>
        <p:pic>
          <p:nvPicPr>
            <p:cNvPr id="423" name="Google Shape;423;p28"/>
            <p:cNvPicPr preferRelativeResize="0"/>
            <p:nvPr/>
          </p:nvPicPr>
          <p:blipFill rotWithShape="1">
            <a:blip r:embed="rId3">
              <a:alphaModFix/>
            </a:blip>
            <a:srcRect/>
            <a:stretch/>
          </p:blipFill>
          <p:spPr>
            <a:xfrm>
              <a:off x="3352800" y="1826846"/>
              <a:ext cx="381000" cy="459154"/>
            </a:xfrm>
            <a:prstGeom prst="rect">
              <a:avLst/>
            </a:prstGeom>
            <a:noFill/>
            <a:ln>
              <a:noFill/>
            </a:ln>
          </p:spPr>
        </p:pic>
        <p:pic>
          <p:nvPicPr>
            <p:cNvPr id="424" name="Google Shape;424;p28"/>
            <p:cNvPicPr preferRelativeResize="0"/>
            <p:nvPr/>
          </p:nvPicPr>
          <p:blipFill rotWithShape="1">
            <a:blip r:embed="rId3">
              <a:alphaModFix/>
            </a:blip>
            <a:srcRect/>
            <a:stretch/>
          </p:blipFill>
          <p:spPr>
            <a:xfrm>
              <a:off x="3810000" y="1752600"/>
              <a:ext cx="381000" cy="459154"/>
            </a:xfrm>
            <a:prstGeom prst="rect">
              <a:avLst/>
            </a:prstGeom>
            <a:noFill/>
            <a:ln>
              <a:noFill/>
            </a:ln>
          </p:spPr>
        </p:pic>
        <p:pic>
          <p:nvPicPr>
            <p:cNvPr id="425" name="Google Shape;425;p28"/>
            <p:cNvPicPr preferRelativeResize="0"/>
            <p:nvPr/>
          </p:nvPicPr>
          <p:blipFill rotWithShape="1">
            <a:blip r:embed="rId3">
              <a:alphaModFix/>
            </a:blip>
            <a:srcRect/>
            <a:stretch/>
          </p:blipFill>
          <p:spPr>
            <a:xfrm>
              <a:off x="4114800" y="1600200"/>
              <a:ext cx="381000" cy="459154"/>
            </a:xfrm>
            <a:prstGeom prst="rect">
              <a:avLst/>
            </a:prstGeom>
            <a:noFill/>
            <a:ln>
              <a:noFill/>
            </a:ln>
          </p:spPr>
        </p:pic>
        <p:pic>
          <p:nvPicPr>
            <p:cNvPr id="426" name="Google Shape;426;p28"/>
            <p:cNvPicPr preferRelativeResize="0"/>
            <p:nvPr/>
          </p:nvPicPr>
          <p:blipFill rotWithShape="1">
            <a:blip r:embed="rId3">
              <a:alphaModFix/>
            </a:blip>
            <a:srcRect/>
            <a:stretch/>
          </p:blipFill>
          <p:spPr>
            <a:xfrm>
              <a:off x="4343400" y="1752600"/>
              <a:ext cx="381000" cy="459154"/>
            </a:xfrm>
            <a:prstGeom prst="rect">
              <a:avLst/>
            </a:prstGeom>
            <a:noFill/>
            <a:ln>
              <a:noFill/>
            </a:ln>
          </p:spPr>
        </p:pic>
        <p:pic>
          <p:nvPicPr>
            <p:cNvPr id="427" name="Google Shape;427;p28"/>
            <p:cNvPicPr preferRelativeResize="0"/>
            <p:nvPr/>
          </p:nvPicPr>
          <p:blipFill rotWithShape="1">
            <a:blip r:embed="rId3">
              <a:alphaModFix/>
            </a:blip>
            <a:srcRect/>
            <a:stretch/>
          </p:blipFill>
          <p:spPr>
            <a:xfrm>
              <a:off x="3657600" y="1600200"/>
              <a:ext cx="381000" cy="459154"/>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2"/>
          <p:cNvSpPr txBox="1">
            <a:spLocks noGrp="1"/>
          </p:cNvSpPr>
          <p:nvPr>
            <p:ph type="title"/>
          </p:nvPr>
        </p:nvSpPr>
        <p:spPr>
          <a:xfrm>
            <a:off x="381000" y="228600"/>
            <a:ext cx="8229600" cy="8572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lt2"/>
              </a:buClr>
              <a:buSzPct val="100000"/>
              <a:buFont typeface="Century Gothic"/>
              <a:buNone/>
            </a:pPr>
            <a:r>
              <a:rPr lang="en" sz="3800" b="0" i="0" u="none">
                <a:solidFill>
                  <a:schemeClr val="lt2"/>
                </a:solidFill>
                <a:latin typeface="Century Gothic"/>
                <a:ea typeface="Century Gothic"/>
                <a:cs typeface="Century Gothic"/>
                <a:sym typeface="Century Gothic"/>
              </a:rPr>
              <a:t>Indexer steps: Dictionary &amp; Postings</a:t>
            </a:r>
            <a:endParaRPr/>
          </a:p>
        </p:txBody>
      </p:sp>
      <p:sp>
        <p:nvSpPr>
          <p:cNvPr id="463" name="Google Shape;463;p32"/>
          <p:cNvSpPr txBox="1">
            <a:spLocks noGrp="1"/>
          </p:cNvSpPr>
          <p:nvPr>
            <p:ph type="body" idx="1"/>
          </p:nvPr>
        </p:nvSpPr>
        <p:spPr>
          <a:xfrm>
            <a:off x="228600" y="1257300"/>
            <a:ext cx="3429000" cy="1943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8AD0D6"/>
              </a:buClr>
              <a:buSzPts val="1600"/>
              <a:buFont typeface="Arial"/>
              <a:buChar char="•"/>
            </a:pPr>
            <a:r>
              <a:rPr lang="en" sz="2000" b="0" i="0" u="none" strike="noStrike" cap="none">
                <a:solidFill>
                  <a:schemeClr val="lt1"/>
                </a:solidFill>
                <a:latin typeface="Century Gothic"/>
                <a:ea typeface="Century Gothic"/>
                <a:cs typeface="Century Gothic"/>
                <a:sym typeface="Century Gothic"/>
              </a:rPr>
              <a:t>Multiple term entries in a single document are merged.</a:t>
            </a:r>
            <a:endParaRPr/>
          </a:p>
          <a:p>
            <a:pPr marL="342900" marR="0" lvl="0" indent="-342900" algn="l" rtl="0">
              <a:lnSpc>
                <a:spcPct val="90000"/>
              </a:lnSpc>
              <a:spcBef>
                <a:spcPts val="1000"/>
              </a:spcBef>
              <a:spcAft>
                <a:spcPts val="0"/>
              </a:spcAft>
              <a:buClr>
                <a:srgbClr val="8AD0D6"/>
              </a:buClr>
              <a:buSzPts val="1600"/>
              <a:buFont typeface="Arial"/>
              <a:buChar char="•"/>
            </a:pPr>
            <a:r>
              <a:rPr lang="en" sz="2000" b="0" i="0" u="none" strike="noStrike" cap="none">
                <a:solidFill>
                  <a:schemeClr val="lt1"/>
                </a:solidFill>
                <a:latin typeface="Century Gothic"/>
                <a:ea typeface="Century Gothic"/>
                <a:cs typeface="Century Gothic"/>
                <a:sym typeface="Century Gothic"/>
              </a:rPr>
              <a:t>Split into Dictionary and Postings</a:t>
            </a:r>
            <a:endParaRPr/>
          </a:p>
          <a:p>
            <a:pPr marL="342900" marR="0" lvl="0" indent="-342900" algn="l" rtl="0">
              <a:lnSpc>
                <a:spcPct val="90000"/>
              </a:lnSpc>
              <a:spcBef>
                <a:spcPts val="1000"/>
              </a:spcBef>
              <a:spcAft>
                <a:spcPts val="0"/>
              </a:spcAft>
              <a:buClr>
                <a:srgbClr val="8AD0D6"/>
              </a:buClr>
              <a:buSzPts val="1600"/>
              <a:buFont typeface="Arial"/>
              <a:buChar char="•"/>
            </a:pPr>
            <a:r>
              <a:rPr lang="en" sz="2000" b="0" i="0" u="none" strike="noStrike" cap="none">
                <a:solidFill>
                  <a:schemeClr val="lt1"/>
                </a:solidFill>
                <a:latin typeface="Century Gothic"/>
                <a:ea typeface="Century Gothic"/>
                <a:cs typeface="Century Gothic"/>
                <a:sym typeface="Century Gothic"/>
              </a:rPr>
              <a:t>Doc. frequency information is added.</a:t>
            </a:r>
            <a:endParaRPr/>
          </a:p>
        </p:txBody>
      </p:sp>
      <p:cxnSp>
        <p:nvCxnSpPr>
          <p:cNvPr id="464" name="Google Shape;464;p32"/>
          <p:cNvCxnSpPr/>
          <p:nvPr/>
        </p:nvCxnSpPr>
        <p:spPr>
          <a:xfrm>
            <a:off x="5334000" y="2743200"/>
            <a:ext cx="685800" cy="0"/>
          </a:xfrm>
          <a:prstGeom prst="straightConnector1">
            <a:avLst/>
          </a:prstGeom>
          <a:noFill/>
          <a:ln w="76200" cap="flat" cmpd="sng">
            <a:solidFill>
              <a:schemeClr val="lt1"/>
            </a:solidFill>
            <a:prstDash val="solid"/>
            <a:miter lim="800000"/>
            <a:headEnd type="none" w="med" len="med"/>
            <a:tailEnd type="triangle" w="med" len="med"/>
          </a:ln>
        </p:spPr>
      </p:cxnSp>
      <p:pic>
        <p:nvPicPr>
          <p:cNvPr id="465" name="Google Shape;465;p32"/>
          <p:cNvPicPr preferRelativeResize="0"/>
          <p:nvPr/>
        </p:nvPicPr>
        <p:blipFill rotWithShape="1">
          <a:blip r:embed="rId3">
            <a:alphaModFix/>
          </a:blip>
          <a:srcRect/>
          <a:stretch/>
        </p:blipFill>
        <p:spPr>
          <a:xfrm>
            <a:off x="3962400" y="1370409"/>
            <a:ext cx="913209" cy="3690937"/>
          </a:xfrm>
          <a:prstGeom prst="rect">
            <a:avLst/>
          </a:prstGeom>
          <a:noFill/>
          <a:ln>
            <a:noFill/>
          </a:ln>
        </p:spPr>
      </p:pic>
      <p:sp>
        <p:nvSpPr>
          <p:cNvPr id="466" name="Google Shape;466;p32"/>
          <p:cNvSpPr/>
          <p:nvPr/>
        </p:nvSpPr>
        <p:spPr>
          <a:xfrm>
            <a:off x="685800" y="3983831"/>
            <a:ext cx="2317750" cy="931069"/>
          </a:xfrm>
          <a:prstGeom prst="upArrowCallout">
            <a:avLst>
              <a:gd name="adj1" fmla="val 25000"/>
              <a:gd name="adj2" fmla="val 4106"/>
              <a:gd name="adj3" fmla="val 25000"/>
              <a:gd name="adj4" fmla="val 7453"/>
            </a:avLst>
          </a:prstGeom>
          <a:solidFill>
            <a:srgbClr val="83ADC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 sz="1800" b="0" i="0" u="none">
                <a:solidFill>
                  <a:schemeClr val="lt1"/>
                </a:solidFill>
                <a:latin typeface="Calibri"/>
                <a:ea typeface="Calibri"/>
                <a:cs typeface="Calibri"/>
                <a:sym typeface="Calibri"/>
              </a:rPr>
              <a:t>Why frequency?</a:t>
            </a:r>
            <a:endParaRPr/>
          </a:p>
          <a:p>
            <a:pPr marL="0" marR="0" lvl="0" indent="0" algn="ctr" rtl="0">
              <a:lnSpc>
                <a:spcPct val="100000"/>
              </a:lnSpc>
              <a:spcBef>
                <a:spcPts val="0"/>
              </a:spcBef>
              <a:spcAft>
                <a:spcPts val="0"/>
              </a:spcAft>
              <a:buClr>
                <a:schemeClr val="lt1"/>
              </a:buClr>
              <a:buSzPts val="1800"/>
              <a:buFont typeface="Calibri"/>
              <a:buNone/>
            </a:pPr>
            <a:r>
              <a:rPr lang="en" sz="1800" b="0" i="0" u="none">
                <a:solidFill>
                  <a:schemeClr val="lt1"/>
                </a:solidFill>
                <a:latin typeface="Calibri"/>
                <a:ea typeface="Calibri"/>
                <a:cs typeface="Calibri"/>
                <a:sym typeface="Calibri"/>
              </a:rPr>
              <a:t>Will discuss later.</a:t>
            </a:r>
            <a:endParaRPr/>
          </a:p>
        </p:txBody>
      </p:sp>
      <p:sp>
        <p:nvSpPr>
          <p:cNvPr id="467" name="Google Shape;467;p32"/>
          <p:cNvSpPr txBox="1"/>
          <p:nvPr/>
        </p:nvSpPr>
        <p:spPr>
          <a:xfrm>
            <a:off x="7620000" y="-25003"/>
            <a:ext cx="968375" cy="253603"/>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FBFCFF"/>
              </a:buClr>
              <a:buSzPts val="1600"/>
              <a:buFont typeface="Lucida Sans"/>
              <a:buNone/>
            </a:pPr>
            <a:r>
              <a:rPr lang="en" sz="1600" b="0" i="0" u="none">
                <a:solidFill>
                  <a:srgbClr val="FBFCFF"/>
                </a:solidFill>
                <a:latin typeface="Lucida Sans"/>
                <a:ea typeface="Lucida Sans"/>
                <a:cs typeface="Lucida Sans"/>
                <a:sym typeface="Lucida Sans"/>
              </a:rPr>
              <a:t>Sec. 1.2</a:t>
            </a:r>
            <a:endParaRPr/>
          </a:p>
        </p:txBody>
      </p:sp>
      <p:pic>
        <p:nvPicPr>
          <p:cNvPr id="468" name="Google Shape;468;p32"/>
          <p:cNvPicPr preferRelativeResize="0"/>
          <p:nvPr/>
        </p:nvPicPr>
        <p:blipFill rotWithShape="1">
          <a:blip r:embed="rId4">
            <a:alphaModFix/>
          </a:blip>
          <a:srcRect/>
          <a:stretch/>
        </p:blipFill>
        <p:spPr>
          <a:xfrm>
            <a:off x="6172200" y="1200150"/>
            <a:ext cx="2101453" cy="3829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780</Words>
  <Application>Microsoft Macintosh PowerPoint</Application>
  <PresentationFormat>On-screen Show (16:9)</PresentationFormat>
  <Paragraphs>135</Paragraphs>
  <Slides>14</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Century Gothic</vt:lpstr>
      <vt:lpstr>Times New Roman</vt:lpstr>
      <vt:lpstr>Montserrat</vt:lpstr>
      <vt:lpstr>Noto Sans Symbols</vt:lpstr>
      <vt:lpstr>Lato</vt:lpstr>
      <vt:lpstr>Lucida Sans</vt:lpstr>
      <vt:lpstr>Calibri</vt:lpstr>
      <vt:lpstr>Arial</vt:lpstr>
      <vt:lpstr>Wingdings</vt:lpstr>
      <vt:lpstr>Focus</vt:lpstr>
      <vt:lpstr>Page Ranking and Web Search </vt:lpstr>
      <vt:lpstr>Page Ranking: Information Retrieval</vt:lpstr>
      <vt:lpstr>Basic assumptions of Information Retrieval</vt:lpstr>
      <vt:lpstr>Motivation</vt:lpstr>
      <vt:lpstr>The classic search model</vt:lpstr>
      <vt:lpstr>Initial stages of text processing</vt:lpstr>
      <vt:lpstr>Inverted index</vt:lpstr>
      <vt:lpstr>Inverted index construction</vt:lpstr>
      <vt:lpstr>Indexer steps: Dictionary &amp; Postings</vt:lpstr>
      <vt:lpstr>Design:</vt:lpstr>
      <vt:lpstr>PowerPoint Presentation</vt:lpstr>
      <vt:lpstr>Expected Output:</vt:lpstr>
      <vt:lpstr>How good are the retrieved docs?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Retrieval and Web Search </dc:title>
  <cp:lastModifiedBy>Kaluvakuri, Hemanth Kumar</cp:lastModifiedBy>
  <cp:revision>10</cp:revision>
  <dcterms:modified xsi:type="dcterms:W3CDTF">2021-04-06T21:40:16Z</dcterms:modified>
</cp:coreProperties>
</file>