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58" r:id="rId5"/>
    <p:sldId id="274" r:id="rId6"/>
    <p:sldId id="275" r:id="rId7"/>
    <p:sldId id="259" r:id="rId8"/>
    <p:sldId id="267" r:id="rId9"/>
    <p:sldId id="257" r:id="rId10"/>
    <p:sldId id="261" r:id="rId11"/>
    <p:sldId id="271" r:id="rId12"/>
    <p:sldId id="270" r:id="rId13"/>
    <p:sldId id="262" r:id="rId14"/>
    <p:sldId id="263" r:id="rId15"/>
    <p:sldId id="266" r:id="rId16"/>
    <p:sldId id="260" r:id="rId17"/>
    <p:sldId id="276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B5E5-E2EC-4810-8DCE-3FB532BCB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1A083-72D7-4E68-88E3-24641E052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7B927-BBC1-405B-8A51-EBF102E4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ACE-C47B-4197-86A6-6E4CDF8C3DF7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05B74-0AB8-4616-9F84-F365C4B5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EB0B8-3D60-4EC6-9765-1F23D063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95A8-2E0A-49CC-A0FF-2F44D9A4C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05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0C96-854A-4706-B259-33634509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691D-1916-448F-B5CD-00CE9E0D6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51B9-EC20-46C3-8D03-585F1598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ACE-C47B-4197-86A6-6E4CDF8C3DF7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9836-B88B-4C03-9163-F43294BB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49A10-A7DF-4BF9-86B7-EF622A7A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95A8-2E0A-49CC-A0FF-2F44D9A4C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9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701B3-BA58-4559-A6C8-571145F88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07F76-D8EE-4598-9F6A-AF582F2F6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DCFD1-1095-4F94-967B-E6D4DF5B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ACE-C47B-4197-86A6-6E4CDF8C3DF7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BE53F-F897-40C6-8541-A8EAB889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80F7-97D7-4379-88AA-B089C98D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95A8-2E0A-49CC-A0FF-2F44D9A4C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10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BAF9-FF61-4406-ACB8-A0DC0537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FF8B-0AFC-434C-881E-7A4F422A1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5565-8F28-440D-B452-5BFEC5C9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ACE-C47B-4197-86A6-6E4CDF8C3DF7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55980-CE78-4EE6-B590-C4871483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B3FE7-DD4D-415D-9388-00FE7142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95A8-2E0A-49CC-A0FF-2F44D9A4C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8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8516-B89F-4F32-AB73-3EDC71C9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DE07-E887-43E6-924E-C86D1075E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D5C4D-033C-47A8-9AA0-807D400B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ACE-C47B-4197-86A6-6E4CDF8C3DF7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0FE0F-62A3-41BA-8150-0AA49665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07A3C-7A41-4150-8176-2390E512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95A8-2E0A-49CC-A0FF-2F44D9A4C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4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91BA-E6DC-4947-9244-10CB43C7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8C88F-A6B9-44EB-82FA-18CFF5222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7EC7C-D049-4C2E-A08F-02AEA2796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BE079-9EBD-4954-86EE-9D608D80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ACE-C47B-4197-86A6-6E4CDF8C3DF7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246B6-51BA-4516-97F4-57C38BBD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743BD-7546-4C4A-9F70-6DB83F7E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95A8-2E0A-49CC-A0FF-2F44D9A4C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5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ACCA-299E-4959-996C-C7C71096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C7FFC-4032-476A-8778-E4DECD5C4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661F7-5252-4500-970B-E3AB81080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0C84D-E006-4330-95B5-0B1E9BD1F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BF3A1-EEC8-4414-AB7C-6186CF69E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300A9-8EE6-4382-8FD0-1B52E6FA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ACE-C47B-4197-86A6-6E4CDF8C3DF7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339B0-4012-48E7-A1D1-2641AFEB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A6868-5D82-4212-8989-E2149F78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95A8-2E0A-49CC-A0FF-2F44D9A4C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59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E4E6-610A-4C41-A34F-1D65552A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E6865-BC82-430F-AE14-3874215A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ACE-C47B-4197-86A6-6E4CDF8C3DF7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F3185-833F-44DD-9F6C-62DDE633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BD2EA-7C5B-4056-AC71-870DB47D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95A8-2E0A-49CC-A0FF-2F44D9A4C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60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1A4D-5E7C-4CF8-88A5-A3919817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ACE-C47B-4197-86A6-6E4CDF8C3DF7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EBEA9-122B-4955-8687-E00F63A1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B3BFF-4C36-4F89-B8BD-4B9CDBEE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95A8-2E0A-49CC-A0FF-2F44D9A4C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27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D1B1-27A2-491B-8E83-3D1A03EF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40C3-8185-48D2-B0F0-801DFDA4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CD5C0-5F0D-4CEE-8517-3315DD609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B5E3F-7B82-4D75-A577-C9C1C06E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ACE-C47B-4197-86A6-6E4CDF8C3DF7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E1B45-37EE-46B3-A4B0-5F37CBB7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FC7E4-ECB5-4203-AF7A-740DC76F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95A8-2E0A-49CC-A0FF-2F44D9A4C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7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7C66-261B-4BB7-9248-5547A586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35EAB-536A-4AF9-9916-A3B217562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7B796-2B16-43EC-915A-2A0D73C07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33B46-7AF6-478A-B164-CB8B0CAD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ACE-C47B-4197-86A6-6E4CDF8C3DF7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4E4D6-4A35-4588-881C-6FBE0ED0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19A24-1780-41F1-B45C-1A41CAC4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E95A8-2E0A-49CC-A0FF-2F44D9A4C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F9A7A-E45C-4146-9416-BDB4D0D2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CD177-F702-4371-A051-B9457360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3A398-6C38-4467-B155-61523634E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02ACE-C47B-4197-86A6-6E4CDF8C3DF7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31D40-8760-419B-8A30-444FC024E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D90FB-C250-4786-8BE0-7D8958EFE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E95A8-2E0A-49CC-A0FF-2F44D9A4C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25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y Do 90-Second Flights Exist? A Look at the World's Shortest Flights |  Condé Nast Traveler">
            <a:extLst>
              <a:ext uri="{FF2B5EF4-FFF2-40B4-BE49-F238E27FC236}">
                <a16:creationId xmlns:a16="http://schemas.microsoft.com/office/drawing/2014/main" id="{FFAE8974-0529-431D-A9B8-D036E170E07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7" b="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77F2B0-E799-4F23-ACF0-CC70FF7E0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Fictious Airways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7D6DEF-6DAE-456F-A05C-4DF4FE25AD24}"/>
              </a:ext>
            </a:extLst>
          </p:cNvPr>
          <p:cNvSpPr txBox="1">
            <a:spLocks/>
          </p:cNvSpPr>
          <p:nvPr/>
        </p:nvSpPr>
        <p:spPr>
          <a:xfrm>
            <a:off x="1152525" y="54720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How we improved flight safety.</a:t>
            </a:r>
          </a:p>
        </p:txBody>
      </p:sp>
    </p:spTree>
    <p:extLst>
      <p:ext uri="{BB962C8B-B14F-4D97-AF65-F5344CB8AC3E}">
        <p14:creationId xmlns:p14="http://schemas.microsoft.com/office/powerpoint/2010/main" val="365258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F05E92-0E13-430C-A77A-6FE69DD2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21506"/>
            <a:ext cx="7172751" cy="53840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CC958F-FCBC-4F64-9049-8DD9A826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our recorded crash metrics tell us about our aircraft?</a:t>
            </a:r>
          </a:p>
        </p:txBody>
      </p:sp>
    </p:spTree>
    <p:extLst>
      <p:ext uri="{BB962C8B-B14F-4D97-AF65-F5344CB8AC3E}">
        <p14:creationId xmlns:p14="http://schemas.microsoft.com/office/powerpoint/2010/main" val="2052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949C-3CF2-4338-B0CA-B84CB661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Is there a pattern with specific types of aircraft that contribute to the ratio of chances of survival over fatality?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A4ED674-C57D-4DBF-A981-3EB6C419B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62" b="2"/>
          <a:stretch/>
        </p:blipFill>
        <p:spPr bwMode="auto">
          <a:xfrm>
            <a:off x="1614311" y="1252907"/>
            <a:ext cx="8568767" cy="523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6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C5758-46F9-49E2-921E-BE1B722AD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" r="3" b="3"/>
          <a:stretch/>
        </p:blipFill>
        <p:spPr>
          <a:xfrm>
            <a:off x="1420915" y="1140209"/>
            <a:ext cx="9350170" cy="57177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F44A8B-3729-4D9A-9260-475461AD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How does our survival counts stack up against fatality counts?</a:t>
            </a:r>
          </a:p>
        </p:txBody>
      </p:sp>
    </p:spTree>
    <p:extLst>
      <p:ext uri="{BB962C8B-B14F-4D97-AF65-F5344CB8AC3E}">
        <p14:creationId xmlns:p14="http://schemas.microsoft.com/office/powerpoint/2010/main" val="214932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2B33-241B-4A1B-8E82-5EEB5F3A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Revealing the new survival rate metric for each aircraft.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A9CC7F-935C-4DA7-BAC3-780C8DE4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08" y="1952656"/>
            <a:ext cx="11295029" cy="413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6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10517-43CD-44B5-AFDF-C113826AF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53" y="1347455"/>
            <a:ext cx="10484352" cy="551054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5007743-4A53-4AE3-8393-5A6ABB1C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How does this new survival rate metric contribute to Fictious Airways’ overall survival rate?</a:t>
            </a:r>
          </a:p>
        </p:txBody>
      </p:sp>
    </p:spTree>
    <p:extLst>
      <p:ext uri="{BB962C8B-B14F-4D97-AF65-F5344CB8AC3E}">
        <p14:creationId xmlns:p14="http://schemas.microsoft.com/office/powerpoint/2010/main" val="1139017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8045-8126-494B-A40B-3B34D10C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we improved our survival rate? Which aircraft should be targeted to be removed to improve overall survival 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6ADA-A1F4-4280-B74B-16578D93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1244" y="1848733"/>
            <a:ext cx="3372556" cy="3874030"/>
          </a:xfrm>
        </p:spPr>
        <p:txBody>
          <a:bodyPr/>
          <a:lstStyle/>
          <a:p>
            <a:r>
              <a:rPr lang="en-US" dirty="0"/>
              <a:t>Aircraft to decommission:</a:t>
            </a:r>
          </a:p>
          <a:p>
            <a:r>
              <a:rPr lang="en-US" sz="2000" dirty="0"/>
              <a:t>Boeing 757-200</a:t>
            </a:r>
          </a:p>
          <a:p>
            <a:r>
              <a:rPr lang="en-US" sz="2000" dirty="0"/>
              <a:t>Boeing KC-135 </a:t>
            </a:r>
            <a:r>
              <a:rPr lang="en-US" sz="2000" dirty="0" err="1"/>
              <a:t>Statotanker</a:t>
            </a:r>
            <a:endParaRPr lang="en-US" sz="2000" dirty="0"/>
          </a:p>
          <a:p>
            <a:r>
              <a:rPr lang="en-US" sz="2000" dirty="0"/>
              <a:t>Boeing 747-200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3AF7F-AD84-470A-A39C-F46C25CB0C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3546" y="1690688"/>
            <a:ext cx="6454422" cy="46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15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EFD839-FA99-4BCA-B031-2ED7937E1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88" y="1454664"/>
            <a:ext cx="8184444" cy="52179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C83EDB8-D51F-4030-B34F-B1BDFBCE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How did we further assess the aircraft identified for </a:t>
            </a:r>
            <a:r>
              <a:rPr lang="en-US" sz="3200" dirty="0" err="1"/>
              <a:t>decommision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503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E33880-ADB5-4101-BE29-D9F37169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26" y="1258679"/>
            <a:ext cx="9832702" cy="50084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2FFF6C-2BA2-4B0B-A662-F4440D59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How does the overall survival rate look after removing the identified aircraft?</a:t>
            </a:r>
          </a:p>
        </p:txBody>
      </p:sp>
    </p:spTree>
    <p:extLst>
      <p:ext uri="{BB962C8B-B14F-4D97-AF65-F5344CB8AC3E}">
        <p14:creationId xmlns:p14="http://schemas.microsoft.com/office/powerpoint/2010/main" val="685419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y Do 90-Second Flights Exist? A Look at the World's Shortest Flights |  Condé Nast Traveler">
            <a:extLst>
              <a:ext uri="{FF2B5EF4-FFF2-40B4-BE49-F238E27FC236}">
                <a16:creationId xmlns:a16="http://schemas.microsoft.com/office/drawing/2014/main" id="{229B2D02-CBB9-45DC-9E02-D8D4B58EA0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012" y="477650"/>
            <a:ext cx="4854575" cy="30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6B677E-632E-4484-BB32-ACF70A82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Survival Rate!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39EAD30-4B83-4E02-85AE-823B479A4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461" y="3259772"/>
            <a:ext cx="4612341" cy="345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1A75EF1-17BC-46E2-BEE0-D83145078B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064" y="1281290"/>
            <a:ext cx="47910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B73700F-DE69-4CE3-B6BD-4075783B2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" r="-2" b="-2"/>
          <a:stretch/>
        </p:blipFill>
        <p:spPr bwMode="auto">
          <a:xfrm>
            <a:off x="5143500" y="482600"/>
            <a:ext cx="6553200" cy="3111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C9BAD6A-EBEF-4300-A5CC-A7409F038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85" r="-1" b="15058"/>
          <a:stretch/>
        </p:blipFill>
        <p:spPr bwMode="auto">
          <a:xfrm>
            <a:off x="5143500" y="3670300"/>
            <a:ext cx="6553200" cy="2679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D0A5C9-7997-4A3B-A2C8-9CB00AFC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Who are we? 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And where have we been?</a:t>
            </a:r>
          </a:p>
        </p:txBody>
      </p:sp>
    </p:spTree>
    <p:extLst>
      <p:ext uri="{BB962C8B-B14F-4D97-AF65-F5344CB8AC3E}">
        <p14:creationId xmlns:p14="http://schemas.microsoft.com/office/powerpoint/2010/main" val="99979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1F1A066-4712-426F-8913-5B9A82A03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2"/>
          <a:stretch/>
        </p:blipFill>
        <p:spPr bwMode="auto">
          <a:xfrm>
            <a:off x="-1" y="-7"/>
            <a:ext cx="12192000" cy="68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6DEFF9-5288-46B6-8654-308B1A0C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784" y="5137015"/>
            <a:ext cx="5747520" cy="1922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 news of crash fatalities become more publicized our company dreams become nightmares.</a:t>
            </a:r>
          </a:p>
        </p:txBody>
      </p:sp>
      <p:pic>
        <p:nvPicPr>
          <p:cNvPr id="1026" name="Picture 2" descr="2 Die and Many Are Hurt as Plane Crashes in San Francisco - The New York  Times">
            <a:extLst>
              <a:ext uri="{FF2B5EF4-FFF2-40B4-BE49-F238E27FC236}">
                <a16:creationId xmlns:a16="http://schemas.microsoft.com/office/drawing/2014/main" id="{9B0E76F4-15F0-4033-ADFF-4348CC075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2" r="27808" b="2"/>
          <a:stretch/>
        </p:blipFill>
        <p:spPr bwMode="auto">
          <a:xfrm>
            <a:off x="20" y="647373"/>
            <a:ext cx="5280336" cy="6210629"/>
          </a:xfrm>
          <a:custGeom>
            <a:avLst/>
            <a:gdLst/>
            <a:ahLst/>
            <a:cxnLst/>
            <a:rect l="l" t="t" r="r" b="b"/>
            <a:pathLst>
              <a:path w="5280356" h="6210629">
                <a:moveTo>
                  <a:pt x="2098244" y="0"/>
                </a:moveTo>
                <a:cubicBezTo>
                  <a:pt x="3855676" y="0"/>
                  <a:pt x="5280356" y="1424680"/>
                  <a:pt x="5280356" y="3182112"/>
                </a:cubicBezTo>
                <a:cubicBezTo>
                  <a:pt x="5280356" y="4500186"/>
                  <a:pt x="4478974" y="5631087"/>
                  <a:pt x="3336866" y="6114158"/>
                </a:cubicBezTo>
                <a:lnTo>
                  <a:pt x="3073287" y="6210629"/>
                </a:lnTo>
                <a:lnTo>
                  <a:pt x="1128432" y="6210629"/>
                </a:lnTo>
                <a:lnTo>
                  <a:pt x="1004127" y="6171135"/>
                </a:lnTo>
                <a:cubicBezTo>
                  <a:pt x="662964" y="6046219"/>
                  <a:pt x="349154" y="5864559"/>
                  <a:pt x="74125" y="5637585"/>
                </a:cubicBezTo>
                <a:lnTo>
                  <a:pt x="0" y="5570216"/>
                </a:lnTo>
                <a:lnTo>
                  <a:pt x="0" y="794009"/>
                </a:lnTo>
                <a:lnTo>
                  <a:pt x="74125" y="726640"/>
                </a:lnTo>
                <a:cubicBezTo>
                  <a:pt x="624182" y="272693"/>
                  <a:pt x="1329368" y="0"/>
                  <a:pt x="20982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 dead, over 170 injured after passenger plane crashes at Istanbul airport  - ABC News">
            <a:extLst>
              <a:ext uri="{FF2B5EF4-FFF2-40B4-BE49-F238E27FC236}">
                <a16:creationId xmlns:a16="http://schemas.microsoft.com/office/drawing/2014/main" id="{502FE239-38C4-4681-8CD3-0BED543236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" b="2"/>
          <a:stretch/>
        </p:blipFill>
        <p:spPr bwMode="auto">
          <a:xfrm>
            <a:off x="5506424" y="8"/>
            <a:ext cx="4151376" cy="2349401"/>
          </a:xfrm>
          <a:custGeom>
            <a:avLst/>
            <a:gdLst/>
            <a:ahLst/>
            <a:cxnLst/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26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BF29-C7B8-41CD-B794-F2804852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has safety concerns impacted air travel?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2AFC84-5025-4EDE-86B7-5B87963E5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684" y="1540042"/>
            <a:ext cx="9808631" cy="482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44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37B-84C3-4F51-AC4D-A5A3044D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With fear of travel comes our fear of bankruptcy.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0E3F410-2B57-438D-9FE9-C987BB640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528" y="1496183"/>
            <a:ext cx="7477566" cy="499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33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A84C9E-CEA5-42B5-BE31-7FD66EED5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09" y="1085771"/>
            <a:ext cx="6319449" cy="56342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683BD8-EB96-455C-9921-67577C98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Data Science team was assembled to assess the problem and identify a solution.</a:t>
            </a:r>
          </a:p>
        </p:txBody>
      </p:sp>
    </p:spTree>
    <p:extLst>
      <p:ext uri="{BB962C8B-B14F-4D97-AF65-F5344CB8AC3E}">
        <p14:creationId xmlns:p14="http://schemas.microsoft.com/office/powerpoint/2010/main" val="25772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8A2B491-F7FB-43E4-82B7-729FA5087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042" y="1414244"/>
            <a:ext cx="7715903" cy="507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CA5F74-D5F0-47D2-AB5C-92D6314E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crashes has each aircraft been involved in?</a:t>
            </a:r>
          </a:p>
        </p:txBody>
      </p:sp>
    </p:spTree>
    <p:extLst>
      <p:ext uri="{BB962C8B-B14F-4D97-AF65-F5344CB8AC3E}">
        <p14:creationId xmlns:p14="http://schemas.microsoft.com/office/powerpoint/2010/main" val="376881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5CE3-DE20-46BB-8A89-47728274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age of our aircraft contribute to crash fatalities?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24606B-A6B2-454B-BFF1-C2716F03C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41" y="1968444"/>
            <a:ext cx="10354830" cy="467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68D0-0082-44AA-BA08-B7D0DE43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location affect the crash fatalities?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764B8-8139-4218-8388-824D3743C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95" y="1530267"/>
            <a:ext cx="10824411" cy="50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5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Fictious Airways</vt:lpstr>
      <vt:lpstr>Who are we?    And where have we been?</vt:lpstr>
      <vt:lpstr>As news of crash fatalities become more publicized our company dreams become nightmares.</vt:lpstr>
      <vt:lpstr>How has safety concerns impacted air travel?</vt:lpstr>
      <vt:lpstr>With fear of travel comes our fear of bankruptcy.</vt:lpstr>
      <vt:lpstr>A new Data Science team was assembled to assess the problem and identify a solution.</vt:lpstr>
      <vt:lpstr>How many crashes has each aircraft been involved in?</vt:lpstr>
      <vt:lpstr>Does the age of our aircraft contribute to crash fatalities?</vt:lpstr>
      <vt:lpstr>Does the location affect the crash fatalities?</vt:lpstr>
      <vt:lpstr>What do our recorded crash metrics tell us about our aircraft?</vt:lpstr>
      <vt:lpstr>Is there a pattern with specific types of aircraft that contribute to the ratio of chances of survival over fatality? </vt:lpstr>
      <vt:lpstr>How does our survival counts stack up against fatality counts?</vt:lpstr>
      <vt:lpstr>Revealing the new survival rate metric for each aircraft.</vt:lpstr>
      <vt:lpstr>How does this new survival rate metric contribute to Fictious Airways’ overall survival rate?</vt:lpstr>
      <vt:lpstr>How we improved our survival rate? Which aircraft should be targeted to be removed to improve overall survival rate?</vt:lpstr>
      <vt:lpstr>How did we further assess the aircraft identified for decommision?</vt:lpstr>
      <vt:lpstr>How does the overall survival rate look after removing the identified aircraft?</vt:lpstr>
      <vt:lpstr>Improved Survival Rate!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Fictious Airways</dc:title>
  <dc:creator>Gourav Verma</dc:creator>
  <cp:lastModifiedBy>Gourav Verma</cp:lastModifiedBy>
  <cp:revision>1</cp:revision>
  <dcterms:created xsi:type="dcterms:W3CDTF">2021-03-06T04:32:44Z</dcterms:created>
  <dcterms:modified xsi:type="dcterms:W3CDTF">2021-03-06T04:33:20Z</dcterms:modified>
</cp:coreProperties>
</file>