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69" r:id="rId7"/>
    <p:sldId id="258" r:id="rId8"/>
    <p:sldId id="259" r:id="rId9"/>
    <p:sldId id="272" r:id="rId10"/>
    <p:sldId id="260" r:id="rId11"/>
    <p:sldId id="266" r:id="rId12"/>
    <p:sldId id="270" r:id="rId13"/>
    <p:sldId id="263" r:id="rId14"/>
    <p:sldId id="26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494"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2/29/2020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2/29/2020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2/29/2020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2/29/2020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2/29/2020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2/29/2020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2/29/2020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2/29/2020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2/29/2020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smtClean="0"/>
              <a:t>EDA on mutual funds</a:t>
            </a:r>
            <a:endParaRPr lang="en-US" dirty="0"/>
          </a:p>
        </p:txBody>
      </p:sp>
      <p:sp>
        <p:nvSpPr>
          <p:cNvPr id="7" name="Subtitle 6"/>
          <p:cNvSpPr>
            <a:spLocks noGrp="1"/>
          </p:cNvSpPr>
          <p:nvPr>
            <p:ph type="subTitle" idx="1"/>
          </p:nvPr>
        </p:nvSpPr>
        <p:spPr/>
        <p:txBody>
          <a:bodyPr>
            <a:normAutofit fontScale="92500" lnSpcReduction="10000"/>
          </a:bodyPr>
          <a:lstStyle/>
          <a:p>
            <a:r>
              <a:rPr lang="en-US" dirty="0" smtClean="0"/>
              <a:t>Gourav Kumar Verma</a:t>
            </a:r>
          </a:p>
          <a:p>
            <a:r>
              <a:rPr lang="en-US" dirty="0" smtClean="0"/>
              <a:t>Data Science, Bellevue University</a:t>
            </a:r>
          </a:p>
          <a:p>
            <a:r>
              <a:rPr lang="en-US" dirty="0" smtClean="0"/>
              <a:t>DSC530-T302, Data Exploration and Analysis</a:t>
            </a:r>
          </a:p>
          <a:p>
            <a:r>
              <a:rPr lang="en-US" dirty="0" smtClean="0"/>
              <a:t>Feb. 28, 2020</a:t>
            </a:r>
            <a:endParaRPr lang="en-US" dirty="0"/>
          </a:p>
        </p:txBody>
      </p:sp>
      <p:pic>
        <p:nvPicPr>
          <p:cNvPr id="9" name="Picture Placeholder 8"/>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733" r="8733"/>
          <a:stretch>
            <a:fillRect/>
          </a:stretch>
        </p:blipFill>
        <p:spPr>
          <a:xfrm>
            <a:off x="6981063" y="1258745"/>
            <a:ext cx="5210937" cy="4208604"/>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Prediction</a:t>
            </a:r>
            <a:endParaRPr lang="en-US" dirty="0"/>
          </a:p>
        </p:txBody>
      </p:sp>
      <p:sp>
        <p:nvSpPr>
          <p:cNvPr id="6" name="Rectangle 1"/>
          <p:cNvSpPr>
            <a:spLocks noChangeArrowheads="1"/>
          </p:cNvSpPr>
          <p:nvPr/>
        </p:nvSpPr>
        <p:spPr bwMode="auto">
          <a:xfrm>
            <a:off x="791391" y="58674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104900" y="1436914"/>
            <a:ext cx="9980682" cy="383177"/>
          </a:xfrm>
          <a:prstGeom prst="rect">
            <a:avLst/>
          </a:prstGeom>
          <a:noFill/>
        </p:spPr>
        <p:txBody>
          <a:bodyPr wrap="square" rtlCol="0">
            <a:spAutoFit/>
          </a:bodyPr>
          <a:lstStyle/>
          <a:p>
            <a:r>
              <a:rPr lang="en-US" dirty="0">
                <a:solidFill>
                  <a:srgbClr val="FF0000"/>
                </a:solidFill>
              </a:rPr>
              <a:t>fund_return_10years ~ </a:t>
            </a:r>
            <a:r>
              <a:rPr lang="en-US" dirty="0" err="1">
                <a:solidFill>
                  <a:srgbClr val="FF0000"/>
                </a:solidFill>
              </a:rPr>
              <a:t>morningstar_rating</a:t>
            </a:r>
            <a:r>
              <a:rPr lang="en-US" dirty="0">
                <a:solidFill>
                  <a:srgbClr val="FF0000"/>
                </a:solidFill>
              </a:rPr>
              <a:t> + </a:t>
            </a:r>
            <a:r>
              <a:rPr lang="en-US" dirty="0" err="1">
                <a:solidFill>
                  <a:srgbClr val="FF0000"/>
                </a:solidFill>
              </a:rPr>
              <a:t>net_assets</a:t>
            </a:r>
            <a:r>
              <a:rPr lang="en-US" dirty="0">
                <a:solidFill>
                  <a:srgbClr val="FF0000"/>
                </a:solidFill>
              </a:rPr>
              <a:t> + </a:t>
            </a:r>
            <a:r>
              <a:rPr lang="en-US" dirty="0" err="1" smtClean="0">
                <a:solidFill>
                  <a:srgbClr val="FF0000"/>
                </a:solidFill>
              </a:rPr>
              <a:t>price_earnings</a:t>
            </a:r>
            <a:endParaRPr lang="en-US" dirty="0">
              <a:solidFill>
                <a:srgbClr val="FF0000"/>
              </a:solidFill>
            </a:endParaRPr>
          </a:p>
        </p:txBody>
      </p:sp>
      <p:sp>
        <p:nvSpPr>
          <p:cNvPr id="11" name="TextBox 10"/>
          <p:cNvSpPr txBox="1"/>
          <p:nvPr/>
        </p:nvSpPr>
        <p:spPr>
          <a:xfrm>
            <a:off x="1103382" y="5939246"/>
            <a:ext cx="10557395" cy="646331"/>
          </a:xfrm>
          <a:prstGeom prst="rect">
            <a:avLst/>
          </a:prstGeom>
          <a:noFill/>
        </p:spPr>
        <p:txBody>
          <a:bodyPr wrap="square" rtlCol="0">
            <a:spAutoFit/>
          </a:bodyPr>
          <a:lstStyle/>
          <a:p>
            <a:pPr algn="just"/>
            <a:r>
              <a:rPr lang="en-US" i="1" dirty="0"/>
              <a:t>As per our model there will be </a:t>
            </a:r>
            <a:r>
              <a:rPr lang="en-US" i="1" dirty="0" smtClean="0"/>
              <a:t>9.3% </a:t>
            </a:r>
            <a:r>
              <a:rPr lang="en-US" i="1" dirty="0"/>
              <a:t>10year return on a </a:t>
            </a:r>
            <a:r>
              <a:rPr lang="en-US" i="1" dirty="0" smtClean="0"/>
              <a:t>200 </a:t>
            </a:r>
            <a:r>
              <a:rPr lang="en-US" i="1" dirty="0"/>
              <a:t>million dollar fund, whose morning star rating is 4 and </a:t>
            </a:r>
            <a:r>
              <a:rPr lang="en-US" i="1" dirty="0" smtClean="0"/>
              <a:t>price to earnings </a:t>
            </a:r>
            <a:r>
              <a:rPr lang="en-US" i="1" dirty="0"/>
              <a:t>ratio is </a:t>
            </a:r>
            <a:r>
              <a:rPr lang="en-US" i="1" dirty="0" smtClean="0"/>
              <a:t>17.0</a:t>
            </a:r>
            <a:endParaRPr lang="en-US" i="1" dirty="0"/>
          </a:p>
        </p:txBody>
      </p:sp>
      <p:graphicFrame>
        <p:nvGraphicFramePr>
          <p:cNvPr id="3" name="Table 2"/>
          <p:cNvGraphicFramePr>
            <a:graphicFrameLocks noGrp="1"/>
          </p:cNvGraphicFramePr>
          <p:nvPr>
            <p:extLst>
              <p:ext uri="{D42A27DB-BD31-4B8C-83A1-F6EECF244321}">
                <p14:modId xmlns:p14="http://schemas.microsoft.com/office/powerpoint/2010/main" val="470947694"/>
              </p:ext>
            </p:extLst>
          </p:nvPr>
        </p:nvGraphicFramePr>
        <p:xfrm>
          <a:off x="1103382" y="2083843"/>
          <a:ext cx="5025936" cy="2903220"/>
        </p:xfrm>
        <a:graphic>
          <a:graphicData uri="http://schemas.openxmlformats.org/drawingml/2006/table">
            <a:tbl>
              <a:tblPr/>
              <a:tblGrid>
                <a:gridCol w="1256484">
                  <a:extLst>
                    <a:ext uri="{9D8B030D-6E8A-4147-A177-3AD203B41FA5}">
                      <a16:colId xmlns:a16="http://schemas.microsoft.com/office/drawing/2014/main" val="4022396540"/>
                    </a:ext>
                  </a:extLst>
                </a:gridCol>
                <a:gridCol w="1256484">
                  <a:extLst>
                    <a:ext uri="{9D8B030D-6E8A-4147-A177-3AD203B41FA5}">
                      <a16:colId xmlns:a16="http://schemas.microsoft.com/office/drawing/2014/main" val="4115937955"/>
                    </a:ext>
                  </a:extLst>
                </a:gridCol>
                <a:gridCol w="1256484">
                  <a:extLst>
                    <a:ext uri="{9D8B030D-6E8A-4147-A177-3AD203B41FA5}">
                      <a16:colId xmlns:a16="http://schemas.microsoft.com/office/drawing/2014/main" val="4166526211"/>
                    </a:ext>
                  </a:extLst>
                </a:gridCol>
                <a:gridCol w="1256484">
                  <a:extLst>
                    <a:ext uri="{9D8B030D-6E8A-4147-A177-3AD203B41FA5}">
                      <a16:colId xmlns:a16="http://schemas.microsoft.com/office/drawing/2014/main" val="1336987004"/>
                    </a:ext>
                  </a:extLst>
                </a:gridCol>
              </a:tblGrid>
              <a:tr h="308263">
                <a:tc>
                  <a:txBody>
                    <a:bodyPr/>
                    <a:lstStyle/>
                    <a:p>
                      <a:pPr algn="r" fontAlgn="ctr"/>
                      <a:r>
                        <a:rPr lang="en-US" sz="1050" b="1" dirty="0">
                          <a:effectLst/>
                        </a:rPr>
                        <a:t>Dep. Variable:</a:t>
                      </a:r>
                    </a:p>
                  </a:txBody>
                  <a:tcPr anchor="ctr">
                    <a:lnL>
                      <a:noFill/>
                    </a:lnL>
                    <a:lnR>
                      <a:noFill/>
                    </a:lnR>
                    <a:lnT>
                      <a:noFill/>
                    </a:lnT>
                    <a:lnB>
                      <a:noFill/>
                    </a:lnB>
                    <a:solidFill>
                      <a:srgbClr val="F5F5F5"/>
                    </a:solidFill>
                  </a:tcPr>
                </a:tc>
                <a:tc>
                  <a:txBody>
                    <a:bodyPr/>
                    <a:lstStyle/>
                    <a:p>
                      <a:pPr algn="r" fontAlgn="ctr"/>
                      <a:r>
                        <a:rPr lang="en-US" sz="1050">
                          <a:effectLst/>
                        </a:rPr>
                        <a:t>fund_return_10years</a:t>
                      </a:r>
                    </a:p>
                  </a:txBody>
                  <a:tcPr anchor="ctr">
                    <a:lnL>
                      <a:noFill/>
                    </a:lnL>
                    <a:lnR>
                      <a:noFill/>
                    </a:lnR>
                    <a:lnT>
                      <a:noFill/>
                    </a:lnT>
                    <a:lnB>
                      <a:noFill/>
                    </a:lnB>
                    <a:solidFill>
                      <a:srgbClr val="F5F5F5"/>
                    </a:solidFill>
                  </a:tcPr>
                </a:tc>
                <a:tc>
                  <a:txBody>
                    <a:bodyPr/>
                    <a:lstStyle/>
                    <a:p>
                      <a:pPr algn="r" fontAlgn="ctr"/>
                      <a:r>
                        <a:rPr lang="en-US" sz="1050" b="1" dirty="0">
                          <a:effectLst/>
                        </a:rPr>
                        <a:t>R-squared: </a:t>
                      </a:r>
                    </a:p>
                  </a:txBody>
                  <a:tcPr anchor="ctr">
                    <a:lnL>
                      <a:noFill/>
                    </a:lnL>
                    <a:lnR>
                      <a:noFill/>
                    </a:lnR>
                    <a:lnT>
                      <a:noFill/>
                    </a:lnT>
                    <a:lnB>
                      <a:noFill/>
                    </a:lnB>
                    <a:solidFill>
                      <a:srgbClr val="F5F5F5"/>
                    </a:solidFill>
                  </a:tcPr>
                </a:tc>
                <a:tc>
                  <a:txBody>
                    <a:bodyPr/>
                    <a:lstStyle/>
                    <a:p>
                      <a:pPr algn="r" fontAlgn="ctr"/>
                      <a:r>
                        <a:rPr lang="en-US" sz="1050">
                          <a:effectLst/>
                        </a:rPr>
                        <a:t>0.220</a:t>
                      </a:r>
                    </a:p>
                  </a:txBody>
                  <a:tcPr anchor="ctr">
                    <a:lnL>
                      <a:noFill/>
                    </a:lnL>
                    <a:lnR>
                      <a:noFill/>
                    </a:lnR>
                    <a:lnT>
                      <a:noFill/>
                    </a:lnT>
                    <a:lnB>
                      <a:noFill/>
                    </a:lnB>
                    <a:solidFill>
                      <a:srgbClr val="F5F5F5"/>
                    </a:solidFill>
                  </a:tcPr>
                </a:tc>
                <a:extLst>
                  <a:ext uri="{0D108BD9-81ED-4DB2-BD59-A6C34878D82A}">
                    <a16:rowId xmlns:a16="http://schemas.microsoft.com/office/drawing/2014/main" val="1784034638"/>
                  </a:ext>
                </a:extLst>
              </a:tr>
              <a:tr h="188383">
                <a:tc>
                  <a:txBody>
                    <a:bodyPr/>
                    <a:lstStyle/>
                    <a:p>
                      <a:pPr algn="r" fontAlgn="ctr"/>
                      <a:r>
                        <a:rPr lang="en-US" sz="1050" b="1">
                          <a:effectLst/>
                        </a:rPr>
                        <a:t>Model:</a:t>
                      </a:r>
                    </a:p>
                  </a:txBody>
                  <a:tcPr anchor="ctr">
                    <a:lnL>
                      <a:noFill/>
                    </a:lnL>
                    <a:lnR>
                      <a:noFill/>
                    </a:lnR>
                    <a:lnT>
                      <a:noFill/>
                    </a:lnT>
                    <a:lnB>
                      <a:noFill/>
                    </a:lnB>
                  </a:tcPr>
                </a:tc>
                <a:tc>
                  <a:txBody>
                    <a:bodyPr/>
                    <a:lstStyle/>
                    <a:p>
                      <a:pPr algn="r" fontAlgn="ctr"/>
                      <a:r>
                        <a:rPr lang="en-US" sz="1050">
                          <a:effectLst/>
                        </a:rPr>
                        <a:t>OLS</a:t>
                      </a:r>
                    </a:p>
                  </a:txBody>
                  <a:tcPr anchor="ctr">
                    <a:lnL>
                      <a:noFill/>
                    </a:lnL>
                    <a:lnR>
                      <a:noFill/>
                    </a:lnR>
                    <a:lnT>
                      <a:noFill/>
                    </a:lnT>
                    <a:lnB>
                      <a:noFill/>
                    </a:lnB>
                  </a:tcPr>
                </a:tc>
                <a:tc>
                  <a:txBody>
                    <a:bodyPr/>
                    <a:lstStyle/>
                    <a:p>
                      <a:pPr algn="r" fontAlgn="ctr"/>
                      <a:r>
                        <a:rPr lang="en-US" sz="1050" b="1">
                          <a:effectLst/>
                        </a:rPr>
                        <a:t>Adj. R-squared: </a:t>
                      </a:r>
                    </a:p>
                  </a:txBody>
                  <a:tcPr anchor="ctr">
                    <a:lnL>
                      <a:noFill/>
                    </a:lnL>
                    <a:lnR>
                      <a:noFill/>
                    </a:lnR>
                    <a:lnT>
                      <a:noFill/>
                    </a:lnT>
                    <a:lnB>
                      <a:noFill/>
                    </a:lnB>
                  </a:tcPr>
                </a:tc>
                <a:tc>
                  <a:txBody>
                    <a:bodyPr/>
                    <a:lstStyle/>
                    <a:p>
                      <a:pPr algn="r" fontAlgn="ctr"/>
                      <a:r>
                        <a:rPr lang="en-US" sz="1050">
                          <a:effectLst/>
                        </a:rPr>
                        <a:t>0.220</a:t>
                      </a:r>
                    </a:p>
                  </a:txBody>
                  <a:tcPr anchor="ctr">
                    <a:lnL>
                      <a:noFill/>
                    </a:lnL>
                    <a:lnR>
                      <a:noFill/>
                    </a:lnR>
                    <a:lnT>
                      <a:noFill/>
                    </a:lnT>
                    <a:lnB>
                      <a:noFill/>
                    </a:lnB>
                  </a:tcPr>
                </a:tc>
                <a:extLst>
                  <a:ext uri="{0D108BD9-81ED-4DB2-BD59-A6C34878D82A}">
                    <a16:rowId xmlns:a16="http://schemas.microsoft.com/office/drawing/2014/main" val="526813100"/>
                  </a:ext>
                </a:extLst>
              </a:tr>
              <a:tr h="188383">
                <a:tc>
                  <a:txBody>
                    <a:bodyPr/>
                    <a:lstStyle/>
                    <a:p>
                      <a:pPr algn="r" fontAlgn="ctr"/>
                      <a:r>
                        <a:rPr lang="en-US" sz="1050" b="1">
                          <a:effectLst/>
                        </a:rPr>
                        <a:t>Method:</a:t>
                      </a:r>
                    </a:p>
                  </a:txBody>
                  <a:tcPr anchor="ctr">
                    <a:lnL>
                      <a:noFill/>
                    </a:lnL>
                    <a:lnR>
                      <a:noFill/>
                    </a:lnR>
                    <a:lnT>
                      <a:noFill/>
                    </a:lnT>
                    <a:lnB>
                      <a:noFill/>
                    </a:lnB>
                    <a:solidFill>
                      <a:srgbClr val="F5F5F5"/>
                    </a:solidFill>
                  </a:tcPr>
                </a:tc>
                <a:tc>
                  <a:txBody>
                    <a:bodyPr/>
                    <a:lstStyle/>
                    <a:p>
                      <a:pPr algn="r" fontAlgn="ctr"/>
                      <a:r>
                        <a:rPr lang="en-US" sz="1050">
                          <a:effectLst/>
                        </a:rPr>
                        <a:t>Least Squares</a:t>
                      </a:r>
                    </a:p>
                  </a:txBody>
                  <a:tcPr anchor="ctr">
                    <a:lnL>
                      <a:noFill/>
                    </a:lnL>
                    <a:lnR>
                      <a:noFill/>
                    </a:lnR>
                    <a:lnT>
                      <a:noFill/>
                    </a:lnT>
                    <a:lnB>
                      <a:noFill/>
                    </a:lnB>
                    <a:solidFill>
                      <a:srgbClr val="F5F5F5"/>
                    </a:solidFill>
                  </a:tcPr>
                </a:tc>
                <a:tc>
                  <a:txBody>
                    <a:bodyPr/>
                    <a:lstStyle/>
                    <a:p>
                      <a:pPr algn="r" fontAlgn="ctr"/>
                      <a:r>
                        <a:rPr lang="en-US" sz="1050" b="1">
                          <a:effectLst/>
                        </a:rPr>
                        <a:t>F-statistic: </a:t>
                      </a:r>
                    </a:p>
                  </a:txBody>
                  <a:tcPr anchor="ctr">
                    <a:lnL>
                      <a:noFill/>
                    </a:lnL>
                    <a:lnR>
                      <a:noFill/>
                    </a:lnR>
                    <a:lnT>
                      <a:noFill/>
                    </a:lnT>
                    <a:lnB>
                      <a:noFill/>
                    </a:lnB>
                    <a:solidFill>
                      <a:srgbClr val="F5F5F5"/>
                    </a:solidFill>
                  </a:tcPr>
                </a:tc>
                <a:tc>
                  <a:txBody>
                    <a:bodyPr/>
                    <a:lstStyle/>
                    <a:p>
                      <a:pPr algn="r" fontAlgn="ctr"/>
                      <a:r>
                        <a:rPr lang="en-US" sz="1050">
                          <a:effectLst/>
                        </a:rPr>
                        <a:t>2357.</a:t>
                      </a:r>
                    </a:p>
                  </a:txBody>
                  <a:tcPr anchor="ctr">
                    <a:lnL>
                      <a:noFill/>
                    </a:lnL>
                    <a:lnR>
                      <a:noFill/>
                    </a:lnR>
                    <a:lnT>
                      <a:noFill/>
                    </a:lnT>
                    <a:lnB>
                      <a:noFill/>
                    </a:lnB>
                    <a:solidFill>
                      <a:srgbClr val="F5F5F5"/>
                    </a:solidFill>
                  </a:tcPr>
                </a:tc>
                <a:extLst>
                  <a:ext uri="{0D108BD9-81ED-4DB2-BD59-A6C34878D82A}">
                    <a16:rowId xmlns:a16="http://schemas.microsoft.com/office/drawing/2014/main" val="4007532474"/>
                  </a:ext>
                </a:extLst>
              </a:tr>
              <a:tr h="308263">
                <a:tc>
                  <a:txBody>
                    <a:bodyPr/>
                    <a:lstStyle/>
                    <a:p>
                      <a:pPr algn="r" fontAlgn="ctr"/>
                      <a:r>
                        <a:rPr lang="en-US" sz="1050" b="1">
                          <a:effectLst/>
                        </a:rPr>
                        <a:t>Date:</a:t>
                      </a:r>
                    </a:p>
                  </a:txBody>
                  <a:tcPr anchor="ctr">
                    <a:lnL>
                      <a:noFill/>
                    </a:lnL>
                    <a:lnR>
                      <a:noFill/>
                    </a:lnR>
                    <a:lnT>
                      <a:noFill/>
                    </a:lnT>
                    <a:lnB>
                      <a:noFill/>
                    </a:lnB>
                  </a:tcPr>
                </a:tc>
                <a:tc>
                  <a:txBody>
                    <a:bodyPr/>
                    <a:lstStyle/>
                    <a:p>
                      <a:pPr algn="r" fontAlgn="ctr"/>
                      <a:r>
                        <a:rPr lang="en-US" sz="1050">
                          <a:effectLst/>
                        </a:rPr>
                        <a:t>Sat, 29 Feb 2020</a:t>
                      </a:r>
                    </a:p>
                  </a:txBody>
                  <a:tcPr anchor="ctr">
                    <a:lnL>
                      <a:noFill/>
                    </a:lnL>
                    <a:lnR>
                      <a:noFill/>
                    </a:lnR>
                    <a:lnT>
                      <a:noFill/>
                    </a:lnT>
                    <a:lnB>
                      <a:noFill/>
                    </a:lnB>
                  </a:tcPr>
                </a:tc>
                <a:tc>
                  <a:txBody>
                    <a:bodyPr/>
                    <a:lstStyle/>
                    <a:p>
                      <a:pPr algn="r" fontAlgn="ctr"/>
                      <a:r>
                        <a:rPr lang="en-US" sz="1050" b="1">
                          <a:effectLst/>
                        </a:rPr>
                        <a:t>Prob (F-statistic):</a:t>
                      </a:r>
                    </a:p>
                  </a:txBody>
                  <a:tcPr anchor="ctr">
                    <a:lnL>
                      <a:noFill/>
                    </a:lnL>
                    <a:lnR>
                      <a:noFill/>
                    </a:lnR>
                    <a:lnT>
                      <a:noFill/>
                    </a:lnT>
                    <a:lnB>
                      <a:noFill/>
                    </a:lnB>
                  </a:tcPr>
                </a:tc>
                <a:tc>
                  <a:txBody>
                    <a:bodyPr/>
                    <a:lstStyle/>
                    <a:p>
                      <a:pPr algn="r" fontAlgn="ctr"/>
                      <a:r>
                        <a:rPr lang="en-US" sz="1050">
                          <a:effectLst/>
                        </a:rPr>
                        <a:t>0.00</a:t>
                      </a:r>
                    </a:p>
                  </a:txBody>
                  <a:tcPr anchor="ctr">
                    <a:lnL>
                      <a:noFill/>
                    </a:lnL>
                    <a:lnR>
                      <a:noFill/>
                    </a:lnR>
                    <a:lnT>
                      <a:noFill/>
                    </a:lnT>
                    <a:lnB>
                      <a:noFill/>
                    </a:lnB>
                  </a:tcPr>
                </a:tc>
                <a:extLst>
                  <a:ext uri="{0D108BD9-81ED-4DB2-BD59-A6C34878D82A}">
                    <a16:rowId xmlns:a16="http://schemas.microsoft.com/office/drawing/2014/main" val="1942971131"/>
                  </a:ext>
                </a:extLst>
              </a:tr>
              <a:tr h="188383">
                <a:tc>
                  <a:txBody>
                    <a:bodyPr/>
                    <a:lstStyle/>
                    <a:p>
                      <a:pPr algn="r" fontAlgn="ctr"/>
                      <a:r>
                        <a:rPr lang="en-US" sz="1050" b="1">
                          <a:effectLst/>
                        </a:rPr>
                        <a:t>Time:</a:t>
                      </a:r>
                    </a:p>
                  </a:txBody>
                  <a:tcPr anchor="ctr">
                    <a:lnL>
                      <a:noFill/>
                    </a:lnL>
                    <a:lnR>
                      <a:noFill/>
                    </a:lnR>
                    <a:lnT>
                      <a:noFill/>
                    </a:lnT>
                    <a:lnB>
                      <a:noFill/>
                    </a:lnB>
                    <a:solidFill>
                      <a:srgbClr val="F5F5F5"/>
                    </a:solidFill>
                  </a:tcPr>
                </a:tc>
                <a:tc>
                  <a:txBody>
                    <a:bodyPr/>
                    <a:lstStyle/>
                    <a:p>
                      <a:pPr algn="r" fontAlgn="ctr"/>
                      <a:r>
                        <a:rPr lang="en-US" sz="1050">
                          <a:effectLst/>
                        </a:rPr>
                        <a:t>15:16:11</a:t>
                      </a:r>
                    </a:p>
                  </a:txBody>
                  <a:tcPr anchor="ctr">
                    <a:lnL>
                      <a:noFill/>
                    </a:lnL>
                    <a:lnR>
                      <a:noFill/>
                    </a:lnR>
                    <a:lnT>
                      <a:noFill/>
                    </a:lnT>
                    <a:lnB>
                      <a:noFill/>
                    </a:lnB>
                    <a:solidFill>
                      <a:srgbClr val="F5F5F5"/>
                    </a:solidFill>
                  </a:tcPr>
                </a:tc>
                <a:tc>
                  <a:txBody>
                    <a:bodyPr/>
                    <a:lstStyle/>
                    <a:p>
                      <a:pPr algn="r" fontAlgn="ctr"/>
                      <a:r>
                        <a:rPr lang="en-US" sz="1050" b="1">
                          <a:effectLst/>
                        </a:rPr>
                        <a:t>Log-Likelihood: </a:t>
                      </a:r>
                    </a:p>
                  </a:txBody>
                  <a:tcPr anchor="ctr">
                    <a:lnL>
                      <a:noFill/>
                    </a:lnL>
                    <a:lnR>
                      <a:noFill/>
                    </a:lnR>
                    <a:lnT>
                      <a:noFill/>
                    </a:lnT>
                    <a:lnB>
                      <a:noFill/>
                    </a:lnB>
                    <a:solidFill>
                      <a:srgbClr val="F5F5F5"/>
                    </a:solidFill>
                  </a:tcPr>
                </a:tc>
                <a:tc>
                  <a:txBody>
                    <a:bodyPr/>
                    <a:lstStyle/>
                    <a:p>
                      <a:pPr algn="r" fontAlgn="ctr"/>
                      <a:r>
                        <a:rPr lang="en-US" sz="1050">
                          <a:effectLst/>
                        </a:rPr>
                        <a:t>-79559.</a:t>
                      </a:r>
                    </a:p>
                  </a:txBody>
                  <a:tcPr anchor="ctr">
                    <a:lnL>
                      <a:noFill/>
                    </a:lnL>
                    <a:lnR>
                      <a:noFill/>
                    </a:lnR>
                    <a:lnT>
                      <a:noFill/>
                    </a:lnT>
                    <a:lnB>
                      <a:noFill/>
                    </a:lnB>
                    <a:solidFill>
                      <a:srgbClr val="F5F5F5"/>
                    </a:solidFill>
                  </a:tcPr>
                </a:tc>
                <a:extLst>
                  <a:ext uri="{0D108BD9-81ED-4DB2-BD59-A6C34878D82A}">
                    <a16:rowId xmlns:a16="http://schemas.microsoft.com/office/drawing/2014/main" val="348037743"/>
                  </a:ext>
                </a:extLst>
              </a:tr>
              <a:tr h="308263">
                <a:tc>
                  <a:txBody>
                    <a:bodyPr/>
                    <a:lstStyle/>
                    <a:p>
                      <a:pPr algn="r" fontAlgn="ctr"/>
                      <a:r>
                        <a:rPr lang="en-US" sz="1050" b="1">
                          <a:effectLst/>
                        </a:rPr>
                        <a:t>No. Observations:</a:t>
                      </a:r>
                    </a:p>
                  </a:txBody>
                  <a:tcPr anchor="ctr">
                    <a:lnL>
                      <a:noFill/>
                    </a:lnL>
                    <a:lnR>
                      <a:noFill/>
                    </a:lnR>
                    <a:lnT>
                      <a:noFill/>
                    </a:lnT>
                    <a:lnB>
                      <a:noFill/>
                    </a:lnB>
                  </a:tcPr>
                </a:tc>
                <a:tc>
                  <a:txBody>
                    <a:bodyPr/>
                    <a:lstStyle/>
                    <a:p>
                      <a:pPr algn="r" fontAlgn="ctr"/>
                      <a:r>
                        <a:rPr lang="en-US" sz="1050">
                          <a:effectLst/>
                        </a:rPr>
                        <a:t>25073</a:t>
                      </a:r>
                    </a:p>
                  </a:txBody>
                  <a:tcPr anchor="ctr">
                    <a:lnL>
                      <a:noFill/>
                    </a:lnL>
                    <a:lnR>
                      <a:noFill/>
                    </a:lnR>
                    <a:lnT>
                      <a:noFill/>
                    </a:lnT>
                    <a:lnB>
                      <a:noFill/>
                    </a:lnB>
                  </a:tcPr>
                </a:tc>
                <a:tc>
                  <a:txBody>
                    <a:bodyPr/>
                    <a:lstStyle/>
                    <a:p>
                      <a:pPr algn="r" fontAlgn="ctr"/>
                      <a:r>
                        <a:rPr lang="en-US" sz="1050" b="1">
                          <a:effectLst/>
                        </a:rPr>
                        <a:t>AIC: </a:t>
                      </a:r>
                    </a:p>
                  </a:txBody>
                  <a:tcPr anchor="ctr">
                    <a:lnL>
                      <a:noFill/>
                    </a:lnL>
                    <a:lnR>
                      <a:noFill/>
                    </a:lnR>
                    <a:lnT>
                      <a:noFill/>
                    </a:lnT>
                    <a:lnB>
                      <a:noFill/>
                    </a:lnB>
                  </a:tcPr>
                </a:tc>
                <a:tc>
                  <a:txBody>
                    <a:bodyPr/>
                    <a:lstStyle/>
                    <a:p>
                      <a:pPr algn="r" fontAlgn="ctr"/>
                      <a:r>
                        <a:rPr lang="en-US" sz="1050">
                          <a:effectLst/>
                        </a:rPr>
                        <a:t>1.591e+05</a:t>
                      </a:r>
                    </a:p>
                  </a:txBody>
                  <a:tcPr anchor="ctr">
                    <a:lnL>
                      <a:noFill/>
                    </a:lnL>
                    <a:lnR>
                      <a:noFill/>
                    </a:lnR>
                    <a:lnT>
                      <a:noFill/>
                    </a:lnT>
                    <a:lnB>
                      <a:noFill/>
                    </a:lnB>
                  </a:tcPr>
                </a:tc>
                <a:extLst>
                  <a:ext uri="{0D108BD9-81ED-4DB2-BD59-A6C34878D82A}">
                    <a16:rowId xmlns:a16="http://schemas.microsoft.com/office/drawing/2014/main" val="3216036442"/>
                  </a:ext>
                </a:extLst>
              </a:tr>
              <a:tr h="188383">
                <a:tc>
                  <a:txBody>
                    <a:bodyPr/>
                    <a:lstStyle/>
                    <a:p>
                      <a:pPr algn="r" fontAlgn="ctr"/>
                      <a:r>
                        <a:rPr lang="en-US" sz="1050" b="1">
                          <a:effectLst/>
                        </a:rPr>
                        <a:t>Df Residuals:</a:t>
                      </a:r>
                    </a:p>
                  </a:txBody>
                  <a:tcPr anchor="ctr">
                    <a:lnL>
                      <a:noFill/>
                    </a:lnL>
                    <a:lnR>
                      <a:noFill/>
                    </a:lnR>
                    <a:lnT>
                      <a:noFill/>
                    </a:lnT>
                    <a:lnB>
                      <a:noFill/>
                    </a:lnB>
                    <a:solidFill>
                      <a:srgbClr val="F5F5F5"/>
                    </a:solidFill>
                  </a:tcPr>
                </a:tc>
                <a:tc>
                  <a:txBody>
                    <a:bodyPr/>
                    <a:lstStyle/>
                    <a:p>
                      <a:pPr algn="r" fontAlgn="ctr"/>
                      <a:r>
                        <a:rPr lang="en-US" sz="1050">
                          <a:effectLst/>
                        </a:rPr>
                        <a:t>25069</a:t>
                      </a:r>
                    </a:p>
                  </a:txBody>
                  <a:tcPr anchor="ctr">
                    <a:lnL>
                      <a:noFill/>
                    </a:lnL>
                    <a:lnR>
                      <a:noFill/>
                    </a:lnR>
                    <a:lnT>
                      <a:noFill/>
                    </a:lnT>
                    <a:lnB>
                      <a:noFill/>
                    </a:lnB>
                    <a:solidFill>
                      <a:srgbClr val="F5F5F5"/>
                    </a:solidFill>
                  </a:tcPr>
                </a:tc>
                <a:tc>
                  <a:txBody>
                    <a:bodyPr/>
                    <a:lstStyle/>
                    <a:p>
                      <a:pPr algn="r" fontAlgn="ctr"/>
                      <a:r>
                        <a:rPr lang="en-US" sz="1050" b="1">
                          <a:effectLst/>
                        </a:rPr>
                        <a:t>BIC: </a:t>
                      </a:r>
                    </a:p>
                  </a:txBody>
                  <a:tcPr anchor="ctr">
                    <a:lnL>
                      <a:noFill/>
                    </a:lnL>
                    <a:lnR>
                      <a:noFill/>
                    </a:lnR>
                    <a:lnT>
                      <a:noFill/>
                    </a:lnT>
                    <a:lnB>
                      <a:noFill/>
                    </a:lnB>
                    <a:solidFill>
                      <a:srgbClr val="F5F5F5"/>
                    </a:solidFill>
                  </a:tcPr>
                </a:tc>
                <a:tc>
                  <a:txBody>
                    <a:bodyPr/>
                    <a:lstStyle/>
                    <a:p>
                      <a:pPr algn="r" fontAlgn="ctr"/>
                      <a:r>
                        <a:rPr lang="en-US" sz="1050">
                          <a:effectLst/>
                        </a:rPr>
                        <a:t>1.592e+05</a:t>
                      </a:r>
                    </a:p>
                  </a:txBody>
                  <a:tcPr anchor="ctr">
                    <a:lnL>
                      <a:noFill/>
                    </a:lnL>
                    <a:lnR>
                      <a:noFill/>
                    </a:lnR>
                    <a:lnT>
                      <a:noFill/>
                    </a:lnT>
                    <a:lnB>
                      <a:noFill/>
                    </a:lnB>
                    <a:solidFill>
                      <a:srgbClr val="F5F5F5"/>
                    </a:solidFill>
                  </a:tcPr>
                </a:tc>
                <a:extLst>
                  <a:ext uri="{0D108BD9-81ED-4DB2-BD59-A6C34878D82A}">
                    <a16:rowId xmlns:a16="http://schemas.microsoft.com/office/drawing/2014/main" val="1147724401"/>
                  </a:ext>
                </a:extLst>
              </a:tr>
              <a:tr h="188383">
                <a:tc>
                  <a:txBody>
                    <a:bodyPr/>
                    <a:lstStyle/>
                    <a:p>
                      <a:pPr algn="r" fontAlgn="ctr"/>
                      <a:r>
                        <a:rPr lang="en-US" sz="1050" b="1">
                          <a:effectLst/>
                        </a:rPr>
                        <a:t>Df Model:</a:t>
                      </a:r>
                    </a:p>
                  </a:txBody>
                  <a:tcPr anchor="ctr">
                    <a:lnL>
                      <a:noFill/>
                    </a:lnL>
                    <a:lnR>
                      <a:noFill/>
                    </a:lnR>
                    <a:lnT>
                      <a:noFill/>
                    </a:lnT>
                    <a:lnB>
                      <a:noFill/>
                    </a:lnB>
                  </a:tcPr>
                </a:tc>
                <a:tc>
                  <a:txBody>
                    <a:bodyPr/>
                    <a:lstStyle/>
                    <a:p>
                      <a:pPr algn="r" fontAlgn="ctr"/>
                      <a:r>
                        <a:rPr lang="en-US" sz="1050">
                          <a:effectLst/>
                        </a:rPr>
                        <a:t>3</a:t>
                      </a:r>
                    </a:p>
                  </a:txBody>
                  <a:tcPr anchor="ctr">
                    <a:lnL>
                      <a:noFill/>
                    </a:lnL>
                    <a:lnR>
                      <a:noFill/>
                    </a:lnR>
                    <a:lnT>
                      <a:noFill/>
                    </a:lnT>
                    <a:lnB>
                      <a:noFill/>
                    </a:lnB>
                  </a:tcPr>
                </a:tc>
                <a:tc>
                  <a:txBody>
                    <a:bodyPr/>
                    <a:lstStyle/>
                    <a:p>
                      <a:pPr algn="r" fontAlgn="ctr"/>
                      <a:endParaRPr lang="en-US" sz="1050" b="1">
                        <a:effectLst/>
                      </a:endParaRPr>
                    </a:p>
                  </a:txBody>
                  <a:tcPr anchor="ctr">
                    <a:lnL>
                      <a:noFill/>
                    </a:lnL>
                    <a:lnR>
                      <a:noFill/>
                    </a:lnR>
                    <a:lnT>
                      <a:noFill/>
                    </a:lnT>
                    <a:lnB>
                      <a:noFill/>
                    </a:lnB>
                  </a:tcPr>
                </a:tc>
                <a:tc>
                  <a:txBody>
                    <a:bodyPr/>
                    <a:lstStyle/>
                    <a:p>
                      <a:pPr algn="r" fontAlgn="ctr"/>
                      <a:endParaRPr lang="en-US" sz="1050">
                        <a:effectLst/>
                      </a:endParaRPr>
                    </a:p>
                  </a:txBody>
                  <a:tcPr anchor="ctr">
                    <a:lnL>
                      <a:noFill/>
                    </a:lnL>
                    <a:lnR>
                      <a:noFill/>
                    </a:lnR>
                    <a:lnT>
                      <a:noFill/>
                    </a:lnT>
                    <a:lnB>
                      <a:noFill/>
                    </a:lnB>
                  </a:tcPr>
                </a:tc>
                <a:extLst>
                  <a:ext uri="{0D108BD9-81ED-4DB2-BD59-A6C34878D82A}">
                    <a16:rowId xmlns:a16="http://schemas.microsoft.com/office/drawing/2014/main" val="2178284765"/>
                  </a:ext>
                </a:extLst>
              </a:tr>
              <a:tr h="308263">
                <a:tc>
                  <a:txBody>
                    <a:bodyPr/>
                    <a:lstStyle/>
                    <a:p>
                      <a:pPr algn="r" fontAlgn="ctr"/>
                      <a:r>
                        <a:rPr lang="en-US" sz="1050" b="1">
                          <a:effectLst/>
                        </a:rPr>
                        <a:t>Covariance Type:</a:t>
                      </a:r>
                    </a:p>
                  </a:txBody>
                  <a:tcPr anchor="ctr">
                    <a:lnL>
                      <a:noFill/>
                    </a:lnL>
                    <a:lnR>
                      <a:noFill/>
                    </a:lnR>
                    <a:lnT>
                      <a:noFill/>
                    </a:lnT>
                    <a:lnB>
                      <a:noFill/>
                    </a:lnB>
                    <a:solidFill>
                      <a:srgbClr val="F5F5F5"/>
                    </a:solidFill>
                  </a:tcPr>
                </a:tc>
                <a:tc>
                  <a:txBody>
                    <a:bodyPr/>
                    <a:lstStyle/>
                    <a:p>
                      <a:pPr algn="r" fontAlgn="ctr"/>
                      <a:r>
                        <a:rPr lang="en-US" sz="1050">
                          <a:effectLst/>
                        </a:rPr>
                        <a:t>nonrobust</a:t>
                      </a:r>
                    </a:p>
                  </a:txBody>
                  <a:tcPr anchor="ctr">
                    <a:lnL>
                      <a:noFill/>
                    </a:lnL>
                    <a:lnR>
                      <a:noFill/>
                    </a:lnR>
                    <a:lnT>
                      <a:noFill/>
                    </a:lnT>
                    <a:lnB>
                      <a:noFill/>
                    </a:lnB>
                    <a:solidFill>
                      <a:srgbClr val="F5F5F5"/>
                    </a:solidFill>
                  </a:tcPr>
                </a:tc>
                <a:tc>
                  <a:txBody>
                    <a:bodyPr/>
                    <a:lstStyle/>
                    <a:p>
                      <a:pPr algn="r" fontAlgn="ctr"/>
                      <a:endParaRPr lang="en-US" sz="1050" b="1">
                        <a:effectLst/>
                      </a:endParaRPr>
                    </a:p>
                  </a:txBody>
                  <a:tcPr anchor="ctr">
                    <a:lnL>
                      <a:noFill/>
                    </a:lnL>
                    <a:lnR>
                      <a:noFill/>
                    </a:lnR>
                    <a:lnT>
                      <a:noFill/>
                    </a:lnT>
                    <a:lnB>
                      <a:noFill/>
                    </a:lnB>
                    <a:solidFill>
                      <a:srgbClr val="F5F5F5"/>
                    </a:solidFill>
                  </a:tcPr>
                </a:tc>
                <a:tc>
                  <a:txBody>
                    <a:bodyPr/>
                    <a:lstStyle/>
                    <a:p>
                      <a:pPr algn="r" fontAlgn="ctr"/>
                      <a:endParaRPr lang="en-US" sz="105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304680585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28222462"/>
              </p:ext>
            </p:extLst>
          </p:nvPr>
        </p:nvGraphicFramePr>
        <p:xfrm>
          <a:off x="6548845" y="2112735"/>
          <a:ext cx="4536735" cy="2451511"/>
        </p:xfrm>
        <a:graphic>
          <a:graphicData uri="http://schemas.openxmlformats.org/drawingml/2006/table">
            <a:tbl>
              <a:tblPr/>
              <a:tblGrid>
                <a:gridCol w="766355">
                  <a:extLst>
                    <a:ext uri="{9D8B030D-6E8A-4147-A177-3AD203B41FA5}">
                      <a16:colId xmlns:a16="http://schemas.microsoft.com/office/drawing/2014/main" val="3979027418"/>
                    </a:ext>
                  </a:extLst>
                </a:gridCol>
                <a:gridCol w="529855">
                  <a:extLst>
                    <a:ext uri="{9D8B030D-6E8A-4147-A177-3AD203B41FA5}">
                      <a16:colId xmlns:a16="http://schemas.microsoft.com/office/drawing/2014/main" val="2179100695"/>
                    </a:ext>
                  </a:extLst>
                </a:gridCol>
                <a:gridCol w="648105">
                  <a:extLst>
                    <a:ext uri="{9D8B030D-6E8A-4147-A177-3AD203B41FA5}">
                      <a16:colId xmlns:a16="http://schemas.microsoft.com/office/drawing/2014/main" val="3484100479"/>
                    </a:ext>
                  </a:extLst>
                </a:gridCol>
                <a:gridCol w="648105">
                  <a:extLst>
                    <a:ext uri="{9D8B030D-6E8A-4147-A177-3AD203B41FA5}">
                      <a16:colId xmlns:a16="http://schemas.microsoft.com/office/drawing/2014/main" val="3408488944"/>
                    </a:ext>
                  </a:extLst>
                </a:gridCol>
                <a:gridCol w="648105">
                  <a:extLst>
                    <a:ext uri="{9D8B030D-6E8A-4147-A177-3AD203B41FA5}">
                      <a16:colId xmlns:a16="http://schemas.microsoft.com/office/drawing/2014/main" val="1395669544"/>
                    </a:ext>
                  </a:extLst>
                </a:gridCol>
                <a:gridCol w="648105">
                  <a:extLst>
                    <a:ext uri="{9D8B030D-6E8A-4147-A177-3AD203B41FA5}">
                      <a16:colId xmlns:a16="http://schemas.microsoft.com/office/drawing/2014/main" val="120272482"/>
                    </a:ext>
                  </a:extLst>
                </a:gridCol>
                <a:gridCol w="648105">
                  <a:extLst>
                    <a:ext uri="{9D8B030D-6E8A-4147-A177-3AD203B41FA5}">
                      <a16:colId xmlns:a16="http://schemas.microsoft.com/office/drawing/2014/main" val="3255727584"/>
                    </a:ext>
                  </a:extLst>
                </a:gridCol>
              </a:tblGrid>
              <a:tr h="253078">
                <a:tc>
                  <a:txBody>
                    <a:bodyPr/>
                    <a:lstStyle/>
                    <a:p>
                      <a:pPr algn="r" fontAlgn="ctr"/>
                      <a:endParaRPr lang="en-US" sz="1050">
                        <a:effectLst/>
                      </a:endParaRPr>
                    </a:p>
                  </a:txBody>
                  <a:tcPr anchor="ctr">
                    <a:lnL>
                      <a:noFill/>
                    </a:lnL>
                    <a:lnR>
                      <a:noFill/>
                    </a:lnR>
                    <a:lnT>
                      <a:noFill/>
                    </a:lnT>
                    <a:lnB>
                      <a:noFill/>
                    </a:lnB>
                    <a:solidFill>
                      <a:srgbClr val="F5F5F5"/>
                    </a:solidFill>
                  </a:tcPr>
                </a:tc>
                <a:tc>
                  <a:txBody>
                    <a:bodyPr/>
                    <a:lstStyle/>
                    <a:p>
                      <a:pPr algn="r" fontAlgn="ctr"/>
                      <a:r>
                        <a:rPr lang="en-US" sz="1050" b="1">
                          <a:effectLst/>
                        </a:rPr>
                        <a:t>coef</a:t>
                      </a:r>
                    </a:p>
                  </a:txBody>
                  <a:tcPr anchor="ctr">
                    <a:lnL>
                      <a:noFill/>
                    </a:lnL>
                    <a:lnR>
                      <a:noFill/>
                    </a:lnR>
                    <a:lnT>
                      <a:noFill/>
                    </a:lnT>
                    <a:lnB>
                      <a:noFill/>
                    </a:lnB>
                    <a:solidFill>
                      <a:srgbClr val="F5F5F5"/>
                    </a:solidFill>
                  </a:tcPr>
                </a:tc>
                <a:tc>
                  <a:txBody>
                    <a:bodyPr/>
                    <a:lstStyle/>
                    <a:p>
                      <a:pPr algn="r" fontAlgn="ctr"/>
                      <a:r>
                        <a:rPr lang="en-US" sz="1050" b="1">
                          <a:effectLst/>
                        </a:rPr>
                        <a:t>std err</a:t>
                      </a:r>
                    </a:p>
                  </a:txBody>
                  <a:tcPr anchor="ctr">
                    <a:lnL>
                      <a:noFill/>
                    </a:lnL>
                    <a:lnR>
                      <a:noFill/>
                    </a:lnR>
                    <a:lnT>
                      <a:noFill/>
                    </a:lnT>
                    <a:lnB>
                      <a:noFill/>
                    </a:lnB>
                    <a:solidFill>
                      <a:srgbClr val="F5F5F5"/>
                    </a:solidFill>
                  </a:tcPr>
                </a:tc>
                <a:tc>
                  <a:txBody>
                    <a:bodyPr/>
                    <a:lstStyle/>
                    <a:p>
                      <a:pPr algn="r" fontAlgn="ctr"/>
                      <a:r>
                        <a:rPr lang="en-US" sz="1050" b="1">
                          <a:effectLst/>
                        </a:rPr>
                        <a:t>t</a:t>
                      </a:r>
                    </a:p>
                  </a:txBody>
                  <a:tcPr anchor="ctr">
                    <a:lnL>
                      <a:noFill/>
                    </a:lnL>
                    <a:lnR>
                      <a:noFill/>
                    </a:lnR>
                    <a:lnT>
                      <a:noFill/>
                    </a:lnT>
                    <a:lnB>
                      <a:noFill/>
                    </a:lnB>
                    <a:solidFill>
                      <a:srgbClr val="F5F5F5"/>
                    </a:solidFill>
                  </a:tcPr>
                </a:tc>
                <a:tc>
                  <a:txBody>
                    <a:bodyPr/>
                    <a:lstStyle/>
                    <a:p>
                      <a:pPr algn="r" fontAlgn="ctr"/>
                      <a:r>
                        <a:rPr lang="en-US" sz="1050" b="1">
                          <a:effectLst/>
                        </a:rPr>
                        <a:t>P&gt;|t|</a:t>
                      </a:r>
                    </a:p>
                  </a:txBody>
                  <a:tcPr anchor="ctr">
                    <a:lnL>
                      <a:noFill/>
                    </a:lnL>
                    <a:lnR>
                      <a:noFill/>
                    </a:lnR>
                    <a:lnT>
                      <a:noFill/>
                    </a:lnT>
                    <a:lnB>
                      <a:noFill/>
                    </a:lnB>
                    <a:solidFill>
                      <a:srgbClr val="F5F5F5"/>
                    </a:solidFill>
                  </a:tcPr>
                </a:tc>
                <a:tc>
                  <a:txBody>
                    <a:bodyPr/>
                    <a:lstStyle/>
                    <a:p>
                      <a:pPr algn="r" fontAlgn="ctr"/>
                      <a:r>
                        <a:rPr lang="en-US" sz="1050" b="1">
                          <a:effectLst/>
                        </a:rPr>
                        <a:t>[0.025</a:t>
                      </a:r>
                    </a:p>
                  </a:txBody>
                  <a:tcPr anchor="ctr">
                    <a:lnL>
                      <a:noFill/>
                    </a:lnL>
                    <a:lnR>
                      <a:noFill/>
                    </a:lnR>
                    <a:lnT>
                      <a:noFill/>
                    </a:lnT>
                    <a:lnB>
                      <a:noFill/>
                    </a:lnB>
                    <a:solidFill>
                      <a:srgbClr val="F5F5F5"/>
                    </a:solidFill>
                  </a:tcPr>
                </a:tc>
                <a:tc>
                  <a:txBody>
                    <a:bodyPr/>
                    <a:lstStyle/>
                    <a:p>
                      <a:pPr algn="r" fontAlgn="ctr"/>
                      <a:r>
                        <a:rPr lang="en-US" sz="1050" b="1">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1345331549"/>
                  </a:ext>
                </a:extLst>
              </a:tr>
              <a:tr h="361540">
                <a:tc>
                  <a:txBody>
                    <a:bodyPr/>
                    <a:lstStyle/>
                    <a:p>
                      <a:pPr algn="r" fontAlgn="ctr"/>
                      <a:r>
                        <a:rPr lang="en-US" sz="1050" b="1">
                          <a:effectLst/>
                        </a:rPr>
                        <a:t>Intercept</a:t>
                      </a:r>
                    </a:p>
                  </a:txBody>
                  <a:tcPr anchor="ctr">
                    <a:lnL>
                      <a:noFill/>
                    </a:lnL>
                    <a:lnR>
                      <a:noFill/>
                    </a:lnR>
                    <a:lnT>
                      <a:noFill/>
                    </a:lnT>
                    <a:lnB>
                      <a:noFill/>
                    </a:lnB>
                  </a:tcPr>
                </a:tc>
                <a:tc>
                  <a:txBody>
                    <a:bodyPr/>
                    <a:lstStyle/>
                    <a:p>
                      <a:pPr algn="r" fontAlgn="ctr"/>
                      <a:r>
                        <a:rPr lang="en-US" sz="1050">
                          <a:effectLst/>
                        </a:rPr>
                        <a:t>-0.4120</a:t>
                      </a:r>
                    </a:p>
                  </a:txBody>
                  <a:tcPr anchor="ctr">
                    <a:lnL>
                      <a:noFill/>
                    </a:lnL>
                    <a:lnR>
                      <a:noFill/>
                    </a:lnR>
                    <a:lnT>
                      <a:noFill/>
                    </a:lnT>
                    <a:lnB>
                      <a:noFill/>
                    </a:lnB>
                  </a:tcPr>
                </a:tc>
                <a:tc>
                  <a:txBody>
                    <a:bodyPr/>
                    <a:lstStyle/>
                    <a:p>
                      <a:pPr algn="r" fontAlgn="ctr"/>
                      <a:r>
                        <a:rPr lang="en-US" sz="1050">
                          <a:effectLst/>
                        </a:rPr>
                        <a:t>0.099</a:t>
                      </a:r>
                    </a:p>
                  </a:txBody>
                  <a:tcPr anchor="ctr">
                    <a:lnL>
                      <a:noFill/>
                    </a:lnL>
                    <a:lnR>
                      <a:noFill/>
                    </a:lnR>
                    <a:lnT>
                      <a:noFill/>
                    </a:lnT>
                    <a:lnB>
                      <a:noFill/>
                    </a:lnB>
                  </a:tcPr>
                </a:tc>
                <a:tc>
                  <a:txBody>
                    <a:bodyPr/>
                    <a:lstStyle/>
                    <a:p>
                      <a:pPr algn="r" fontAlgn="ctr"/>
                      <a:r>
                        <a:rPr lang="en-US" sz="1050">
                          <a:effectLst/>
                        </a:rPr>
                        <a:t>-4.152</a:t>
                      </a:r>
                    </a:p>
                  </a:txBody>
                  <a:tcPr anchor="ctr">
                    <a:lnL>
                      <a:noFill/>
                    </a:lnL>
                    <a:lnR>
                      <a:noFill/>
                    </a:lnR>
                    <a:lnT>
                      <a:noFill/>
                    </a:lnT>
                    <a:lnB>
                      <a:noFill/>
                    </a:lnB>
                  </a:tcPr>
                </a:tc>
                <a:tc>
                  <a:txBody>
                    <a:bodyPr/>
                    <a:lstStyle/>
                    <a:p>
                      <a:pPr algn="r" fontAlgn="ctr"/>
                      <a:r>
                        <a:rPr lang="en-US" sz="1050">
                          <a:effectLst/>
                        </a:rPr>
                        <a:t>0.000</a:t>
                      </a:r>
                    </a:p>
                  </a:txBody>
                  <a:tcPr anchor="ctr">
                    <a:lnL>
                      <a:noFill/>
                    </a:lnL>
                    <a:lnR>
                      <a:noFill/>
                    </a:lnR>
                    <a:lnT>
                      <a:noFill/>
                    </a:lnT>
                    <a:lnB>
                      <a:noFill/>
                    </a:lnB>
                  </a:tcPr>
                </a:tc>
                <a:tc>
                  <a:txBody>
                    <a:bodyPr/>
                    <a:lstStyle/>
                    <a:p>
                      <a:pPr algn="r" fontAlgn="ctr"/>
                      <a:r>
                        <a:rPr lang="en-US" sz="1050">
                          <a:effectLst/>
                        </a:rPr>
                        <a:t>-0.607</a:t>
                      </a:r>
                    </a:p>
                  </a:txBody>
                  <a:tcPr anchor="ctr">
                    <a:lnL>
                      <a:noFill/>
                    </a:lnL>
                    <a:lnR>
                      <a:noFill/>
                    </a:lnR>
                    <a:lnT>
                      <a:noFill/>
                    </a:lnT>
                    <a:lnB>
                      <a:noFill/>
                    </a:lnB>
                  </a:tcPr>
                </a:tc>
                <a:tc>
                  <a:txBody>
                    <a:bodyPr/>
                    <a:lstStyle/>
                    <a:p>
                      <a:pPr algn="r" fontAlgn="ctr"/>
                      <a:r>
                        <a:rPr lang="en-US" sz="1050">
                          <a:effectLst/>
                        </a:rPr>
                        <a:t>-0.218</a:t>
                      </a:r>
                    </a:p>
                  </a:txBody>
                  <a:tcPr anchor="ctr">
                    <a:lnL>
                      <a:noFill/>
                    </a:lnL>
                    <a:lnR>
                      <a:noFill/>
                    </a:lnR>
                    <a:lnT>
                      <a:noFill/>
                    </a:lnT>
                    <a:lnB>
                      <a:noFill/>
                    </a:lnB>
                  </a:tcPr>
                </a:tc>
                <a:extLst>
                  <a:ext uri="{0D108BD9-81ED-4DB2-BD59-A6C34878D82A}">
                    <a16:rowId xmlns:a16="http://schemas.microsoft.com/office/drawing/2014/main" val="1630921037"/>
                  </a:ext>
                </a:extLst>
              </a:tr>
              <a:tr h="686927">
                <a:tc>
                  <a:txBody>
                    <a:bodyPr/>
                    <a:lstStyle/>
                    <a:p>
                      <a:pPr algn="r" fontAlgn="ctr"/>
                      <a:r>
                        <a:rPr lang="en-US" sz="1050" b="1">
                          <a:effectLst/>
                        </a:rPr>
                        <a:t>morningstar_rating</a:t>
                      </a:r>
                    </a:p>
                  </a:txBody>
                  <a:tcPr anchor="ctr">
                    <a:lnL>
                      <a:noFill/>
                    </a:lnL>
                    <a:lnR>
                      <a:noFill/>
                    </a:lnR>
                    <a:lnT>
                      <a:noFill/>
                    </a:lnT>
                    <a:lnB>
                      <a:noFill/>
                    </a:lnB>
                    <a:solidFill>
                      <a:srgbClr val="F5F5F5"/>
                    </a:solidFill>
                  </a:tcPr>
                </a:tc>
                <a:tc>
                  <a:txBody>
                    <a:bodyPr/>
                    <a:lstStyle/>
                    <a:p>
                      <a:pPr algn="r" fontAlgn="ctr"/>
                      <a:r>
                        <a:rPr lang="en-US" sz="1050">
                          <a:effectLst/>
                        </a:rPr>
                        <a:t>1.3287</a:t>
                      </a:r>
                    </a:p>
                  </a:txBody>
                  <a:tcPr anchor="ctr">
                    <a:lnL>
                      <a:noFill/>
                    </a:lnL>
                    <a:lnR>
                      <a:noFill/>
                    </a:lnR>
                    <a:lnT>
                      <a:noFill/>
                    </a:lnT>
                    <a:lnB>
                      <a:noFill/>
                    </a:lnB>
                    <a:solidFill>
                      <a:srgbClr val="F5F5F5"/>
                    </a:solidFill>
                  </a:tcPr>
                </a:tc>
                <a:tc>
                  <a:txBody>
                    <a:bodyPr/>
                    <a:lstStyle/>
                    <a:p>
                      <a:pPr algn="r" fontAlgn="ctr"/>
                      <a:r>
                        <a:rPr lang="en-US" sz="1050">
                          <a:effectLst/>
                        </a:rPr>
                        <a:t>0.029</a:t>
                      </a:r>
                    </a:p>
                  </a:txBody>
                  <a:tcPr anchor="ctr">
                    <a:lnL>
                      <a:noFill/>
                    </a:lnL>
                    <a:lnR>
                      <a:noFill/>
                    </a:lnR>
                    <a:lnT>
                      <a:noFill/>
                    </a:lnT>
                    <a:lnB>
                      <a:noFill/>
                    </a:lnB>
                    <a:solidFill>
                      <a:srgbClr val="F5F5F5"/>
                    </a:solidFill>
                  </a:tcPr>
                </a:tc>
                <a:tc>
                  <a:txBody>
                    <a:bodyPr/>
                    <a:lstStyle/>
                    <a:p>
                      <a:pPr algn="r" fontAlgn="ctr"/>
                      <a:r>
                        <a:rPr lang="en-US" sz="1050">
                          <a:effectLst/>
                        </a:rPr>
                        <a:t>46.038</a:t>
                      </a:r>
                    </a:p>
                  </a:txBody>
                  <a:tcPr anchor="ctr">
                    <a:lnL>
                      <a:noFill/>
                    </a:lnL>
                    <a:lnR>
                      <a:noFill/>
                    </a:lnR>
                    <a:lnT>
                      <a:noFill/>
                    </a:lnT>
                    <a:lnB>
                      <a:noFill/>
                    </a:lnB>
                    <a:solidFill>
                      <a:srgbClr val="F5F5F5"/>
                    </a:solidFill>
                  </a:tcPr>
                </a:tc>
                <a:tc>
                  <a:txBody>
                    <a:bodyPr/>
                    <a:lstStyle/>
                    <a:p>
                      <a:pPr algn="r" fontAlgn="ctr"/>
                      <a:r>
                        <a:rPr lang="en-US" sz="1050" dirty="0">
                          <a:effectLst/>
                        </a:rPr>
                        <a:t>0.000</a:t>
                      </a:r>
                    </a:p>
                  </a:txBody>
                  <a:tcPr anchor="ctr">
                    <a:lnL>
                      <a:noFill/>
                    </a:lnL>
                    <a:lnR>
                      <a:noFill/>
                    </a:lnR>
                    <a:lnT>
                      <a:noFill/>
                    </a:lnT>
                    <a:lnB>
                      <a:noFill/>
                    </a:lnB>
                    <a:solidFill>
                      <a:srgbClr val="F5F5F5"/>
                    </a:solidFill>
                  </a:tcPr>
                </a:tc>
                <a:tc>
                  <a:txBody>
                    <a:bodyPr/>
                    <a:lstStyle/>
                    <a:p>
                      <a:pPr algn="r" fontAlgn="ctr"/>
                      <a:r>
                        <a:rPr lang="en-US" sz="1050">
                          <a:effectLst/>
                        </a:rPr>
                        <a:t>1.272</a:t>
                      </a:r>
                    </a:p>
                  </a:txBody>
                  <a:tcPr anchor="ctr">
                    <a:lnL>
                      <a:noFill/>
                    </a:lnL>
                    <a:lnR>
                      <a:noFill/>
                    </a:lnR>
                    <a:lnT>
                      <a:noFill/>
                    </a:lnT>
                    <a:lnB>
                      <a:noFill/>
                    </a:lnB>
                    <a:solidFill>
                      <a:srgbClr val="F5F5F5"/>
                    </a:solidFill>
                  </a:tcPr>
                </a:tc>
                <a:tc>
                  <a:txBody>
                    <a:bodyPr/>
                    <a:lstStyle/>
                    <a:p>
                      <a:pPr algn="r" fontAlgn="ctr"/>
                      <a:r>
                        <a:rPr lang="en-US" sz="1050">
                          <a:effectLst/>
                        </a:rPr>
                        <a:t>1.385</a:t>
                      </a:r>
                    </a:p>
                  </a:txBody>
                  <a:tcPr anchor="ctr">
                    <a:lnL>
                      <a:noFill/>
                    </a:lnL>
                    <a:lnR>
                      <a:noFill/>
                    </a:lnR>
                    <a:lnT>
                      <a:noFill/>
                    </a:lnT>
                    <a:lnB>
                      <a:noFill/>
                    </a:lnB>
                    <a:solidFill>
                      <a:srgbClr val="F5F5F5"/>
                    </a:solidFill>
                  </a:tcPr>
                </a:tc>
                <a:extLst>
                  <a:ext uri="{0D108BD9-81ED-4DB2-BD59-A6C34878D82A}">
                    <a16:rowId xmlns:a16="http://schemas.microsoft.com/office/drawing/2014/main" val="2233488422"/>
                  </a:ext>
                </a:extLst>
              </a:tr>
              <a:tr h="470003">
                <a:tc>
                  <a:txBody>
                    <a:bodyPr/>
                    <a:lstStyle/>
                    <a:p>
                      <a:pPr algn="r" fontAlgn="ctr"/>
                      <a:r>
                        <a:rPr lang="en-US" sz="1050" b="1">
                          <a:effectLst/>
                        </a:rPr>
                        <a:t>net_assets</a:t>
                      </a:r>
                    </a:p>
                  </a:txBody>
                  <a:tcPr anchor="ctr">
                    <a:lnL>
                      <a:noFill/>
                    </a:lnL>
                    <a:lnR>
                      <a:noFill/>
                    </a:lnR>
                    <a:lnT>
                      <a:noFill/>
                    </a:lnT>
                    <a:lnB>
                      <a:noFill/>
                    </a:lnB>
                  </a:tcPr>
                </a:tc>
                <a:tc>
                  <a:txBody>
                    <a:bodyPr/>
                    <a:lstStyle/>
                    <a:p>
                      <a:pPr algn="r" fontAlgn="ctr"/>
                      <a:r>
                        <a:rPr lang="en-US" sz="1050" dirty="0">
                          <a:effectLst/>
                        </a:rPr>
                        <a:t>2.807e-05</a:t>
                      </a:r>
                    </a:p>
                  </a:txBody>
                  <a:tcPr anchor="ctr">
                    <a:lnL>
                      <a:noFill/>
                    </a:lnL>
                    <a:lnR>
                      <a:noFill/>
                    </a:lnR>
                    <a:lnT>
                      <a:noFill/>
                    </a:lnT>
                    <a:lnB>
                      <a:noFill/>
                    </a:lnB>
                  </a:tcPr>
                </a:tc>
                <a:tc>
                  <a:txBody>
                    <a:bodyPr/>
                    <a:lstStyle/>
                    <a:p>
                      <a:pPr algn="r" fontAlgn="ctr"/>
                      <a:r>
                        <a:rPr lang="en-US" sz="1050">
                          <a:effectLst/>
                        </a:rPr>
                        <a:t>2.02e-06</a:t>
                      </a:r>
                    </a:p>
                  </a:txBody>
                  <a:tcPr anchor="ctr">
                    <a:lnL>
                      <a:noFill/>
                    </a:lnL>
                    <a:lnR>
                      <a:noFill/>
                    </a:lnR>
                    <a:lnT>
                      <a:noFill/>
                    </a:lnT>
                    <a:lnB>
                      <a:noFill/>
                    </a:lnB>
                  </a:tcPr>
                </a:tc>
                <a:tc>
                  <a:txBody>
                    <a:bodyPr/>
                    <a:lstStyle/>
                    <a:p>
                      <a:pPr algn="r" fontAlgn="ctr"/>
                      <a:r>
                        <a:rPr lang="en-US" sz="1050">
                          <a:effectLst/>
                        </a:rPr>
                        <a:t>13.908</a:t>
                      </a:r>
                    </a:p>
                  </a:txBody>
                  <a:tcPr anchor="ctr">
                    <a:lnL>
                      <a:noFill/>
                    </a:lnL>
                    <a:lnR>
                      <a:noFill/>
                    </a:lnR>
                    <a:lnT>
                      <a:noFill/>
                    </a:lnT>
                    <a:lnB>
                      <a:noFill/>
                    </a:lnB>
                  </a:tcPr>
                </a:tc>
                <a:tc>
                  <a:txBody>
                    <a:bodyPr/>
                    <a:lstStyle/>
                    <a:p>
                      <a:pPr algn="r" fontAlgn="ctr"/>
                      <a:r>
                        <a:rPr lang="en-US" sz="1050">
                          <a:effectLst/>
                        </a:rPr>
                        <a:t>0.000</a:t>
                      </a:r>
                    </a:p>
                  </a:txBody>
                  <a:tcPr anchor="ctr">
                    <a:lnL>
                      <a:noFill/>
                    </a:lnL>
                    <a:lnR>
                      <a:noFill/>
                    </a:lnR>
                    <a:lnT>
                      <a:noFill/>
                    </a:lnT>
                    <a:lnB>
                      <a:noFill/>
                    </a:lnB>
                  </a:tcPr>
                </a:tc>
                <a:tc>
                  <a:txBody>
                    <a:bodyPr/>
                    <a:lstStyle/>
                    <a:p>
                      <a:pPr algn="r" fontAlgn="ctr"/>
                      <a:r>
                        <a:rPr lang="en-US" sz="1050">
                          <a:effectLst/>
                        </a:rPr>
                        <a:t>2.41e-05</a:t>
                      </a:r>
                    </a:p>
                  </a:txBody>
                  <a:tcPr anchor="ctr">
                    <a:lnL>
                      <a:noFill/>
                    </a:lnL>
                    <a:lnR>
                      <a:noFill/>
                    </a:lnR>
                    <a:lnT>
                      <a:noFill/>
                    </a:lnT>
                    <a:lnB>
                      <a:noFill/>
                    </a:lnB>
                  </a:tcPr>
                </a:tc>
                <a:tc>
                  <a:txBody>
                    <a:bodyPr/>
                    <a:lstStyle/>
                    <a:p>
                      <a:pPr algn="r" fontAlgn="ctr"/>
                      <a:r>
                        <a:rPr lang="en-US" sz="1050">
                          <a:effectLst/>
                        </a:rPr>
                        <a:t>3.2e-05</a:t>
                      </a:r>
                    </a:p>
                  </a:txBody>
                  <a:tcPr anchor="ctr">
                    <a:lnL>
                      <a:noFill/>
                    </a:lnL>
                    <a:lnR>
                      <a:noFill/>
                    </a:lnR>
                    <a:lnT>
                      <a:noFill/>
                    </a:lnT>
                    <a:lnB>
                      <a:noFill/>
                    </a:lnB>
                  </a:tcPr>
                </a:tc>
                <a:extLst>
                  <a:ext uri="{0D108BD9-81ED-4DB2-BD59-A6C34878D82A}">
                    <a16:rowId xmlns:a16="http://schemas.microsoft.com/office/drawing/2014/main" val="3714635264"/>
                  </a:ext>
                </a:extLst>
              </a:tr>
              <a:tr h="470003">
                <a:tc>
                  <a:txBody>
                    <a:bodyPr/>
                    <a:lstStyle/>
                    <a:p>
                      <a:pPr algn="r" fontAlgn="ctr"/>
                      <a:r>
                        <a:rPr lang="en-US" sz="1050" b="1">
                          <a:effectLst/>
                        </a:rPr>
                        <a:t>price_earnings</a:t>
                      </a:r>
                    </a:p>
                  </a:txBody>
                  <a:tcPr anchor="ctr">
                    <a:lnL>
                      <a:noFill/>
                    </a:lnL>
                    <a:lnR>
                      <a:noFill/>
                    </a:lnR>
                    <a:lnT>
                      <a:noFill/>
                    </a:lnT>
                    <a:lnB>
                      <a:noFill/>
                    </a:lnB>
                    <a:solidFill>
                      <a:srgbClr val="F5F5F5"/>
                    </a:solidFill>
                  </a:tcPr>
                </a:tc>
                <a:tc>
                  <a:txBody>
                    <a:bodyPr/>
                    <a:lstStyle/>
                    <a:p>
                      <a:pPr algn="r" fontAlgn="ctr"/>
                      <a:r>
                        <a:rPr lang="en-US" sz="1050">
                          <a:effectLst/>
                        </a:rPr>
                        <a:t>0.2584</a:t>
                      </a:r>
                    </a:p>
                  </a:txBody>
                  <a:tcPr anchor="ctr">
                    <a:lnL>
                      <a:noFill/>
                    </a:lnL>
                    <a:lnR>
                      <a:noFill/>
                    </a:lnR>
                    <a:lnT>
                      <a:noFill/>
                    </a:lnT>
                    <a:lnB>
                      <a:noFill/>
                    </a:lnB>
                    <a:solidFill>
                      <a:srgbClr val="F5F5F5"/>
                    </a:solidFill>
                  </a:tcPr>
                </a:tc>
                <a:tc>
                  <a:txBody>
                    <a:bodyPr/>
                    <a:lstStyle/>
                    <a:p>
                      <a:pPr algn="r" fontAlgn="ctr"/>
                      <a:r>
                        <a:rPr lang="en-US" sz="1050">
                          <a:effectLst/>
                        </a:rPr>
                        <a:t>0.004</a:t>
                      </a:r>
                    </a:p>
                  </a:txBody>
                  <a:tcPr anchor="ctr">
                    <a:lnL>
                      <a:noFill/>
                    </a:lnL>
                    <a:lnR>
                      <a:noFill/>
                    </a:lnR>
                    <a:lnT>
                      <a:noFill/>
                    </a:lnT>
                    <a:lnB>
                      <a:noFill/>
                    </a:lnB>
                    <a:solidFill>
                      <a:srgbClr val="F5F5F5"/>
                    </a:solidFill>
                  </a:tcPr>
                </a:tc>
                <a:tc>
                  <a:txBody>
                    <a:bodyPr/>
                    <a:lstStyle/>
                    <a:p>
                      <a:pPr algn="r" fontAlgn="ctr"/>
                      <a:r>
                        <a:rPr lang="en-US" sz="1050">
                          <a:effectLst/>
                        </a:rPr>
                        <a:t>63.176</a:t>
                      </a:r>
                    </a:p>
                  </a:txBody>
                  <a:tcPr anchor="ctr">
                    <a:lnL>
                      <a:noFill/>
                    </a:lnL>
                    <a:lnR>
                      <a:noFill/>
                    </a:lnR>
                    <a:lnT>
                      <a:noFill/>
                    </a:lnT>
                    <a:lnB>
                      <a:noFill/>
                    </a:lnB>
                    <a:solidFill>
                      <a:srgbClr val="F5F5F5"/>
                    </a:solidFill>
                  </a:tcPr>
                </a:tc>
                <a:tc>
                  <a:txBody>
                    <a:bodyPr/>
                    <a:lstStyle/>
                    <a:p>
                      <a:pPr algn="r" fontAlgn="ctr"/>
                      <a:r>
                        <a:rPr lang="en-US" sz="1050">
                          <a:effectLst/>
                        </a:rPr>
                        <a:t>0.000</a:t>
                      </a:r>
                    </a:p>
                  </a:txBody>
                  <a:tcPr anchor="ctr">
                    <a:lnL>
                      <a:noFill/>
                    </a:lnL>
                    <a:lnR>
                      <a:noFill/>
                    </a:lnR>
                    <a:lnT>
                      <a:noFill/>
                    </a:lnT>
                    <a:lnB>
                      <a:noFill/>
                    </a:lnB>
                    <a:solidFill>
                      <a:srgbClr val="F5F5F5"/>
                    </a:solidFill>
                  </a:tcPr>
                </a:tc>
                <a:tc>
                  <a:txBody>
                    <a:bodyPr/>
                    <a:lstStyle/>
                    <a:p>
                      <a:pPr algn="r" fontAlgn="ctr"/>
                      <a:r>
                        <a:rPr lang="en-US" sz="1050">
                          <a:effectLst/>
                        </a:rPr>
                        <a:t>0.250</a:t>
                      </a:r>
                    </a:p>
                  </a:txBody>
                  <a:tcPr anchor="ctr">
                    <a:lnL>
                      <a:noFill/>
                    </a:lnL>
                    <a:lnR>
                      <a:noFill/>
                    </a:lnR>
                    <a:lnT>
                      <a:noFill/>
                    </a:lnT>
                    <a:lnB>
                      <a:noFill/>
                    </a:lnB>
                    <a:solidFill>
                      <a:srgbClr val="F5F5F5"/>
                    </a:solidFill>
                  </a:tcPr>
                </a:tc>
                <a:tc>
                  <a:txBody>
                    <a:bodyPr/>
                    <a:lstStyle/>
                    <a:p>
                      <a:pPr algn="r" fontAlgn="ctr"/>
                      <a:r>
                        <a:rPr lang="en-US" sz="1050" dirty="0">
                          <a:effectLst/>
                        </a:rPr>
                        <a:t>0.266</a:t>
                      </a:r>
                    </a:p>
                  </a:txBody>
                  <a:tcPr anchor="ctr">
                    <a:lnL>
                      <a:noFill/>
                    </a:lnL>
                    <a:lnR>
                      <a:noFill/>
                    </a:lnR>
                    <a:lnT>
                      <a:noFill/>
                    </a:lnT>
                    <a:lnB>
                      <a:noFill/>
                    </a:lnB>
                    <a:solidFill>
                      <a:srgbClr val="F5F5F5"/>
                    </a:solidFill>
                  </a:tcPr>
                </a:tc>
                <a:extLst>
                  <a:ext uri="{0D108BD9-81ED-4DB2-BD59-A6C34878D82A}">
                    <a16:rowId xmlns:a16="http://schemas.microsoft.com/office/drawing/2014/main" val="22094221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73432330"/>
              </p:ext>
            </p:extLst>
          </p:nvPr>
        </p:nvGraphicFramePr>
        <p:xfrm>
          <a:off x="3640183" y="4597039"/>
          <a:ext cx="5376668" cy="1352550"/>
        </p:xfrm>
        <a:graphic>
          <a:graphicData uri="http://schemas.openxmlformats.org/drawingml/2006/table">
            <a:tbl>
              <a:tblPr/>
              <a:tblGrid>
                <a:gridCol w="1344167">
                  <a:extLst>
                    <a:ext uri="{9D8B030D-6E8A-4147-A177-3AD203B41FA5}">
                      <a16:colId xmlns:a16="http://schemas.microsoft.com/office/drawing/2014/main" val="3450923601"/>
                    </a:ext>
                  </a:extLst>
                </a:gridCol>
                <a:gridCol w="1344167">
                  <a:extLst>
                    <a:ext uri="{9D8B030D-6E8A-4147-A177-3AD203B41FA5}">
                      <a16:colId xmlns:a16="http://schemas.microsoft.com/office/drawing/2014/main" val="3234094151"/>
                    </a:ext>
                  </a:extLst>
                </a:gridCol>
                <a:gridCol w="1344167">
                  <a:extLst>
                    <a:ext uri="{9D8B030D-6E8A-4147-A177-3AD203B41FA5}">
                      <a16:colId xmlns:a16="http://schemas.microsoft.com/office/drawing/2014/main" val="1570395596"/>
                    </a:ext>
                  </a:extLst>
                </a:gridCol>
                <a:gridCol w="1344167">
                  <a:extLst>
                    <a:ext uri="{9D8B030D-6E8A-4147-A177-3AD203B41FA5}">
                      <a16:colId xmlns:a16="http://schemas.microsoft.com/office/drawing/2014/main" val="1379040864"/>
                    </a:ext>
                  </a:extLst>
                </a:gridCol>
              </a:tblGrid>
              <a:tr h="308610">
                <a:tc>
                  <a:txBody>
                    <a:bodyPr/>
                    <a:lstStyle/>
                    <a:p>
                      <a:pPr algn="r" fontAlgn="ctr"/>
                      <a:r>
                        <a:rPr lang="en-US" sz="1100" b="1">
                          <a:effectLst/>
                        </a:rPr>
                        <a:t>Omnibus:</a:t>
                      </a:r>
                    </a:p>
                  </a:txBody>
                  <a:tcPr anchor="ctr">
                    <a:lnL>
                      <a:noFill/>
                    </a:lnL>
                    <a:lnR>
                      <a:noFill/>
                    </a:lnR>
                    <a:lnT>
                      <a:noFill/>
                    </a:lnT>
                    <a:lnB>
                      <a:noFill/>
                    </a:lnB>
                    <a:solidFill>
                      <a:srgbClr val="F5F5F5"/>
                    </a:solidFill>
                  </a:tcPr>
                </a:tc>
                <a:tc>
                  <a:txBody>
                    <a:bodyPr/>
                    <a:lstStyle/>
                    <a:p>
                      <a:pPr algn="r" fontAlgn="ctr"/>
                      <a:r>
                        <a:rPr lang="en-US" sz="1100">
                          <a:effectLst/>
                        </a:rPr>
                        <a:t>1846.441</a:t>
                      </a:r>
                    </a:p>
                  </a:txBody>
                  <a:tcPr anchor="ctr">
                    <a:lnL>
                      <a:noFill/>
                    </a:lnL>
                    <a:lnR>
                      <a:noFill/>
                    </a:lnR>
                    <a:lnT>
                      <a:noFill/>
                    </a:lnT>
                    <a:lnB>
                      <a:noFill/>
                    </a:lnB>
                    <a:solidFill>
                      <a:srgbClr val="F5F5F5"/>
                    </a:solidFill>
                  </a:tcPr>
                </a:tc>
                <a:tc>
                  <a:txBody>
                    <a:bodyPr/>
                    <a:lstStyle/>
                    <a:p>
                      <a:pPr algn="r" fontAlgn="ctr"/>
                      <a:r>
                        <a:rPr lang="en-US" sz="1100" b="1" dirty="0">
                          <a:effectLst/>
                        </a:rPr>
                        <a:t>Durbin-Watson: </a:t>
                      </a:r>
                    </a:p>
                  </a:txBody>
                  <a:tcPr anchor="ctr">
                    <a:lnL>
                      <a:noFill/>
                    </a:lnL>
                    <a:lnR>
                      <a:noFill/>
                    </a:lnR>
                    <a:lnT>
                      <a:noFill/>
                    </a:lnT>
                    <a:lnB>
                      <a:noFill/>
                    </a:lnB>
                    <a:solidFill>
                      <a:srgbClr val="F5F5F5"/>
                    </a:solidFill>
                  </a:tcPr>
                </a:tc>
                <a:tc>
                  <a:txBody>
                    <a:bodyPr/>
                    <a:lstStyle/>
                    <a:p>
                      <a:pPr algn="r" fontAlgn="ctr"/>
                      <a:r>
                        <a:rPr lang="en-US" sz="1100">
                          <a:effectLst/>
                        </a:rPr>
                        <a:t>1.294</a:t>
                      </a:r>
                    </a:p>
                  </a:txBody>
                  <a:tcPr anchor="ctr">
                    <a:lnL>
                      <a:noFill/>
                    </a:lnL>
                    <a:lnR>
                      <a:noFill/>
                    </a:lnR>
                    <a:lnT>
                      <a:noFill/>
                    </a:lnT>
                    <a:lnB>
                      <a:noFill/>
                    </a:lnB>
                    <a:solidFill>
                      <a:srgbClr val="F5F5F5"/>
                    </a:solidFill>
                  </a:tcPr>
                </a:tc>
                <a:extLst>
                  <a:ext uri="{0D108BD9-81ED-4DB2-BD59-A6C34878D82A}">
                    <a16:rowId xmlns:a16="http://schemas.microsoft.com/office/drawing/2014/main" val="28283589"/>
                  </a:ext>
                </a:extLst>
              </a:tr>
              <a:tr h="308610">
                <a:tc>
                  <a:txBody>
                    <a:bodyPr/>
                    <a:lstStyle/>
                    <a:p>
                      <a:pPr algn="r" fontAlgn="ctr"/>
                      <a:r>
                        <a:rPr lang="en-US" sz="1100" b="1" dirty="0" err="1">
                          <a:effectLst/>
                        </a:rPr>
                        <a:t>Prob</a:t>
                      </a:r>
                      <a:r>
                        <a:rPr lang="en-US" sz="1100" b="1" dirty="0">
                          <a:effectLst/>
                        </a:rPr>
                        <a:t>(Omnibus):</a:t>
                      </a:r>
                    </a:p>
                  </a:txBody>
                  <a:tcPr anchor="ctr">
                    <a:lnL>
                      <a:noFill/>
                    </a:lnL>
                    <a:lnR>
                      <a:noFill/>
                    </a:lnR>
                    <a:lnT>
                      <a:noFill/>
                    </a:lnT>
                    <a:lnB>
                      <a:noFill/>
                    </a:lnB>
                  </a:tcPr>
                </a:tc>
                <a:tc>
                  <a:txBody>
                    <a:bodyPr/>
                    <a:lstStyle/>
                    <a:p>
                      <a:pPr algn="r" fontAlgn="ctr"/>
                      <a:r>
                        <a:rPr lang="en-US" sz="1100">
                          <a:effectLst/>
                        </a:rPr>
                        <a:t>0.000</a:t>
                      </a:r>
                    </a:p>
                  </a:txBody>
                  <a:tcPr anchor="ctr">
                    <a:lnL>
                      <a:noFill/>
                    </a:lnL>
                    <a:lnR>
                      <a:noFill/>
                    </a:lnR>
                    <a:lnT>
                      <a:noFill/>
                    </a:lnT>
                    <a:lnB>
                      <a:noFill/>
                    </a:lnB>
                  </a:tcPr>
                </a:tc>
                <a:tc>
                  <a:txBody>
                    <a:bodyPr/>
                    <a:lstStyle/>
                    <a:p>
                      <a:pPr algn="r" fontAlgn="ctr"/>
                      <a:r>
                        <a:rPr lang="en-US" sz="1100" b="1">
                          <a:effectLst/>
                        </a:rPr>
                        <a:t>Jarque-Bera (JB): </a:t>
                      </a:r>
                    </a:p>
                  </a:txBody>
                  <a:tcPr anchor="ctr">
                    <a:lnL>
                      <a:noFill/>
                    </a:lnL>
                    <a:lnR>
                      <a:noFill/>
                    </a:lnR>
                    <a:lnT>
                      <a:noFill/>
                    </a:lnT>
                    <a:lnB>
                      <a:noFill/>
                    </a:lnB>
                  </a:tcPr>
                </a:tc>
                <a:tc>
                  <a:txBody>
                    <a:bodyPr/>
                    <a:lstStyle/>
                    <a:p>
                      <a:pPr algn="r" fontAlgn="ctr"/>
                      <a:r>
                        <a:rPr lang="en-US" sz="1100">
                          <a:effectLst/>
                        </a:rPr>
                        <a:t>3644.826</a:t>
                      </a:r>
                    </a:p>
                  </a:txBody>
                  <a:tcPr anchor="ctr">
                    <a:lnL>
                      <a:noFill/>
                    </a:lnL>
                    <a:lnR>
                      <a:noFill/>
                    </a:lnR>
                    <a:lnT>
                      <a:noFill/>
                    </a:lnT>
                    <a:lnB>
                      <a:noFill/>
                    </a:lnB>
                  </a:tcPr>
                </a:tc>
                <a:extLst>
                  <a:ext uri="{0D108BD9-81ED-4DB2-BD59-A6C34878D82A}">
                    <a16:rowId xmlns:a16="http://schemas.microsoft.com/office/drawing/2014/main" val="3341248811"/>
                  </a:ext>
                </a:extLst>
              </a:tr>
              <a:tr h="308610">
                <a:tc>
                  <a:txBody>
                    <a:bodyPr/>
                    <a:lstStyle/>
                    <a:p>
                      <a:pPr algn="r" fontAlgn="ctr"/>
                      <a:r>
                        <a:rPr lang="en-US" sz="1100" b="1">
                          <a:effectLst/>
                        </a:rPr>
                        <a:t>Skew:</a:t>
                      </a:r>
                    </a:p>
                  </a:txBody>
                  <a:tcPr anchor="ctr">
                    <a:lnL>
                      <a:noFill/>
                    </a:lnL>
                    <a:lnR>
                      <a:noFill/>
                    </a:lnR>
                    <a:lnT>
                      <a:noFill/>
                    </a:lnT>
                    <a:lnB>
                      <a:noFill/>
                    </a:lnB>
                    <a:solidFill>
                      <a:srgbClr val="F5F5F5"/>
                    </a:solidFill>
                  </a:tcPr>
                </a:tc>
                <a:tc>
                  <a:txBody>
                    <a:bodyPr/>
                    <a:lstStyle/>
                    <a:p>
                      <a:pPr algn="r" fontAlgn="ctr"/>
                      <a:r>
                        <a:rPr lang="en-US" sz="1100">
                          <a:effectLst/>
                        </a:rPr>
                        <a:t>-0.512</a:t>
                      </a:r>
                    </a:p>
                  </a:txBody>
                  <a:tcPr anchor="ctr">
                    <a:lnL>
                      <a:noFill/>
                    </a:lnL>
                    <a:lnR>
                      <a:noFill/>
                    </a:lnR>
                    <a:lnT>
                      <a:noFill/>
                    </a:lnT>
                    <a:lnB>
                      <a:noFill/>
                    </a:lnB>
                    <a:solidFill>
                      <a:srgbClr val="F5F5F5"/>
                    </a:solidFill>
                  </a:tcPr>
                </a:tc>
                <a:tc>
                  <a:txBody>
                    <a:bodyPr/>
                    <a:lstStyle/>
                    <a:p>
                      <a:pPr algn="r" fontAlgn="ctr"/>
                      <a:r>
                        <a:rPr lang="en-US" sz="1100" b="1">
                          <a:effectLst/>
                        </a:rPr>
                        <a:t>Prob(JB): </a:t>
                      </a:r>
                    </a:p>
                  </a:txBody>
                  <a:tcPr anchor="ctr">
                    <a:lnL>
                      <a:noFill/>
                    </a:lnL>
                    <a:lnR>
                      <a:noFill/>
                    </a:lnR>
                    <a:lnT>
                      <a:noFill/>
                    </a:lnT>
                    <a:lnB>
                      <a:noFill/>
                    </a:lnB>
                    <a:solidFill>
                      <a:srgbClr val="F5F5F5"/>
                    </a:solidFill>
                  </a:tcPr>
                </a:tc>
                <a:tc>
                  <a:txBody>
                    <a:bodyPr/>
                    <a:lstStyle/>
                    <a:p>
                      <a:pPr algn="r" fontAlgn="ctr"/>
                      <a:r>
                        <a:rPr lang="en-US" sz="110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2104739278"/>
                  </a:ext>
                </a:extLst>
              </a:tr>
              <a:tr h="308610">
                <a:tc>
                  <a:txBody>
                    <a:bodyPr/>
                    <a:lstStyle/>
                    <a:p>
                      <a:pPr algn="r" fontAlgn="ctr"/>
                      <a:r>
                        <a:rPr lang="en-US" sz="1100" b="1">
                          <a:effectLst/>
                        </a:rPr>
                        <a:t>Kurtosis:</a:t>
                      </a:r>
                    </a:p>
                  </a:txBody>
                  <a:tcPr anchor="ctr">
                    <a:lnL>
                      <a:noFill/>
                    </a:lnL>
                    <a:lnR>
                      <a:noFill/>
                    </a:lnR>
                    <a:lnT>
                      <a:noFill/>
                    </a:lnT>
                    <a:lnB>
                      <a:noFill/>
                    </a:lnB>
                  </a:tcPr>
                </a:tc>
                <a:tc>
                  <a:txBody>
                    <a:bodyPr/>
                    <a:lstStyle/>
                    <a:p>
                      <a:pPr algn="r" fontAlgn="ctr"/>
                      <a:r>
                        <a:rPr lang="en-US" sz="1100">
                          <a:effectLst/>
                        </a:rPr>
                        <a:t>4.562</a:t>
                      </a:r>
                    </a:p>
                  </a:txBody>
                  <a:tcPr anchor="ctr">
                    <a:lnL>
                      <a:noFill/>
                    </a:lnL>
                    <a:lnR>
                      <a:noFill/>
                    </a:lnR>
                    <a:lnT>
                      <a:noFill/>
                    </a:lnT>
                    <a:lnB>
                      <a:noFill/>
                    </a:lnB>
                  </a:tcPr>
                </a:tc>
                <a:tc>
                  <a:txBody>
                    <a:bodyPr/>
                    <a:lstStyle/>
                    <a:p>
                      <a:pPr algn="r" fontAlgn="ctr"/>
                      <a:r>
                        <a:rPr lang="en-US" sz="1100" b="1">
                          <a:effectLst/>
                        </a:rPr>
                        <a:t>Cond. No. </a:t>
                      </a:r>
                    </a:p>
                  </a:txBody>
                  <a:tcPr anchor="ctr">
                    <a:lnL>
                      <a:noFill/>
                    </a:lnL>
                    <a:lnR>
                      <a:noFill/>
                    </a:lnR>
                    <a:lnT>
                      <a:noFill/>
                    </a:lnT>
                    <a:lnB>
                      <a:noFill/>
                    </a:lnB>
                  </a:tcPr>
                </a:tc>
                <a:tc>
                  <a:txBody>
                    <a:bodyPr/>
                    <a:lstStyle/>
                    <a:p>
                      <a:pPr algn="r" fontAlgn="ctr"/>
                      <a:r>
                        <a:rPr lang="en-US" sz="1100" dirty="0">
                          <a:effectLst/>
                        </a:rPr>
                        <a:t>5.17e+04</a:t>
                      </a:r>
                    </a:p>
                  </a:txBody>
                  <a:tcPr anchor="ctr">
                    <a:lnL>
                      <a:noFill/>
                    </a:lnL>
                    <a:lnR>
                      <a:noFill/>
                    </a:lnR>
                    <a:lnT>
                      <a:noFill/>
                    </a:lnT>
                    <a:lnB>
                      <a:noFill/>
                    </a:lnB>
                  </a:tcPr>
                </a:tc>
                <a:extLst>
                  <a:ext uri="{0D108BD9-81ED-4DB2-BD59-A6C34878D82A}">
                    <a16:rowId xmlns:a16="http://schemas.microsoft.com/office/drawing/2014/main" val="939996907"/>
                  </a:ext>
                </a:extLst>
              </a:tr>
            </a:tbl>
          </a:graphicData>
        </a:graphic>
      </p:graphicFrame>
      <p:sp>
        <p:nvSpPr>
          <p:cNvPr id="12" name="Rectangle 1"/>
          <p:cNvSpPr>
            <a:spLocks noChangeArrowheads="1"/>
          </p:cNvSpPr>
          <p:nvPr/>
        </p:nvSpPr>
        <p:spPr bwMode="auto">
          <a:xfrm>
            <a:off x="1104900" y="3154362"/>
            <a:ext cx="68405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4" name="Text Placeholder 3"/>
          <p:cNvSpPr>
            <a:spLocks noGrp="1"/>
          </p:cNvSpPr>
          <p:nvPr>
            <p:ph type="body" sz="half" idx="2"/>
          </p:nvPr>
        </p:nvSpPr>
        <p:spPr>
          <a:xfrm>
            <a:off x="1104900" y="1600200"/>
            <a:ext cx="9980682" cy="4572000"/>
          </a:xfrm>
        </p:spPr>
        <p:txBody>
          <a:bodyPr>
            <a:normAutofit/>
          </a:bodyPr>
          <a:lstStyle/>
          <a:p>
            <a:pPr marL="285750" indent="-285750" algn="just">
              <a:buFont typeface="Wingdings" panose="05000000000000000000" pitchFamily="2" charset="2"/>
              <a:buChar char="§"/>
            </a:pPr>
            <a:r>
              <a:rPr lang="en-US" sz="2400" dirty="0" smtClean="0"/>
              <a:t>Morning Star rating has significant impact on funds performance. Higher the rating higher the return.</a:t>
            </a:r>
          </a:p>
          <a:p>
            <a:pPr marL="285750" indent="-285750" algn="just">
              <a:buFont typeface="Wingdings" panose="05000000000000000000" pitchFamily="2" charset="2"/>
              <a:buChar char="§"/>
            </a:pPr>
            <a:r>
              <a:rPr lang="en-US" sz="2400" dirty="0"/>
              <a:t>The more time you invest in Large Blend funds, more chances of having the profit.</a:t>
            </a:r>
            <a:endParaRPr lang="en-US" sz="2400" dirty="0" smtClean="0"/>
          </a:p>
          <a:p>
            <a:pPr marL="285750" indent="-285750" algn="just">
              <a:buFont typeface="Wingdings" panose="05000000000000000000" pitchFamily="2" charset="2"/>
              <a:buChar char="§"/>
            </a:pPr>
            <a:r>
              <a:rPr lang="en-US" sz="2400" dirty="0" smtClean="0"/>
              <a:t>Profit proving funds has comparatively lower expense ratio than that of funds in loss.</a:t>
            </a:r>
          </a:p>
          <a:p>
            <a:pPr marL="285750" indent="-285750" algn="just">
              <a:buFont typeface="Wingdings" panose="05000000000000000000" pitchFamily="2" charset="2"/>
              <a:buChar char="§"/>
            </a:pPr>
            <a:r>
              <a:rPr lang="en-US" sz="2400" dirty="0" smtClean="0"/>
              <a:t>Majority of funds </a:t>
            </a:r>
            <a:r>
              <a:rPr lang="en-US" sz="2400" dirty="0" smtClean="0"/>
              <a:t>with Expense </a:t>
            </a:r>
            <a:r>
              <a:rPr lang="en-US" sz="2400" dirty="0"/>
              <a:t>ratio between 0.5-1.0 yield </a:t>
            </a:r>
            <a:r>
              <a:rPr lang="en-US" sz="2400" dirty="0" smtClean="0"/>
              <a:t>0-5% </a:t>
            </a:r>
            <a:r>
              <a:rPr lang="en-US" sz="2400" dirty="0"/>
              <a:t>positive return in </a:t>
            </a:r>
            <a:r>
              <a:rPr lang="en-US" sz="2400" dirty="0" smtClean="0"/>
              <a:t>5 years</a:t>
            </a:r>
            <a:r>
              <a:rPr lang="en-US" sz="2400" dirty="0" smtClean="0"/>
              <a:t>.</a:t>
            </a:r>
            <a:endParaRPr lang="en-US" sz="2400" dirty="0"/>
          </a:p>
          <a:p>
            <a:pPr algn="just"/>
            <a:endParaRPr lang="en-US" sz="2400"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63634" y="2943497"/>
            <a:ext cx="8699863" cy="1107996"/>
          </a:xfrm>
          <a:prstGeom prst="rect">
            <a:avLst/>
          </a:prstGeom>
          <a:noFill/>
        </p:spPr>
        <p:txBody>
          <a:bodyPr wrap="square" lIns="91440" tIns="45720" rIns="91440" bIns="45720">
            <a:spAutoFit/>
          </a:bodyPr>
          <a:lstStyle/>
          <a:p>
            <a:pPr algn="ctr"/>
            <a:r>
              <a:rPr lang="en-U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045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Contents</a:t>
            </a:r>
            <a:endParaRPr lang="en-US" dirty="0"/>
          </a:p>
        </p:txBody>
      </p:sp>
      <p:sp>
        <p:nvSpPr>
          <p:cNvPr id="14" name="Content Placeholder 13"/>
          <p:cNvSpPr>
            <a:spLocks noGrp="1"/>
          </p:cNvSpPr>
          <p:nvPr>
            <p:ph idx="1"/>
          </p:nvPr>
        </p:nvSpPr>
        <p:spPr/>
        <p:txBody>
          <a:bodyPr/>
          <a:lstStyle/>
          <a:p>
            <a:r>
              <a:rPr lang="en-US" dirty="0" smtClean="0"/>
              <a:t>Introduction</a:t>
            </a:r>
          </a:p>
          <a:p>
            <a:r>
              <a:rPr lang="en-US" dirty="0" smtClean="0"/>
              <a:t>Hypothetical Questions</a:t>
            </a:r>
            <a:endParaRPr lang="en-US" dirty="0"/>
          </a:p>
          <a:p>
            <a:r>
              <a:rPr lang="en-US" dirty="0" smtClean="0"/>
              <a:t>Important Variables</a:t>
            </a:r>
            <a:endParaRPr lang="en-US" dirty="0"/>
          </a:p>
          <a:p>
            <a:r>
              <a:rPr lang="en-US" dirty="0" smtClean="0"/>
              <a:t>Exploratory Data Analysis</a:t>
            </a:r>
          </a:p>
          <a:p>
            <a:pPr lvl="1"/>
            <a:r>
              <a:rPr lang="en-US" dirty="0" smtClean="0"/>
              <a:t>Histograms</a:t>
            </a:r>
          </a:p>
          <a:p>
            <a:pPr lvl="1"/>
            <a:r>
              <a:rPr lang="en-US" dirty="0" smtClean="0"/>
              <a:t>CDF</a:t>
            </a:r>
          </a:p>
          <a:p>
            <a:pPr lvl="1"/>
            <a:r>
              <a:rPr lang="en-US" dirty="0" smtClean="0"/>
              <a:t>Scatter Plot</a:t>
            </a:r>
          </a:p>
          <a:p>
            <a:pPr lvl="1"/>
            <a:r>
              <a:rPr lang="en-US" dirty="0" smtClean="0"/>
              <a:t>Modeling/Prediction</a:t>
            </a:r>
          </a:p>
          <a:p>
            <a:r>
              <a:rPr lang="en-US" dirty="0" smtClean="0"/>
              <a:t>Conclusion</a:t>
            </a:r>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lgn="just">
              <a:buNone/>
            </a:pPr>
            <a:r>
              <a:rPr lang="en-US" dirty="0"/>
              <a:t>A mutual fund is a company that pools money from many investors and invests the money in securities such as stocks, bonds, and short-term debt. The combined holdings of the mutual fund are known as its portfolio. Investors buy shares in mutual funds. Each share represents an investor’s part ownership in the fund and the income it generates</a:t>
            </a:r>
            <a:r>
              <a:rPr lang="en-US" dirty="0" smtClean="0"/>
              <a:t>.</a:t>
            </a:r>
          </a:p>
          <a:p>
            <a:pPr marL="0" indent="0" algn="just">
              <a:buNone/>
            </a:pPr>
            <a:r>
              <a:rPr lang="en-US" dirty="0"/>
              <a:t>There are many parameters and points attached to a Mutual Funds. </a:t>
            </a:r>
            <a:r>
              <a:rPr lang="en-US" dirty="0" smtClean="0"/>
              <a:t>In this project </a:t>
            </a:r>
            <a:r>
              <a:rPr lang="en-US" dirty="0"/>
              <a:t>I will be putting my focus on important factors tied to a high performing Mutual funds. </a:t>
            </a:r>
          </a:p>
        </p:txBody>
      </p:sp>
    </p:spTree>
    <p:extLst>
      <p:ext uri="{BB962C8B-B14F-4D97-AF65-F5344CB8AC3E}">
        <p14:creationId xmlns:p14="http://schemas.microsoft.com/office/powerpoint/2010/main" val="264017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Statistical/Hypothetical Question</a:t>
            </a:r>
          </a:p>
        </p:txBody>
      </p:sp>
      <p:sp>
        <p:nvSpPr>
          <p:cNvPr id="3" name="Content Placeholder 2"/>
          <p:cNvSpPr>
            <a:spLocks noGrp="1"/>
          </p:cNvSpPr>
          <p:nvPr>
            <p:ph idx="1"/>
          </p:nvPr>
        </p:nvSpPr>
        <p:spPr/>
        <p:txBody>
          <a:bodyPr/>
          <a:lstStyle/>
          <a:p>
            <a:pPr lvl="0"/>
            <a:r>
              <a:rPr lang="en-US" dirty="0"/>
              <a:t>How </a:t>
            </a:r>
            <a:r>
              <a:rPr lang="en-US" dirty="0" smtClean="0"/>
              <a:t>fund </a:t>
            </a:r>
            <a:r>
              <a:rPr lang="en-US" dirty="0"/>
              <a:t>return is related to other factors and what are the important factors for good return?</a:t>
            </a:r>
          </a:p>
          <a:p>
            <a:pPr lvl="0"/>
            <a:r>
              <a:rPr lang="en-US" dirty="0"/>
              <a:t>Does expense ratio plays important role in Mutual Fund’s performance?</a:t>
            </a:r>
          </a:p>
          <a:p>
            <a:pPr lvl="0"/>
            <a:r>
              <a:rPr lang="en-US" dirty="0"/>
              <a:t>How the size of the fund affects its performance? </a:t>
            </a:r>
            <a:endParaRPr lang="en-US" dirty="0" smtClean="0"/>
          </a:p>
          <a:p>
            <a:pPr lvl="0"/>
            <a:r>
              <a:rPr lang="en-US" dirty="0" smtClean="0"/>
              <a:t>What </a:t>
            </a:r>
            <a:r>
              <a:rPr lang="en-US" dirty="0"/>
              <a:t>is the investment sector distribution of high performing funds?</a:t>
            </a:r>
          </a:p>
          <a:p>
            <a:pPr lvl="0"/>
            <a:r>
              <a:rPr lang="en-US" dirty="0"/>
              <a:t>How is the distribution of portfolio of high performing funds?</a:t>
            </a:r>
          </a:p>
          <a:p>
            <a:pPr lvl="0"/>
            <a:r>
              <a:rPr lang="en-US" dirty="0"/>
              <a:t>Is </a:t>
            </a:r>
            <a:r>
              <a:rPr lang="en-US" dirty="0" err="1"/>
              <a:t>Morningstar_rating</a:t>
            </a:r>
            <a:r>
              <a:rPr lang="en-US" dirty="0"/>
              <a:t>, </a:t>
            </a:r>
            <a:r>
              <a:rPr lang="en-US" dirty="0" err="1"/>
              <a:t>MorningStar_return_rating</a:t>
            </a:r>
            <a:r>
              <a:rPr lang="en-US" dirty="0"/>
              <a:t> and </a:t>
            </a:r>
            <a:r>
              <a:rPr lang="en-US" dirty="0" err="1"/>
              <a:t>Morningstar_risk_rating</a:t>
            </a:r>
            <a:r>
              <a:rPr lang="en-US" dirty="0"/>
              <a:t> worth considering for Mutual Fund investment</a:t>
            </a:r>
            <a:r>
              <a:rPr lang="en-US" dirty="0" smtClean="0"/>
              <a:t>?</a:t>
            </a:r>
            <a:endParaRPr lang="en-US"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Variables</a:t>
            </a:r>
            <a:endParaRPr lang="en-US" dirty="0"/>
          </a:p>
        </p:txBody>
      </p:sp>
      <p:sp>
        <p:nvSpPr>
          <p:cNvPr id="3" name="Content Placeholder 2"/>
          <p:cNvSpPr>
            <a:spLocks noGrp="1"/>
          </p:cNvSpPr>
          <p:nvPr>
            <p:ph sz="half" idx="1"/>
          </p:nvPr>
        </p:nvSpPr>
        <p:spPr>
          <a:xfrm>
            <a:off x="1104900" y="1600200"/>
            <a:ext cx="9980682" cy="4571999"/>
          </a:xfrm>
        </p:spPr>
        <p:txBody>
          <a:bodyPr>
            <a:normAutofit lnSpcReduction="10000"/>
          </a:bodyPr>
          <a:lstStyle/>
          <a:p>
            <a:r>
              <a:rPr lang="en-US" b="1" dirty="0" err="1"/>
              <a:t>net_assets</a:t>
            </a:r>
            <a:r>
              <a:rPr lang="en-US" dirty="0"/>
              <a:t> : It represents the total of all dollars invested in all share classes of the fund. Do not confuse it with Net Asset Value(NAV, per share/unit price of the fund</a:t>
            </a:r>
            <a:r>
              <a:rPr lang="en-US" dirty="0" smtClean="0"/>
              <a:t>)</a:t>
            </a:r>
          </a:p>
          <a:p>
            <a:r>
              <a:rPr lang="en-US" b="1" dirty="0" err="1"/>
              <a:t>morningstar_rating</a:t>
            </a:r>
            <a:r>
              <a:rPr lang="en-US" dirty="0"/>
              <a:t> : The Morningstar Rating is a measure of a fund's risk-adjusted return, relative to similar funds. Funds are rated from 1 to 5 stars, with the best performers receiving 5 stars and the worst performers receiving a single </a:t>
            </a:r>
            <a:r>
              <a:rPr lang="en-US" dirty="0" smtClean="0"/>
              <a:t>star</a:t>
            </a:r>
          </a:p>
          <a:p>
            <a:r>
              <a:rPr lang="en-US" b="1" dirty="0" err="1"/>
              <a:t>net_annual_expense_ratio_fund</a:t>
            </a:r>
            <a:r>
              <a:rPr lang="en-US" dirty="0"/>
              <a:t> : The expense ratio is the annual fee that all funds charge their </a:t>
            </a:r>
            <a:r>
              <a:rPr lang="en-US" dirty="0" smtClean="0"/>
              <a:t>shareholders</a:t>
            </a:r>
          </a:p>
          <a:p>
            <a:r>
              <a:rPr lang="en-US" b="1" dirty="0"/>
              <a:t>investment</a:t>
            </a:r>
            <a:r>
              <a:rPr lang="en-US" dirty="0"/>
              <a:t> : Classification of funds based on both the size of the companies invested in and the growth prospects of the invested stocks. </a:t>
            </a:r>
            <a:endParaRPr lang="en-US" dirty="0" smtClean="0"/>
          </a:p>
          <a:p>
            <a:r>
              <a:rPr lang="en-US" b="1" dirty="0"/>
              <a:t>size</a:t>
            </a:r>
            <a:r>
              <a:rPr lang="en-US" dirty="0"/>
              <a:t> : Size of fund. Large, Medium, </a:t>
            </a:r>
            <a:r>
              <a:rPr lang="en-US" dirty="0" smtClean="0"/>
              <a:t>Small</a:t>
            </a:r>
          </a:p>
          <a:p>
            <a:r>
              <a:rPr lang="en-US" b="1" dirty="0"/>
              <a:t>fund_return_2018</a:t>
            </a:r>
            <a:r>
              <a:rPr lang="en-US" dirty="0"/>
              <a:t> : profit generated in year </a:t>
            </a:r>
            <a:r>
              <a:rPr lang="en-US" dirty="0" smtClean="0"/>
              <a:t>2018</a:t>
            </a:r>
          </a:p>
          <a:p>
            <a:r>
              <a:rPr lang="en-US" b="1" dirty="0" smtClean="0"/>
              <a:t>f</a:t>
            </a:r>
            <a:r>
              <a:rPr lang="en-US" b="1" dirty="0"/>
              <a:t>und_return_10years</a:t>
            </a:r>
            <a:r>
              <a:rPr lang="en-US" dirty="0"/>
              <a:t> : profit generated in past 10 year</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funds with highest return in 10 years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15971" y="1430383"/>
            <a:ext cx="9460440" cy="5427617"/>
          </a:xfrm>
          <a:prstGeom prst="rect">
            <a:avLst/>
          </a:prstGeom>
        </p:spPr>
      </p:pic>
    </p:spTree>
    <p:extLst>
      <p:ext uri="{BB962C8B-B14F-4D97-AF65-F5344CB8AC3E}">
        <p14:creationId xmlns:p14="http://schemas.microsoft.com/office/powerpoint/2010/main" val="205169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t>
            </a:r>
            <a:r>
              <a:rPr lang="en-US" dirty="0" smtClean="0"/>
              <a:t>rofit/Loss </a:t>
            </a:r>
            <a:r>
              <a:rPr lang="en-US" dirty="0"/>
              <a:t>Histogram </a:t>
            </a:r>
            <a:r>
              <a:rPr lang="en-US" dirty="0" smtClean="0"/>
              <a:t>on </a:t>
            </a:r>
            <a:r>
              <a:rPr lang="en-US" dirty="0" smtClean="0"/>
              <a:t>2018 Return and 5 Years Return</a:t>
            </a:r>
            <a:endParaRPr lang="en-US" dirty="0"/>
          </a:p>
        </p:txBody>
      </p:sp>
      <p:sp>
        <p:nvSpPr>
          <p:cNvPr id="10" name="TextBox 9"/>
          <p:cNvSpPr txBox="1"/>
          <p:nvPr/>
        </p:nvSpPr>
        <p:spPr>
          <a:xfrm>
            <a:off x="1104899" y="4641668"/>
            <a:ext cx="9519557" cy="1200329"/>
          </a:xfrm>
          <a:prstGeom prst="rect">
            <a:avLst/>
          </a:prstGeom>
          <a:noFill/>
        </p:spPr>
        <p:txBody>
          <a:bodyPr wrap="square" rtlCol="0">
            <a:spAutoFit/>
          </a:bodyPr>
          <a:lstStyle/>
          <a:p>
            <a:pPr lvl="0" algn="just"/>
            <a:r>
              <a:rPr lang="en-US" dirty="0"/>
              <a:t>Histogram of comparison of profit/loss based on fund type for 2018 and tenure of 5years. It clearly shows that most of the fund’s returns converted into profit if the investment went for past 5 years instead of just a year. The more time you invest in Large Blend funds, more chances of having the profit.</a:t>
            </a:r>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4901" y="1649729"/>
            <a:ext cx="4076700" cy="265106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1647" y="1649728"/>
            <a:ext cx="4092810" cy="2714725"/>
          </a:xfr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CDF of profit/loss </a:t>
            </a:r>
            <a:r>
              <a:rPr lang="en-US" b="1" dirty="0" smtClean="0"/>
              <a:t>expense </a:t>
            </a:r>
            <a:r>
              <a:rPr lang="en-US" b="1" dirty="0" smtClean="0"/>
              <a:t>ratio</a:t>
            </a:r>
            <a:r>
              <a:rPr lang="en-US" dirty="0" smtClean="0"/>
              <a:t> on 5 Year Return</a:t>
            </a:r>
            <a:endParaRPr lang="en-US" dirty="0"/>
          </a:p>
        </p:txBody>
      </p:sp>
      <p:sp>
        <p:nvSpPr>
          <p:cNvPr id="4" name="Text Placeholder 3"/>
          <p:cNvSpPr>
            <a:spLocks noGrp="1"/>
          </p:cNvSpPr>
          <p:nvPr>
            <p:ph type="body" sz="half" idx="2"/>
          </p:nvPr>
        </p:nvSpPr>
        <p:spPr>
          <a:xfrm>
            <a:off x="1104900" y="1680754"/>
            <a:ext cx="3292929" cy="4084320"/>
          </a:xfrm>
        </p:spPr>
        <p:txBody>
          <a:bodyPr/>
          <a:lstStyle/>
          <a:p>
            <a:pPr algn="just"/>
            <a:r>
              <a:rPr lang="en-US" dirty="0"/>
              <a:t>CDF </a:t>
            </a:r>
            <a:r>
              <a:rPr lang="en-US" dirty="0" smtClean="0"/>
              <a:t>gives </a:t>
            </a:r>
            <a:r>
              <a:rPr lang="en-US" dirty="0"/>
              <a:t>more clearer difference of expense ratio between profit funds and loss funds. We can see expense ratio of profit funds are lower between 0 to </a:t>
            </a:r>
            <a:r>
              <a:rPr lang="en-US" dirty="0" smtClean="0"/>
              <a:t>3.</a:t>
            </a:r>
            <a:endParaRPr lang="en-US" dirty="0" smtClean="0"/>
          </a:p>
          <a:p>
            <a:pPr algn="just"/>
            <a:endParaRPr lang="en-US" dirty="0"/>
          </a:p>
          <a:p>
            <a:pPr algn="just"/>
            <a:r>
              <a:rPr lang="en-US" dirty="0" smtClean="0"/>
              <a:t>We can conclude that </a:t>
            </a:r>
            <a:r>
              <a:rPr lang="en-US" dirty="0" smtClean="0"/>
              <a:t>in 5 years </a:t>
            </a:r>
            <a:r>
              <a:rPr lang="en-US" dirty="0" smtClean="0"/>
              <a:t>funds with lower expense ratio gave more profit.</a:t>
            </a:r>
            <a:endParaRPr lang="en-US"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13" t="-1454" r="-611" b="-3810"/>
          <a:stretch/>
        </p:blipFill>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a:t>
            </a:r>
            <a:r>
              <a:rPr lang="en-US" dirty="0" smtClean="0"/>
              <a:t>Plots</a:t>
            </a:r>
            <a:endParaRPr lang="en-US" b="1" dirty="0"/>
          </a:p>
        </p:txBody>
      </p:sp>
      <p:sp>
        <p:nvSpPr>
          <p:cNvPr id="4" name="Text Placeholder 3"/>
          <p:cNvSpPr>
            <a:spLocks noGrp="1"/>
          </p:cNvSpPr>
          <p:nvPr>
            <p:ph type="body" sz="half" idx="2"/>
          </p:nvPr>
        </p:nvSpPr>
        <p:spPr>
          <a:xfrm>
            <a:off x="1104900" y="1680754"/>
            <a:ext cx="4224746" cy="4084320"/>
          </a:xfrm>
        </p:spPr>
        <p:txBody>
          <a:bodyPr/>
          <a:lstStyle/>
          <a:p>
            <a:pPr algn="just"/>
            <a:r>
              <a:rPr lang="en-US" dirty="0" smtClean="0"/>
              <a:t>Scatter plot between expense ratio and </a:t>
            </a:r>
            <a:r>
              <a:rPr lang="en-US" dirty="0" smtClean="0"/>
              <a:t>5year</a:t>
            </a:r>
            <a:r>
              <a:rPr lang="en-US" dirty="0" smtClean="0"/>
              <a:t> return shows </a:t>
            </a:r>
            <a:r>
              <a:rPr lang="en-US" dirty="0" smtClean="0"/>
              <a:t>non-linear relationship</a:t>
            </a:r>
            <a:r>
              <a:rPr lang="en-US" dirty="0" smtClean="0"/>
              <a:t>. </a:t>
            </a:r>
          </a:p>
          <a:p>
            <a:pPr algn="just"/>
            <a:endParaRPr lang="en-US" dirty="0" smtClean="0"/>
          </a:p>
          <a:p>
            <a:pPr algn="just"/>
            <a:endParaRPr lang="en-US" dirty="0"/>
          </a:p>
          <a:p>
            <a:pPr algn="just"/>
            <a:endParaRPr lang="en-US" dirty="0" smtClean="0"/>
          </a:p>
          <a:p>
            <a:pPr algn="just"/>
            <a:endParaRPr lang="en-US" dirty="0"/>
          </a:p>
          <a:p>
            <a:pPr algn="just"/>
            <a:r>
              <a:rPr lang="en-US" dirty="0" smtClean="0"/>
              <a:t>However, </a:t>
            </a:r>
            <a:r>
              <a:rPr lang="en-US" dirty="0" err="1" smtClean="0"/>
              <a:t>hexbin</a:t>
            </a:r>
            <a:r>
              <a:rPr lang="en-US" dirty="0" smtClean="0"/>
              <a:t> plot shows that funds having expense ratio between 0.5-1.0 yield </a:t>
            </a:r>
            <a:r>
              <a:rPr lang="en-US" dirty="0" smtClean="0"/>
              <a:t>0-5% </a:t>
            </a:r>
            <a:r>
              <a:rPr lang="en-US" dirty="0" smtClean="0"/>
              <a:t>positive return in </a:t>
            </a:r>
            <a:r>
              <a:rPr lang="en-US" dirty="0" smtClean="0"/>
              <a:t>5 years</a:t>
            </a:r>
            <a:r>
              <a:rPr lang="en-US" dirty="0" smtClean="0"/>
              <a:t>.</a:t>
            </a:r>
            <a:endParaRPr lang="en-US" dirty="0" smtClean="0"/>
          </a:p>
          <a:p>
            <a:pPr algn="just"/>
            <a:endParaRPr lang="en-US" dirty="0"/>
          </a:p>
          <a:p>
            <a:pPr algn="just"/>
            <a:endParaRPr lang="en-US" dirty="0"/>
          </a:p>
        </p:txBody>
      </p:sp>
      <p:sp>
        <p:nvSpPr>
          <p:cNvPr id="7" name="TextBox 6"/>
          <p:cNvSpPr txBox="1"/>
          <p:nvPr/>
        </p:nvSpPr>
        <p:spPr>
          <a:xfrm>
            <a:off x="10380617" y="2177143"/>
            <a:ext cx="1428206" cy="523220"/>
          </a:xfrm>
          <a:prstGeom prst="rect">
            <a:avLst/>
          </a:prstGeom>
          <a:noFill/>
        </p:spPr>
        <p:txBody>
          <a:bodyPr wrap="square" rtlCol="0">
            <a:spAutoFit/>
          </a:bodyPr>
          <a:lstStyle/>
          <a:p>
            <a:r>
              <a:rPr lang="en-US" sz="1400" dirty="0" smtClean="0"/>
              <a:t>Figure 1 : Scatter plot</a:t>
            </a:r>
            <a:endParaRPr lang="en-US" sz="1400" dirty="0"/>
          </a:p>
        </p:txBody>
      </p:sp>
      <p:sp>
        <p:nvSpPr>
          <p:cNvPr id="9" name="TextBox 8"/>
          <p:cNvSpPr txBox="1"/>
          <p:nvPr/>
        </p:nvSpPr>
        <p:spPr>
          <a:xfrm>
            <a:off x="10445931" y="4959531"/>
            <a:ext cx="1428206" cy="523220"/>
          </a:xfrm>
          <a:prstGeom prst="rect">
            <a:avLst/>
          </a:prstGeom>
          <a:noFill/>
        </p:spPr>
        <p:txBody>
          <a:bodyPr wrap="square" rtlCol="0">
            <a:spAutoFit/>
          </a:bodyPr>
          <a:lstStyle/>
          <a:p>
            <a:r>
              <a:rPr lang="en-US" sz="1400" dirty="0" smtClean="0"/>
              <a:t>Figure 2 : </a:t>
            </a:r>
            <a:r>
              <a:rPr lang="en-US" sz="1400" dirty="0" err="1" smtClean="0"/>
              <a:t>Hexbin</a:t>
            </a:r>
            <a:r>
              <a:rPr lang="en-US" sz="1400" dirty="0" smtClean="0"/>
              <a:t> Plot</a:t>
            </a:r>
            <a:endParaRPr lang="en-US" sz="1400"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971" r="971"/>
          <a:stretch>
            <a:fillRect/>
          </a:stretch>
        </p:blipFill>
        <p:spPr>
          <a:xfrm>
            <a:off x="6387676" y="1486987"/>
            <a:ext cx="3837111" cy="2727961"/>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950" y="4214948"/>
            <a:ext cx="4102581" cy="2699335"/>
          </a:xfrm>
          <a:prstGeom prst="rect">
            <a:avLst/>
          </a:prstGeom>
        </p:spPr>
      </p:pic>
    </p:spTree>
    <p:extLst>
      <p:ext uri="{BB962C8B-B14F-4D97-AF65-F5344CB8AC3E}">
        <p14:creationId xmlns:p14="http://schemas.microsoft.com/office/powerpoint/2010/main" val="238535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347</TotalTime>
  <Words>815</Words>
  <Application>Microsoft Office PowerPoint</Application>
  <PresentationFormat>Widescreen</PresentationFormat>
  <Paragraphs>143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Euphemia</vt:lpstr>
      <vt:lpstr>Plantagenet Cherokee</vt:lpstr>
      <vt:lpstr>Wingdings</vt:lpstr>
      <vt:lpstr>Academic Literature 16x9</vt:lpstr>
      <vt:lpstr>EDA on mutual funds</vt:lpstr>
      <vt:lpstr>Contents</vt:lpstr>
      <vt:lpstr>Introduction</vt:lpstr>
      <vt:lpstr>Statistical/Hypothetical Question</vt:lpstr>
      <vt:lpstr>Important Variables</vt:lpstr>
      <vt:lpstr>Top 10 funds with highest return in 10 years</vt:lpstr>
      <vt:lpstr>Profit/Loss Histogram on 2018 Return and 5 Years Return</vt:lpstr>
      <vt:lpstr>CDF of profit/loss expense ratio on 5 Year Return</vt:lpstr>
      <vt:lpstr>Scatter Plots</vt:lpstr>
      <vt:lpstr>Modeling and Prediction</vt:lpstr>
      <vt:lpstr>Conclusions</vt:lpstr>
      <vt:lpstr>PowerPoint Presentation</vt:lpstr>
    </vt:vector>
  </TitlesOfParts>
  <Company>FIRST DATA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mutual funds</dc:title>
  <dc:creator>Verma, Gourav</dc:creator>
  <cp:lastModifiedBy>Verma, Gourav</cp:lastModifiedBy>
  <cp:revision>15</cp:revision>
  <dcterms:created xsi:type="dcterms:W3CDTF">2020-02-29T02:58:25Z</dcterms:created>
  <dcterms:modified xsi:type="dcterms:W3CDTF">2020-02-29T21:49:16Z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