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257" r:id="rId6"/>
    <p:sldId id="258" r:id="rId7"/>
    <p:sldId id="275" r:id="rId8"/>
    <p:sldId id="277" r:id="rId9"/>
    <p:sldId id="278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BAA4-2C3B-46F0-B509-EB9C4B21CD9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0ECCC-A97B-413A-A2B0-F6236EDB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0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8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3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8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4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6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/>
              <a:t>Breast cancer prediction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88974" y="5259300"/>
            <a:ext cx="5286305" cy="1550775"/>
          </a:xfrm>
        </p:spPr>
        <p:txBody>
          <a:bodyPr/>
          <a:lstStyle/>
          <a:p>
            <a:r>
              <a:rPr lang="en-US" sz="2000" dirty="0" smtClean="0"/>
              <a:t>Gourav Verma &amp; Saurabh Biswas</a:t>
            </a:r>
          </a:p>
          <a:p>
            <a:r>
              <a:rPr lang="en-US" sz="2000" dirty="0" smtClean="0"/>
              <a:t>DSC-630, Fall-2020</a:t>
            </a:r>
          </a:p>
          <a:p>
            <a:r>
              <a:rPr lang="en-US" sz="2000" dirty="0" smtClean="0"/>
              <a:t>Bellevue University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 smtClean="0"/>
              <a:t>To predict breas</a:t>
            </a:r>
            <a:r>
              <a:rPr lang="en-US" dirty="0" smtClean="0"/>
              <a:t>t cancer (malignant tumor) by evaluating diagnostic features computed from a digitized image of a fine needle aspirate (FNA) of a breast mass.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dirty="0"/>
              <a:t>OUR BIG </a:t>
            </a:r>
            <a:br>
              <a:rPr lang="en-US" dirty="0"/>
            </a:br>
            <a:r>
              <a:rPr lang="en-US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noProof="1" smtClean="0">
                <a:solidFill>
                  <a:schemeClr val="accent2"/>
                </a:solidFill>
                <a:latin typeface="+mj-lt"/>
              </a:rPr>
              <a:t>Problem Statements</a:t>
            </a:r>
          </a:p>
          <a:p>
            <a:r>
              <a:rPr lang="en-US" sz="2000" b="1" noProof="1" smtClean="0">
                <a:solidFill>
                  <a:schemeClr val="accent2"/>
                </a:solidFill>
                <a:latin typeface="+mj-lt"/>
              </a:rPr>
              <a:t>Data</a:t>
            </a:r>
            <a:endParaRPr lang="en-US" sz="2000" b="1" noProof="1">
              <a:solidFill>
                <a:schemeClr val="accent2"/>
              </a:solidFill>
              <a:latin typeface="+mj-lt"/>
            </a:endParaRPr>
          </a:p>
          <a:p>
            <a:r>
              <a:rPr lang="en-US" sz="2000" b="1" noProof="1">
                <a:solidFill>
                  <a:schemeClr val="accent2"/>
                </a:solidFill>
                <a:latin typeface="+mj-lt"/>
              </a:rPr>
              <a:t>Mathedology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5"/>
            <a:ext cx="10147484" cy="4320000"/>
          </a:xfrm>
        </p:spPr>
        <p:txBody>
          <a:bodyPr/>
          <a:lstStyle/>
          <a:p>
            <a:r>
              <a:rPr lang="en-US" sz="2000" dirty="0"/>
              <a:t>Breast Cancer is 2nd most common cancer in </a:t>
            </a:r>
            <a:r>
              <a:rPr lang="en-US" sz="2000" dirty="0" smtClean="0"/>
              <a:t>women.</a:t>
            </a:r>
          </a:p>
          <a:p>
            <a:endParaRPr lang="en-US" sz="2000" dirty="0"/>
          </a:p>
          <a:p>
            <a:r>
              <a:rPr lang="en-GB" sz="2000" dirty="0"/>
              <a:t>It is 2nd leading cause of deaths of women after lung cancer. </a:t>
            </a:r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Is </a:t>
            </a:r>
            <a:r>
              <a:rPr lang="en-GB" sz="2000" dirty="0"/>
              <a:t>fine needle </a:t>
            </a:r>
            <a:r>
              <a:rPr lang="en-GB" sz="2000" dirty="0" smtClean="0"/>
              <a:t>biopsy </a:t>
            </a:r>
            <a:r>
              <a:rPr lang="en-GB" sz="2000" dirty="0"/>
              <a:t>an effective tool in evaluating and diagnosing suspect lumps or </a:t>
            </a:r>
            <a:r>
              <a:rPr lang="en-GB" sz="2000" dirty="0" smtClean="0"/>
              <a:t>masses?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5"/>
            <a:ext cx="10147484" cy="4500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We </a:t>
            </a:r>
            <a:r>
              <a:rPr lang="en-GB" dirty="0"/>
              <a:t>are using the Wisconsin Breast </a:t>
            </a:r>
            <a:r>
              <a:rPr lang="en-GB" dirty="0" smtClean="0"/>
              <a:t>Cancer dataset which </a:t>
            </a:r>
            <a:r>
              <a:rPr lang="en-GB" dirty="0"/>
              <a:t>was obtained from the University of Wisconsin Hospitals.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Diagnosis – Malignant &amp; Benign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10 </a:t>
            </a:r>
            <a:r>
              <a:rPr lang="en-GB" dirty="0"/>
              <a:t>features were computed for each cell nucleus </a:t>
            </a:r>
            <a:endParaRPr lang="en-GB" dirty="0"/>
          </a:p>
          <a:p>
            <a:pPr lvl="1"/>
            <a:r>
              <a:rPr lang="en-GB" sz="1200" dirty="0"/>
              <a:t>radius (mean of distances from </a:t>
            </a:r>
            <a:r>
              <a:rPr lang="en-GB" sz="1200" dirty="0" smtClean="0"/>
              <a:t>centre </a:t>
            </a:r>
            <a:r>
              <a:rPr lang="en-GB" sz="1200" dirty="0"/>
              <a:t>to points on the perimeter)</a:t>
            </a:r>
            <a:endParaRPr lang="en-US" sz="1200" dirty="0"/>
          </a:p>
          <a:p>
            <a:pPr lvl="1"/>
            <a:r>
              <a:rPr lang="en-GB" sz="1200" dirty="0"/>
              <a:t>Texture (standard deviation of </a:t>
            </a:r>
            <a:r>
              <a:rPr lang="en-GB" sz="1200" dirty="0" smtClean="0"/>
              <a:t>grey-scale </a:t>
            </a:r>
            <a:r>
              <a:rPr lang="en-GB" sz="1200" dirty="0"/>
              <a:t>values)</a:t>
            </a:r>
            <a:endParaRPr lang="en-US" sz="1200" dirty="0"/>
          </a:p>
          <a:p>
            <a:pPr lvl="1"/>
            <a:r>
              <a:rPr lang="en-GB" sz="1200" dirty="0"/>
              <a:t>Perimeter</a:t>
            </a:r>
            <a:endParaRPr lang="en-US" sz="1200" dirty="0"/>
          </a:p>
          <a:p>
            <a:pPr lvl="1"/>
            <a:r>
              <a:rPr lang="en-GB" sz="1200" dirty="0"/>
              <a:t>Area</a:t>
            </a:r>
            <a:endParaRPr lang="en-US" sz="1200" dirty="0"/>
          </a:p>
          <a:p>
            <a:pPr lvl="1"/>
            <a:r>
              <a:rPr lang="en-GB" sz="1200" dirty="0"/>
              <a:t>Smoothness (local variation in radius lengths)</a:t>
            </a:r>
            <a:endParaRPr lang="en-US" sz="1200" dirty="0"/>
          </a:p>
          <a:p>
            <a:pPr lvl="1"/>
            <a:r>
              <a:rPr lang="en-GB" sz="1200" dirty="0"/>
              <a:t>Compactness (perimeter^2 / area - 1.0)</a:t>
            </a:r>
            <a:endParaRPr lang="en-US" sz="1200" dirty="0"/>
          </a:p>
          <a:p>
            <a:pPr lvl="1"/>
            <a:r>
              <a:rPr lang="en-GB" sz="1200" dirty="0"/>
              <a:t>Concavity (severity of concave portions of the contour)</a:t>
            </a:r>
            <a:endParaRPr lang="en-US" sz="1200" dirty="0"/>
          </a:p>
          <a:p>
            <a:pPr lvl="1"/>
            <a:r>
              <a:rPr lang="en-GB" sz="1200" dirty="0"/>
              <a:t>Concave points (number of concave portions of the contour)</a:t>
            </a:r>
            <a:endParaRPr lang="en-US" sz="1200" dirty="0"/>
          </a:p>
          <a:p>
            <a:pPr lvl="1"/>
            <a:r>
              <a:rPr lang="en-GB" sz="1200" dirty="0"/>
              <a:t>Symmetry</a:t>
            </a:r>
            <a:endParaRPr lang="en-US" sz="1200" dirty="0"/>
          </a:p>
          <a:p>
            <a:pPr lvl="1"/>
            <a:r>
              <a:rPr lang="en-GB" sz="1200" dirty="0"/>
              <a:t>Fractal dimension ("coastline approximation" - 1)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67302" y="2491529"/>
            <a:ext cx="4364182" cy="30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defaultValue"/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2533811-E3E6-4014-B1C6-4B89B379120F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0</TotalTime>
  <Words>209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</vt:lpstr>
      <vt:lpstr>Calibri</vt:lpstr>
      <vt:lpstr>Courier New</vt:lpstr>
      <vt:lpstr>Gill Sans MT</vt:lpstr>
      <vt:lpstr>Wingdings</vt:lpstr>
      <vt:lpstr>Office Theme</vt:lpstr>
      <vt:lpstr>Breast cancer prediction </vt:lpstr>
      <vt:lpstr>OUR BIG  IDEA</vt:lpstr>
      <vt:lpstr>Contents</vt:lpstr>
      <vt:lpstr>Problem statements</vt:lpstr>
      <vt:lpstr>data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 _x000d_
 _x000d_
 _x000d_
 _x000d_
                                           @2020 Fiserv Inc, or its affiliates   |   </dc:description>
  <cp:lastModifiedBy/>
  <cp:revision>1</cp:revision>
  <dcterms:created xsi:type="dcterms:W3CDTF">2020-11-06T22:36:31Z</dcterms:created>
  <dcterms:modified xsi:type="dcterms:W3CDTF">2020-11-07T12:05:06Z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docIndexRef">
    <vt:lpwstr>1b3b7d6a-427f-4eac-9b95-1f7a6514403c</vt:lpwstr>
  </property>
  <property fmtid="{D5CDD505-2E9C-101B-9397-08002B2CF9AE}" pid="4" name="bjDocumentSecurityLabel">
    <vt:lpwstr>This item has no classification</vt:lpwstr>
  </property>
  <property fmtid="{D5CDD505-2E9C-101B-9397-08002B2CF9AE}" pid="5" name="bjClsUserRVM">
    <vt:lpwstr>[]</vt:lpwstr>
  </property>
  <property fmtid="{D5CDD505-2E9C-101B-9397-08002B2CF9AE}" pid="6" name="bjSaver">
    <vt:lpwstr>ar+aGR3O5ljMOXQMeGYnvnhwVED0HZLC</vt:lpwstr>
  </property>
</Properties>
</file>