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0"/>
  </p:notesMasterIdLst>
  <p:sldIdLst>
    <p:sldId id="3328" r:id="rId3"/>
    <p:sldId id="3319" r:id="rId4"/>
    <p:sldId id="3331" r:id="rId5"/>
    <p:sldId id="3333" r:id="rId6"/>
    <p:sldId id="3329" r:id="rId7"/>
    <p:sldId id="3334" r:id="rId8"/>
    <p:sldId id="3335"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6"/>
    <p:restoredTop sz="94719"/>
  </p:normalViewPr>
  <p:slideViewPr>
    <p:cSldViewPr snapToGrid="0">
      <p:cViewPr varScale="1">
        <p:scale>
          <a:sx n="117" d="100"/>
          <a:sy n="117" d="100"/>
        </p:scale>
        <p:origin x="18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FA7B3-6BC5-4DEF-B1FA-2E39841A74B6}" type="datetimeFigureOut">
              <a:rPr lang="zh-CN" altLang="en-US" smtClean="0"/>
              <a:t>2023/6/20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4C5FA-11CC-46BD-9A64-95CD626F57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EC0A4D-5EDD-4CFC-A2C1-41ADF746E66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A07A16-C2E4-446A-9ED0-101922A92CBB}" type="datetimeFigureOut">
              <a:rPr lang="zh-CN" altLang="en-US" smtClean="0"/>
              <a:t>2023/6/20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663C2C-EF90-456D-89BA-B8D2A98A419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07A16-C2E4-446A-9ED0-101922A92CBB}" type="datetimeFigureOut">
              <a:rPr lang="zh-CN" altLang="en-US" smtClean="0"/>
              <a:t>2023/6/20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63C2C-EF90-456D-89BA-B8D2A98A41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07A16-C2E4-446A-9ED0-101922A92CBB}" type="datetimeFigureOut">
              <a:rPr lang="zh-CN" altLang="en-US" smtClean="0"/>
              <a:t>2023/6/20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63C2C-EF90-456D-89BA-B8D2A98A41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bwMode="auto">
          <a:xfrm flipH="1">
            <a:off x="4237022" y="3629981"/>
            <a:ext cx="6353156" cy="0"/>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590178" y="-2583"/>
            <a:ext cx="0" cy="20306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590178" y="4599097"/>
            <a:ext cx="0" cy="22692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4"/>
          <p:cNvSpPr txBox="1"/>
          <p:nvPr/>
        </p:nvSpPr>
        <p:spPr>
          <a:xfrm>
            <a:off x="2779294" y="2928009"/>
            <a:ext cx="7810883" cy="843280"/>
          </a:xfrm>
          <a:prstGeom prst="rect">
            <a:avLst/>
          </a:prstGeom>
          <a:noFill/>
          <a:effectLst/>
        </p:spPr>
        <p:txBody>
          <a:bodyPr wrap="square">
            <a:spAutoFit/>
          </a:bodyPr>
          <a:lstStyle/>
          <a:p>
            <a:pPr algn="r">
              <a:lnSpc>
                <a:spcPts val="5865"/>
              </a:lnSpc>
              <a:defRPr/>
            </a:pPr>
            <a:r>
              <a:rPr lang="en-US" altLang="zh-CN" sz="4800" dirty="0">
                <a:ea typeface="华文细黑" panose="02010600040101010101" charset="-122"/>
                <a:cs typeface="Calibri" panose="020F0502020204030204" pitchFamily="34" charset="0"/>
              </a:rPr>
              <a:t>Summary of the paper</a:t>
            </a:r>
          </a:p>
        </p:txBody>
      </p:sp>
      <p:cxnSp>
        <p:nvCxnSpPr>
          <p:cNvPr id="4" name="直接连接符 3"/>
          <p:cNvCxnSpPr/>
          <p:nvPr/>
        </p:nvCxnSpPr>
        <p:spPr>
          <a:xfrm>
            <a:off x="10590178" y="1912759"/>
            <a:ext cx="0" cy="26863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199725" y="491827"/>
            <a:ext cx="113567" cy="5912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grpSp>
        <p:nvGrpSpPr>
          <p:cNvPr id="3" name="组合 2"/>
          <p:cNvGrpSpPr/>
          <p:nvPr/>
        </p:nvGrpSpPr>
        <p:grpSpPr>
          <a:xfrm rot="14584892">
            <a:off x="652969" y="4948904"/>
            <a:ext cx="1320642" cy="1817720"/>
            <a:chOff x="97383" y="264134"/>
            <a:chExt cx="1910244" cy="2629241"/>
          </a:xfrm>
        </p:grpSpPr>
        <p:sp>
          <p:nvSpPr>
            <p:cNvPr id="40" name="等腰三角形 39"/>
            <p:cNvSpPr/>
            <p:nvPr/>
          </p:nvSpPr>
          <p:spPr>
            <a:xfrm rot="15564283">
              <a:off x="-524" y="362041"/>
              <a:ext cx="1419649" cy="1223835"/>
            </a:xfrm>
            <a:prstGeom prst="triangle">
              <a:avLst/>
            </a:prstGeom>
            <a:no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42"/>
            <p:cNvSpPr/>
            <p:nvPr/>
          </p:nvSpPr>
          <p:spPr>
            <a:xfrm rot="14430113">
              <a:off x="1155628" y="741947"/>
              <a:ext cx="915110" cy="788888"/>
            </a:xfrm>
            <a:prstGeom prst="triangle">
              <a:avLst/>
            </a:prstGeom>
            <a:solidFill>
              <a:schemeClr val="bg1"/>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等腰三角形 43"/>
            <p:cNvSpPr/>
            <p:nvPr/>
          </p:nvSpPr>
          <p:spPr>
            <a:xfrm rot="15746132">
              <a:off x="1038934" y="1861587"/>
              <a:ext cx="535708" cy="461817"/>
            </a:xfrm>
            <a:prstGeom prst="triangle">
              <a:avLst/>
            </a:prstGeom>
            <a:solidFill>
              <a:schemeClr val="bg1"/>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44"/>
            <p:cNvSpPr/>
            <p:nvPr/>
          </p:nvSpPr>
          <p:spPr>
            <a:xfrm rot="14430113">
              <a:off x="833883" y="2389050"/>
              <a:ext cx="541682" cy="46696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4" name="图片 3" descr="图形用户界面, 文本, 应用程序, 电子邮件&#10;&#10;描述已自动生成">
            <a:extLst>
              <a:ext uri="{FF2B5EF4-FFF2-40B4-BE49-F238E27FC236}">
                <a16:creationId xmlns:a16="http://schemas.microsoft.com/office/drawing/2014/main" id="{5AF31A86-DA4E-AE71-97E4-0B7EF0808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725" y="1113837"/>
            <a:ext cx="9817100" cy="35076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199725" y="491827"/>
            <a:ext cx="113567" cy="5912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cxnSp>
        <p:nvCxnSpPr>
          <p:cNvPr id="47" name="直接连接符 46"/>
          <p:cNvCxnSpPr/>
          <p:nvPr/>
        </p:nvCxnSpPr>
        <p:spPr>
          <a:xfrm>
            <a:off x="1185307" y="1124871"/>
            <a:ext cx="9902975" cy="2314"/>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rot="14584892">
            <a:off x="652969" y="4948904"/>
            <a:ext cx="1320642" cy="1817720"/>
            <a:chOff x="97383" y="264134"/>
            <a:chExt cx="1910244" cy="2629241"/>
          </a:xfrm>
        </p:grpSpPr>
        <p:sp>
          <p:nvSpPr>
            <p:cNvPr id="40" name="等腰三角形 39"/>
            <p:cNvSpPr/>
            <p:nvPr/>
          </p:nvSpPr>
          <p:spPr>
            <a:xfrm rot="15564283">
              <a:off x="-524" y="362041"/>
              <a:ext cx="1419649" cy="1223835"/>
            </a:xfrm>
            <a:prstGeom prst="triangle">
              <a:avLst/>
            </a:prstGeom>
            <a:no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42"/>
            <p:cNvSpPr/>
            <p:nvPr/>
          </p:nvSpPr>
          <p:spPr>
            <a:xfrm rot="14430113">
              <a:off x="1155628" y="741947"/>
              <a:ext cx="915110" cy="788888"/>
            </a:xfrm>
            <a:prstGeom prst="triangle">
              <a:avLst/>
            </a:prstGeom>
            <a:solidFill>
              <a:schemeClr val="bg1"/>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等腰三角形 43"/>
            <p:cNvSpPr/>
            <p:nvPr/>
          </p:nvSpPr>
          <p:spPr>
            <a:xfrm rot="15746132">
              <a:off x="1038934" y="1861587"/>
              <a:ext cx="535708" cy="461817"/>
            </a:xfrm>
            <a:prstGeom prst="triangle">
              <a:avLst/>
            </a:prstGeom>
            <a:solidFill>
              <a:schemeClr val="bg1"/>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44"/>
            <p:cNvSpPr/>
            <p:nvPr/>
          </p:nvSpPr>
          <p:spPr>
            <a:xfrm rot="14430113">
              <a:off x="833883" y="2389050"/>
              <a:ext cx="541682" cy="46696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TextBox 6"/>
          <p:cNvSpPr txBox="1"/>
          <p:nvPr/>
        </p:nvSpPr>
        <p:spPr>
          <a:xfrm>
            <a:off x="1384372" y="230990"/>
            <a:ext cx="8433395" cy="1014730"/>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6000" b="1" dirty="0">
                <a:ln w="6350">
                  <a:noFill/>
                </a:ln>
                <a:solidFill>
                  <a:schemeClr val="tx1">
                    <a:lumMod val="65000"/>
                    <a:lumOff val="35000"/>
                  </a:schemeClr>
                </a:solidFill>
                <a:latin typeface="Calibri" panose="020F0502020204030204" pitchFamily="34" charset="0"/>
                <a:ea typeface="微软雅黑" panose="020B0503020204020204" pitchFamily="34" charset="-122"/>
                <a:cs typeface="Calibri" panose="020F0502020204030204" pitchFamily="34" charset="0"/>
              </a:rPr>
              <a:t>First paper overview</a:t>
            </a:r>
            <a:endParaRPr lang="en-US" sz="6000" dirty="0"/>
          </a:p>
        </p:txBody>
      </p:sp>
      <p:sp>
        <p:nvSpPr>
          <p:cNvPr id="4" name="文本框 3"/>
          <p:cNvSpPr txBox="1"/>
          <p:nvPr/>
        </p:nvSpPr>
        <p:spPr>
          <a:xfrm>
            <a:off x="989045" y="1542980"/>
            <a:ext cx="10804849" cy="2677656"/>
          </a:xfrm>
          <a:prstGeom prst="rect">
            <a:avLst/>
          </a:prstGeom>
          <a:noFill/>
        </p:spPr>
        <p:txBody>
          <a:bodyPr wrap="square" rtlCol="0">
            <a:spAutoFit/>
          </a:bodyPr>
          <a:lstStyle/>
          <a:p>
            <a:pPr algn="l"/>
            <a:endParaRPr lang="en-US" altLang="zh-CN" sz="2400" dirty="0"/>
          </a:p>
          <a:p>
            <a:pPr algn="l"/>
            <a:endParaRPr lang="en-US" altLang="zh-CN" sz="2400" dirty="0"/>
          </a:p>
          <a:p>
            <a:pPr algn="l"/>
            <a:endParaRPr lang="en-US" altLang="zh-CN" sz="2400" dirty="0"/>
          </a:p>
          <a:p>
            <a:pPr algn="l"/>
            <a:r>
              <a:rPr lang="zh-CN" altLang="en-US" sz="2400" dirty="0"/>
              <a:t>由于人口出行方式的相似性</a:t>
            </a:r>
            <a:r>
              <a:rPr lang="en-US" altLang="zh-CN" sz="2400" dirty="0"/>
              <a:t>, </a:t>
            </a:r>
            <a:r>
              <a:rPr lang="zh-CN" altLang="en-US" sz="2400" dirty="0"/>
              <a:t>汽车共享系统经常面临汽车数量在空间分布上的不平衡问题。这篇论文提供了一种新的奖励方法</a:t>
            </a:r>
            <a:r>
              <a:rPr lang="en-US" altLang="zh-CN" sz="2400" dirty="0"/>
              <a:t>(DPB)</a:t>
            </a:r>
            <a:r>
              <a:rPr lang="zh-CN" altLang="en-US" sz="2400" dirty="0"/>
              <a:t>，并将研究问题建模为</a:t>
            </a:r>
            <a:r>
              <a:rPr lang="en-US" altLang="zh-CN" sz="2400" dirty="0"/>
              <a:t>MDP</a:t>
            </a:r>
            <a:r>
              <a:rPr lang="zh-CN" altLang="en-US" sz="2400" dirty="0"/>
              <a:t>模型，引入</a:t>
            </a:r>
            <a:r>
              <a:rPr lang="zh-CN" altLang="en-US" sz="2400" b="0" i="0" u="none" strike="noStrike" dirty="0">
                <a:solidFill>
                  <a:srgbClr val="333333"/>
                </a:solidFill>
                <a:effectLst/>
                <a:latin typeface="Open Sans" panose="020B0606030504020204" pitchFamily="34" charset="0"/>
              </a:rPr>
              <a:t>深度确定性策略梯度来寻找解决方案，从而实现共享汽车的高效运行。</a:t>
            </a:r>
            <a:endParaRPr lang="zh-CN" sz="2400" dirty="0"/>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199725" y="491827"/>
            <a:ext cx="113567" cy="5912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cxnSp>
        <p:nvCxnSpPr>
          <p:cNvPr id="47" name="直接连接符 46"/>
          <p:cNvCxnSpPr/>
          <p:nvPr/>
        </p:nvCxnSpPr>
        <p:spPr>
          <a:xfrm>
            <a:off x="1185307" y="1124871"/>
            <a:ext cx="9902975" cy="2314"/>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rot="14584892">
            <a:off x="652969" y="4948904"/>
            <a:ext cx="1320642" cy="1817720"/>
            <a:chOff x="97383" y="264134"/>
            <a:chExt cx="1910244" cy="2629241"/>
          </a:xfrm>
        </p:grpSpPr>
        <p:sp>
          <p:nvSpPr>
            <p:cNvPr id="40" name="等腰三角形 39"/>
            <p:cNvSpPr/>
            <p:nvPr/>
          </p:nvSpPr>
          <p:spPr>
            <a:xfrm rot="15564283">
              <a:off x="-524" y="362041"/>
              <a:ext cx="1419649" cy="1223835"/>
            </a:xfrm>
            <a:prstGeom prst="triangle">
              <a:avLst/>
            </a:prstGeom>
            <a:no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42"/>
            <p:cNvSpPr/>
            <p:nvPr/>
          </p:nvSpPr>
          <p:spPr>
            <a:xfrm rot="14430113">
              <a:off x="1155628" y="741947"/>
              <a:ext cx="915110" cy="788888"/>
            </a:xfrm>
            <a:prstGeom prst="triangle">
              <a:avLst/>
            </a:prstGeom>
            <a:solidFill>
              <a:schemeClr val="bg1"/>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等腰三角形 43"/>
            <p:cNvSpPr/>
            <p:nvPr/>
          </p:nvSpPr>
          <p:spPr>
            <a:xfrm rot="15746132">
              <a:off x="1038934" y="1861587"/>
              <a:ext cx="535708" cy="461817"/>
            </a:xfrm>
            <a:prstGeom prst="triangle">
              <a:avLst/>
            </a:prstGeom>
            <a:solidFill>
              <a:schemeClr val="bg1"/>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44"/>
            <p:cNvSpPr/>
            <p:nvPr/>
          </p:nvSpPr>
          <p:spPr>
            <a:xfrm rot="14430113">
              <a:off x="833883" y="2389050"/>
              <a:ext cx="541682" cy="46696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TextBox 6"/>
          <p:cNvSpPr txBox="1"/>
          <p:nvPr/>
        </p:nvSpPr>
        <p:spPr>
          <a:xfrm>
            <a:off x="1384372" y="230990"/>
            <a:ext cx="8433395" cy="1014730"/>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6000" b="1" dirty="0">
                <a:ln w="6350">
                  <a:noFill/>
                </a:ln>
                <a:solidFill>
                  <a:schemeClr val="tx1">
                    <a:lumMod val="65000"/>
                    <a:lumOff val="35000"/>
                  </a:schemeClr>
                </a:solidFill>
                <a:latin typeface="Calibri" panose="020F0502020204030204" pitchFamily="34" charset="0"/>
                <a:ea typeface="微软雅黑" panose="020B0503020204020204" pitchFamily="34" charset="-122"/>
                <a:cs typeface="Calibri" panose="020F0502020204030204" pitchFamily="34" charset="0"/>
              </a:rPr>
              <a:t>Several Challenges</a:t>
            </a:r>
            <a:endParaRPr lang="en-US" sz="6000" dirty="0"/>
          </a:p>
        </p:txBody>
      </p:sp>
      <p:sp>
        <p:nvSpPr>
          <p:cNvPr id="4" name="文本框 3"/>
          <p:cNvSpPr txBox="1"/>
          <p:nvPr/>
        </p:nvSpPr>
        <p:spPr>
          <a:xfrm>
            <a:off x="1702174" y="1542980"/>
            <a:ext cx="6654386" cy="1938992"/>
          </a:xfrm>
          <a:prstGeom prst="rect">
            <a:avLst/>
          </a:prstGeom>
          <a:noFill/>
        </p:spPr>
        <p:txBody>
          <a:bodyPr wrap="none" rtlCol="0">
            <a:spAutoFit/>
          </a:bodyPr>
          <a:lstStyle/>
          <a:p>
            <a:pPr algn="l"/>
            <a:r>
              <a:rPr lang="en-US" altLang="zh-CN" sz="2400" dirty="0"/>
              <a:t>1. </a:t>
            </a:r>
            <a:r>
              <a:rPr lang="zh-CN" altLang="en-US" sz="2400" b="1" dirty="0"/>
              <a:t>数据不足阻碍了算法的泛化</a:t>
            </a:r>
            <a:endParaRPr lang="en-US" altLang="zh-CN" sz="2400" dirty="0"/>
          </a:p>
          <a:p>
            <a:pPr algn="l"/>
            <a:endParaRPr lang="en-US" altLang="zh-CN" sz="2400" dirty="0"/>
          </a:p>
          <a:p>
            <a:pPr algn="l"/>
            <a:r>
              <a:rPr lang="en-US" altLang="zh-CN" sz="2400" dirty="0"/>
              <a:t>2. </a:t>
            </a:r>
            <a:r>
              <a:rPr lang="zh-CN" altLang="en-US" sz="2400" b="1" dirty="0"/>
              <a:t>城市中的大量停车场导致问题的状态空间极大</a:t>
            </a:r>
            <a:endParaRPr lang="en-US" altLang="zh-CN" sz="2400" b="1" dirty="0"/>
          </a:p>
          <a:p>
            <a:pPr algn="l"/>
            <a:endParaRPr lang="zh-CN" altLang="en-US" sz="2400" dirty="0"/>
          </a:p>
          <a:p>
            <a:pPr algn="l"/>
            <a:r>
              <a:rPr lang="en-US" altLang="zh-CN" sz="2400" dirty="0"/>
              <a:t>3. </a:t>
            </a:r>
            <a:r>
              <a:rPr lang="zh-CN" altLang="en-US" sz="2400" b="1" dirty="0"/>
              <a:t>用户的需求受诸多因素印象 </a:t>
            </a:r>
            <a:r>
              <a:rPr lang="en-US" altLang="zh-CN" sz="2400" b="1" dirty="0"/>
              <a:t>E.g. </a:t>
            </a:r>
            <a:r>
              <a:rPr lang="zh-CN" altLang="en-US" sz="2400" b="1" dirty="0"/>
              <a:t>天气</a:t>
            </a:r>
            <a:r>
              <a:rPr lang="en-US" altLang="zh-CN" sz="2400" b="1" dirty="0"/>
              <a:t>……</a:t>
            </a:r>
            <a:endParaRPr lang="zh-CN" altLang="en-US" sz="2400" dirty="0"/>
          </a:p>
        </p:txBody>
      </p:sp>
      <p:sp>
        <p:nvSpPr>
          <p:cNvPr id="5" name="文本框 4">
            <a:extLst>
              <a:ext uri="{FF2B5EF4-FFF2-40B4-BE49-F238E27FC236}">
                <a16:creationId xmlns:a16="http://schemas.microsoft.com/office/drawing/2014/main" id="{4DFFC275-C543-E316-1A78-C735FFA41A2C}"/>
              </a:ext>
            </a:extLst>
          </p:cNvPr>
          <p:cNvSpPr txBox="1"/>
          <p:nvPr/>
        </p:nvSpPr>
        <p:spPr>
          <a:xfrm>
            <a:off x="1702174" y="3998455"/>
            <a:ext cx="6654386" cy="461665"/>
          </a:xfrm>
          <a:prstGeom prst="rect">
            <a:avLst/>
          </a:prstGeom>
          <a:noFill/>
        </p:spPr>
        <p:txBody>
          <a:bodyPr wrap="square" rtlCol="0">
            <a:spAutoFit/>
          </a:bodyPr>
          <a:lstStyle/>
          <a:p>
            <a:r>
              <a:rPr kumimoji="1" lang="zh-CN" altLang="en-US" sz="2400" b="1" dirty="0"/>
              <a:t>以上挑战导致很难用一个通用的框架来解决问题。</a:t>
            </a:r>
            <a:endParaRPr kumimoji="1" lang="zh-CN" altLang="en-US" sz="2400" dirty="0"/>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199725" y="491827"/>
            <a:ext cx="113567" cy="5912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cxnSp>
        <p:nvCxnSpPr>
          <p:cNvPr id="47" name="直接连接符 46"/>
          <p:cNvCxnSpPr/>
          <p:nvPr/>
        </p:nvCxnSpPr>
        <p:spPr>
          <a:xfrm>
            <a:off x="1185307" y="1124871"/>
            <a:ext cx="9902975" cy="2314"/>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rot="14584892">
            <a:off x="652969" y="4948904"/>
            <a:ext cx="1320642" cy="1817720"/>
            <a:chOff x="97383" y="264134"/>
            <a:chExt cx="1910244" cy="2629241"/>
          </a:xfrm>
        </p:grpSpPr>
        <p:sp>
          <p:nvSpPr>
            <p:cNvPr id="40" name="等腰三角形 39"/>
            <p:cNvSpPr/>
            <p:nvPr/>
          </p:nvSpPr>
          <p:spPr>
            <a:xfrm rot="15564283">
              <a:off x="-524" y="362041"/>
              <a:ext cx="1419649" cy="1223835"/>
            </a:xfrm>
            <a:prstGeom prst="triangle">
              <a:avLst/>
            </a:prstGeom>
            <a:no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42"/>
            <p:cNvSpPr/>
            <p:nvPr/>
          </p:nvSpPr>
          <p:spPr>
            <a:xfrm rot="14430113">
              <a:off x="1155628" y="741947"/>
              <a:ext cx="915110" cy="788888"/>
            </a:xfrm>
            <a:prstGeom prst="triangle">
              <a:avLst/>
            </a:prstGeom>
            <a:solidFill>
              <a:schemeClr val="bg1"/>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等腰三角形 43"/>
            <p:cNvSpPr/>
            <p:nvPr/>
          </p:nvSpPr>
          <p:spPr>
            <a:xfrm rot="15746132">
              <a:off x="1038934" y="1861587"/>
              <a:ext cx="535708" cy="461817"/>
            </a:xfrm>
            <a:prstGeom prst="triangle">
              <a:avLst/>
            </a:prstGeom>
            <a:solidFill>
              <a:schemeClr val="bg1"/>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44"/>
            <p:cNvSpPr/>
            <p:nvPr/>
          </p:nvSpPr>
          <p:spPr>
            <a:xfrm rot="14430113">
              <a:off x="833883" y="2389050"/>
              <a:ext cx="541682" cy="46696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TextBox 6"/>
          <p:cNvSpPr txBox="1"/>
          <p:nvPr/>
        </p:nvSpPr>
        <p:spPr>
          <a:xfrm>
            <a:off x="1384372" y="230990"/>
            <a:ext cx="9622321" cy="101566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6000" b="1" dirty="0">
                <a:ln w="6350">
                  <a:noFill/>
                </a:ln>
                <a:solidFill>
                  <a:schemeClr val="tx1">
                    <a:lumMod val="65000"/>
                    <a:lumOff val="35000"/>
                  </a:schemeClr>
                </a:solidFill>
                <a:latin typeface="Calibri" panose="020F0502020204030204" pitchFamily="34" charset="0"/>
                <a:ea typeface="微软雅黑" panose="020B0503020204020204" pitchFamily="34" charset="-122"/>
                <a:cs typeface="Calibri" panose="020F0502020204030204" pitchFamily="34" charset="0"/>
              </a:rPr>
              <a:t>4</a:t>
            </a:r>
            <a:r>
              <a:rPr lang="zh-CN" altLang="en-US" sz="6000" b="1" dirty="0">
                <a:ln w="6350">
                  <a:noFill/>
                </a:ln>
                <a:solidFill>
                  <a:schemeClr val="tx1">
                    <a:lumMod val="65000"/>
                    <a:lumOff val="35000"/>
                  </a:schemeClr>
                </a:solidFill>
                <a:latin typeface="Calibri" panose="020F0502020204030204" pitchFamily="34" charset="0"/>
                <a:ea typeface="微软雅黑" panose="020B0503020204020204" pitchFamily="34" charset="-122"/>
                <a:cs typeface="Calibri" panose="020F0502020204030204" pitchFamily="34" charset="0"/>
              </a:rPr>
              <a:t> </a:t>
            </a:r>
            <a:r>
              <a:rPr lang="en-US" altLang="zh-CN" sz="6000" b="1" dirty="0">
                <a:ln w="6350">
                  <a:noFill/>
                </a:ln>
                <a:solidFill>
                  <a:schemeClr val="tx1">
                    <a:lumMod val="65000"/>
                    <a:lumOff val="35000"/>
                  </a:schemeClr>
                </a:solidFill>
                <a:latin typeface="Calibri" panose="020F0502020204030204" pitchFamily="34" charset="0"/>
                <a:ea typeface="微软雅黑" panose="020B0503020204020204" pitchFamily="34" charset="-122"/>
                <a:cs typeface="Calibri" panose="020F0502020204030204" pitchFamily="34" charset="0"/>
              </a:rPr>
              <a:t>Contributions in this paper</a:t>
            </a:r>
          </a:p>
        </p:txBody>
      </p:sp>
      <p:sp>
        <p:nvSpPr>
          <p:cNvPr id="4" name="文本框 3"/>
          <p:cNvSpPr txBox="1"/>
          <p:nvPr/>
        </p:nvSpPr>
        <p:spPr>
          <a:xfrm>
            <a:off x="1664715" y="1640012"/>
            <a:ext cx="8332719" cy="1200329"/>
          </a:xfrm>
          <a:prstGeom prst="rect">
            <a:avLst/>
          </a:prstGeom>
          <a:noFill/>
        </p:spPr>
        <p:txBody>
          <a:bodyPr wrap="square" rtlCol="0">
            <a:spAutoFit/>
          </a:bodyPr>
          <a:lstStyle/>
          <a:p>
            <a:r>
              <a:rPr lang="zh-CN" altLang="en-US" sz="2400" b="0" i="0" dirty="0"/>
              <a:t>1</a:t>
            </a:r>
            <a:r>
              <a:rPr lang="en-US" altLang="zh-CN" sz="2400" b="0" i="0" dirty="0"/>
              <a:t>. </a:t>
            </a:r>
            <a:r>
              <a:rPr lang="zh-CN" altLang="en-US" sz="2400" dirty="0"/>
              <a:t>提出了一个新的汽车共享平衡方案，将研究问题建模成</a:t>
            </a:r>
            <a:r>
              <a:rPr lang="en-US" altLang="zh-CN" sz="2400" dirty="0"/>
              <a:t>MDP</a:t>
            </a:r>
            <a:r>
              <a:rPr lang="zh-CN" altLang="en-US" sz="2400" dirty="0"/>
              <a:t>，其目标是</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保持一定的服务率的同时最小化服务提供商的调度成本。</a:t>
            </a:r>
            <a:endParaRPr lang="zh-CN" altLang="en-US" sz="2400" b="0" i="0" dirty="0"/>
          </a:p>
        </p:txBody>
      </p:sp>
      <p:sp>
        <p:nvSpPr>
          <p:cNvPr id="5" name="文本框 4"/>
          <p:cNvSpPr txBox="1"/>
          <p:nvPr/>
        </p:nvSpPr>
        <p:spPr>
          <a:xfrm>
            <a:off x="1682495" y="3075067"/>
            <a:ext cx="8599045" cy="3046988"/>
          </a:xfrm>
          <a:prstGeom prst="rect">
            <a:avLst/>
          </a:prstGeom>
          <a:noFill/>
        </p:spPr>
        <p:txBody>
          <a:bodyPr wrap="square" rtlCol="0">
            <a:spAutoFit/>
          </a:bodyPr>
          <a:lstStyle/>
          <a:p>
            <a:pPr algn="l">
              <a:buClrTx/>
              <a:buSzTx/>
              <a:buFontTx/>
            </a:pPr>
            <a:r>
              <a:rPr lang="zh-CN" altLang="en-US" sz="2400" dirty="0"/>
              <a:t>2.</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提出了一种</a:t>
            </a:r>
            <a:r>
              <a:rPr lang="en" altLang="zh-CN" sz="2400" b="0" i="0" u="none" strike="noStrike" dirty="0">
                <a:solidFill>
                  <a:srgbClr val="2A2B2E"/>
                </a:solidFill>
                <a:effectLst/>
                <a:latin typeface="PingFang SC" panose="020B0400000000000000" pitchFamily="34" charset="-122"/>
                <a:ea typeface="PingFang SC" panose="020B0400000000000000" pitchFamily="34" charset="-122"/>
              </a:rPr>
              <a:t>DPB</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方法，引入了两种奖励机制，即选择奖励和停车奖励，以引导用户平衡汽车共享系统。</a:t>
            </a:r>
            <a:endParaRPr lang="en-US" altLang="zh-CN" sz="2400" b="0" i="0" u="none" strike="noStrike" dirty="0">
              <a:solidFill>
                <a:srgbClr val="2A2B2E"/>
              </a:solidFill>
              <a:effectLst/>
              <a:latin typeface="PingFang SC" panose="020B0400000000000000" pitchFamily="34" charset="-122"/>
              <a:ea typeface="PingFang SC" panose="020B0400000000000000" pitchFamily="34" charset="-122"/>
            </a:endParaRPr>
          </a:p>
          <a:p>
            <a:pPr algn="l">
              <a:buClrTx/>
              <a:buSzTx/>
              <a:buFontTx/>
            </a:pPr>
            <a:endParaRPr lang="en-US" altLang="zh-CN" sz="2400" dirty="0">
              <a:solidFill>
                <a:srgbClr val="2A2B2E"/>
              </a:solidFill>
              <a:latin typeface="PingFang SC" panose="020B0400000000000000" pitchFamily="34" charset="-122"/>
              <a:ea typeface="PingFang SC" panose="020B0400000000000000" pitchFamily="34" charset="-122"/>
            </a:endParaRPr>
          </a:p>
          <a:p>
            <a:pPr algn="l">
              <a:buClrTx/>
              <a:buSzTx/>
              <a:buFontTx/>
            </a:pPr>
            <a:r>
              <a:rPr lang="en-US" altLang="zh-CN" sz="2400" dirty="0">
                <a:solidFill>
                  <a:srgbClr val="2A2B2E"/>
                </a:solidFill>
                <a:latin typeface="PingFang SC" panose="020B0400000000000000" pitchFamily="34" charset="-122"/>
                <a:ea typeface="PingFang SC" panose="020B0400000000000000" pitchFamily="34" charset="-122"/>
              </a:rPr>
              <a:t>3.</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考虑站点内共享汽车的功率，使用分层强化学习算法诱导用户平衡站点内充电桩与非充电桩车辆功率不平衡的问题。</a:t>
            </a:r>
            <a:endParaRPr lang="en-US" altLang="zh-CN" sz="2400" b="0" i="0" u="none" strike="noStrike" dirty="0">
              <a:solidFill>
                <a:srgbClr val="2A2B2E"/>
              </a:solidFill>
              <a:effectLst/>
              <a:latin typeface="PingFang SC" panose="020B0400000000000000" pitchFamily="34" charset="-122"/>
              <a:ea typeface="PingFang SC" panose="020B0400000000000000" pitchFamily="34" charset="-122"/>
            </a:endParaRPr>
          </a:p>
          <a:p>
            <a:pPr algn="l">
              <a:buClrTx/>
              <a:buSzTx/>
              <a:buFontTx/>
            </a:pPr>
            <a:endParaRPr lang="en-US" altLang="zh-CN" sz="2400" dirty="0">
              <a:solidFill>
                <a:srgbClr val="2A2B2E"/>
              </a:solidFill>
              <a:latin typeface="PingFang SC" panose="020B0400000000000000" pitchFamily="34" charset="-122"/>
              <a:ea typeface="PingFang SC" panose="020B0400000000000000" pitchFamily="34" charset="-122"/>
            </a:endParaRPr>
          </a:p>
          <a:p>
            <a:pPr algn="l">
              <a:buClrTx/>
              <a:buSzTx/>
              <a:buFontTx/>
            </a:pPr>
            <a:r>
              <a:rPr lang="en-US" altLang="zh-CN" sz="2400" b="0" i="0" u="none" strike="noStrike" dirty="0">
                <a:solidFill>
                  <a:srgbClr val="2A2B2E"/>
                </a:solidFill>
                <a:effectLst/>
                <a:latin typeface="PingFang SC" panose="020B0400000000000000" pitchFamily="34" charset="-122"/>
                <a:ea typeface="PingFang SC" panose="020B0400000000000000" pitchFamily="34" charset="-122"/>
              </a:rPr>
              <a:t>4</a:t>
            </a:r>
            <a:r>
              <a:rPr lang="en-US" altLang="zh-CN" sz="2400" dirty="0">
                <a:solidFill>
                  <a:srgbClr val="2A2B2E"/>
                </a:solidFill>
                <a:latin typeface="PingFang SC" panose="020B0400000000000000" pitchFamily="34" charset="-122"/>
                <a:ea typeface="PingFang SC" panose="020B0400000000000000" pitchFamily="34" charset="-122"/>
              </a:rPr>
              <a:t>.</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我们在自制数据集上进行了实验，发现该方法在提高用户满意度的同时，切实降低了服务提供商的调度成本。</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199725" y="491827"/>
            <a:ext cx="113567" cy="5912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cxnSp>
        <p:nvCxnSpPr>
          <p:cNvPr id="47" name="直接连接符 46"/>
          <p:cNvCxnSpPr/>
          <p:nvPr/>
        </p:nvCxnSpPr>
        <p:spPr>
          <a:xfrm>
            <a:off x="1185307" y="1124871"/>
            <a:ext cx="9902975" cy="2314"/>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rot="14584892">
            <a:off x="652969" y="4948904"/>
            <a:ext cx="1320642" cy="1817720"/>
            <a:chOff x="97383" y="264134"/>
            <a:chExt cx="1910244" cy="2629241"/>
          </a:xfrm>
        </p:grpSpPr>
        <p:sp>
          <p:nvSpPr>
            <p:cNvPr id="40" name="等腰三角形 39"/>
            <p:cNvSpPr/>
            <p:nvPr/>
          </p:nvSpPr>
          <p:spPr>
            <a:xfrm rot="15564283">
              <a:off x="-524" y="362041"/>
              <a:ext cx="1419649" cy="1223835"/>
            </a:xfrm>
            <a:prstGeom prst="triangle">
              <a:avLst/>
            </a:prstGeom>
            <a:no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42"/>
            <p:cNvSpPr/>
            <p:nvPr/>
          </p:nvSpPr>
          <p:spPr>
            <a:xfrm rot="14430113">
              <a:off x="1155628" y="741947"/>
              <a:ext cx="915110" cy="788888"/>
            </a:xfrm>
            <a:prstGeom prst="triangle">
              <a:avLst/>
            </a:prstGeom>
            <a:solidFill>
              <a:schemeClr val="bg1"/>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等腰三角形 43"/>
            <p:cNvSpPr/>
            <p:nvPr/>
          </p:nvSpPr>
          <p:spPr>
            <a:xfrm rot="15746132">
              <a:off x="1038934" y="1861587"/>
              <a:ext cx="535708" cy="461817"/>
            </a:xfrm>
            <a:prstGeom prst="triangle">
              <a:avLst/>
            </a:prstGeom>
            <a:solidFill>
              <a:schemeClr val="bg1"/>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44"/>
            <p:cNvSpPr/>
            <p:nvPr/>
          </p:nvSpPr>
          <p:spPr>
            <a:xfrm rot="14430113">
              <a:off x="833883" y="2389050"/>
              <a:ext cx="541682" cy="46696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TextBox 6"/>
          <p:cNvSpPr txBox="1"/>
          <p:nvPr/>
        </p:nvSpPr>
        <p:spPr>
          <a:xfrm>
            <a:off x="1384300" y="231140"/>
            <a:ext cx="11532235" cy="1014730"/>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6000" b="1" dirty="0">
                <a:ln w="6350">
                  <a:noFill/>
                </a:ln>
                <a:solidFill>
                  <a:schemeClr val="tx1">
                    <a:lumMod val="65000"/>
                    <a:lumOff val="35000"/>
                  </a:schemeClr>
                </a:solidFill>
                <a:latin typeface="Calibri" panose="020F0502020204030204" pitchFamily="34" charset="0"/>
                <a:ea typeface="微软雅黑" panose="020B0503020204020204" pitchFamily="34" charset="-122"/>
                <a:cs typeface="Calibri" panose="020F0502020204030204" pitchFamily="34" charset="0"/>
              </a:rPr>
              <a:t>Model Detail</a:t>
            </a:r>
          </a:p>
        </p:txBody>
      </p:sp>
      <p:sp>
        <p:nvSpPr>
          <p:cNvPr id="4" name="文本框 3"/>
          <p:cNvSpPr txBox="1"/>
          <p:nvPr/>
        </p:nvSpPr>
        <p:spPr>
          <a:xfrm>
            <a:off x="1694560" y="1237422"/>
            <a:ext cx="8332719" cy="4893647"/>
          </a:xfrm>
          <a:prstGeom prst="rect">
            <a:avLst/>
          </a:prstGeom>
          <a:noFill/>
        </p:spPr>
        <p:txBody>
          <a:bodyPr wrap="square" rtlCol="0">
            <a:spAutoFit/>
          </a:bodyPr>
          <a:lstStyle/>
          <a:p>
            <a:r>
              <a:rPr lang="zh-CN" altLang="en-US" sz="2400" i="0" dirty="0"/>
              <a:t>问题被建模成</a:t>
            </a:r>
            <a:r>
              <a:rPr lang="en-US" altLang="zh-CN" sz="2400" i="0" dirty="0"/>
              <a:t>MDP</a:t>
            </a:r>
            <a:r>
              <a:rPr lang="zh-CN" altLang="en-US" sz="2400" i="0" dirty="0"/>
              <a:t>模型，可以用五元组表示</a:t>
            </a:r>
            <a:r>
              <a:rPr lang="en" altLang="zh-CN" sz="2400" i="0" dirty="0"/>
              <a:t>(S, A, </a:t>
            </a:r>
            <a:r>
              <a:rPr lang="en" altLang="zh-CN" sz="2400" i="0" dirty="0" err="1"/>
              <a:t>Pr</a:t>
            </a:r>
            <a:r>
              <a:rPr lang="en" altLang="zh-CN" sz="2400" i="0" dirty="0"/>
              <a:t>, R, </a:t>
            </a:r>
            <a:r>
              <a:rPr lang="el-GR" altLang="zh-CN" sz="2400" i="0" dirty="0"/>
              <a:t>γ )</a:t>
            </a:r>
            <a:r>
              <a:rPr lang="zh-CN" altLang="en-US" sz="2400" i="0" dirty="0"/>
              <a:t>，其中</a:t>
            </a:r>
            <a:r>
              <a:rPr lang="en-US" altLang="zh-CN" sz="2400" i="0" dirty="0"/>
              <a:t>:</a:t>
            </a:r>
          </a:p>
          <a:p>
            <a:pPr marL="457200" indent="-457200">
              <a:buAutoNum type="arabicPeriod"/>
            </a:pPr>
            <a:r>
              <a:rPr lang="en-US" altLang="zh-CN" sz="2400" dirty="0"/>
              <a:t>S: State: </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状态主要由每个站点的车辆状态信息组成</a:t>
            </a:r>
            <a:r>
              <a:rPr lang="en-US" altLang="zh-CN" sz="2400" b="0" i="0" u="none" strike="noStrike" dirty="0">
                <a:solidFill>
                  <a:srgbClr val="2A2B2E"/>
                </a:solidFill>
                <a:effectLst/>
                <a:latin typeface="PingFang SC" panose="020B0400000000000000" pitchFamily="34" charset="-122"/>
                <a:ea typeface="PingFang SC" panose="020B0400000000000000" pitchFamily="34" charset="-122"/>
              </a:rPr>
              <a:t>,</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 用于描述每时每刻整个环境的信息</a:t>
            </a:r>
            <a:endParaRPr lang="en-US" altLang="zh-CN" sz="2400" b="0" i="0" u="none" strike="noStrike" dirty="0">
              <a:solidFill>
                <a:srgbClr val="2A2B2E"/>
              </a:solidFill>
              <a:effectLst/>
              <a:latin typeface="PingFang SC" panose="020B0400000000000000" pitchFamily="34" charset="-122"/>
              <a:ea typeface="PingFang SC" panose="020B0400000000000000" pitchFamily="34" charset="-122"/>
            </a:endParaRPr>
          </a:p>
          <a:p>
            <a:pPr marL="457200" indent="-457200">
              <a:buAutoNum type="arabicPeriod"/>
            </a:pPr>
            <a:r>
              <a:rPr lang="en-US" altLang="zh-CN" sz="2400" i="0" dirty="0"/>
              <a:t>A: Action:</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包含有关服务提供商奖励设置的信息。该奖励不仅包括在指定站点停车的奖金</a:t>
            </a:r>
            <a:r>
              <a:rPr lang="en-US" altLang="zh-CN" sz="2400" b="0" i="0" u="none" strike="noStrike" dirty="0">
                <a:solidFill>
                  <a:srgbClr val="2A2B2E"/>
                </a:solidFill>
                <a:effectLst/>
                <a:latin typeface="PingFang SC" panose="020B0400000000000000" pitchFamily="34" charset="-122"/>
                <a:ea typeface="PingFang SC" panose="020B0400000000000000" pitchFamily="34" charset="-122"/>
              </a:rPr>
              <a:t>(</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称为“停车奖金”</a:t>
            </a:r>
            <a:r>
              <a:rPr lang="en-US" altLang="zh-CN" sz="2400" b="0" i="0" u="none" strike="noStrike" dirty="0">
                <a:solidFill>
                  <a:srgbClr val="2A2B2E"/>
                </a:solidFill>
                <a:effectLst/>
                <a:latin typeface="PingFang SC" panose="020B0400000000000000" pitchFamily="34" charset="-122"/>
                <a:ea typeface="PingFang SC" panose="020B0400000000000000" pitchFamily="34" charset="-122"/>
              </a:rPr>
              <a:t>)</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，还包括预定后取车的奖金</a:t>
            </a:r>
            <a:r>
              <a:rPr lang="en-US" altLang="zh-CN" sz="2400" b="0" i="0" u="none" strike="noStrike" dirty="0">
                <a:solidFill>
                  <a:srgbClr val="2A2B2E"/>
                </a:solidFill>
                <a:effectLst/>
                <a:latin typeface="PingFang SC" panose="020B0400000000000000" pitchFamily="34" charset="-122"/>
                <a:ea typeface="PingFang SC" panose="020B0400000000000000" pitchFamily="34" charset="-122"/>
              </a:rPr>
              <a:t>(</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称为“取车奖金”</a:t>
            </a:r>
            <a:r>
              <a:rPr lang="en-US" altLang="zh-CN" sz="2400" b="0" i="0" u="none" strike="noStrike" dirty="0">
                <a:solidFill>
                  <a:srgbClr val="2A2B2E"/>
                </a:solidFill>
                <a:effectLst/>
                <a:latin typeface="PingFang SC" panose="020B0400000000000000" pitchFamily="34" charset="-122"/>
                <a:ea typeface="PingFang SC" panose="020B0400000000000000" pitchFamily="34" charset="-122"/>
              </a:rPr>
              <a:t>)</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a:t>
            </a:r>
            <a:endParaRPr lang="en-US" altLang="zh-CN" sz="2400" b="0" i="0" u="none" strike="noStrike" dirty="0">
              <a:solidFill>
                <a:srgbClr val="2A2B2E"/>
              </a:solidFill>
              <a:effectLst/>
              <a:latin typeface="PingFang SC" panose="020B0400000000000000" pitchFamily="34" charset="-122"/>
              <a:ea typeface="PingFang SC" panose="020B0400000000000000" pitchFamily="34" charset="-122"/>
            </a:endParaRPr>
          </a:p>
          <a:p>
            <a:pPr marL="457200" indent="-457200">
              <a:buAutoNum type="arabicPeriod"/>
            </a:pPr>
            <a:r>
              <a:rPr lang="en-US" altLang="zh-CN" sz="2400" dirty="0">
                <a:solidFill>
                  <a:srgbClr val="2A2B2E"/>
                </a:solidFill>
                <a:latin typeface="PingFang SC" panose="020B0400000000000000" pitchFamily="34" charset="-122"/>
                <a:ea typeface="PingFang SC" panose="020B0400000000000000" pitchFamily="34" charset="-122"/>
              </a:rPr>
              <a:t>Parking Bonus:</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在给定的时间段内，系统显示每个站点的奖励金额，以便用户可以选择将他们租用的共享汽车停放在哪里。</a:t>
            </a:r>
            <a:endParaRPr lang="en-US" altLang="zh-CN" sz="2400" b="0" i="0" u="none" strike="noStrike" dirty="0">
              <a:solidFill>
                <a:srgbClr val="2A2B2E"/>
              </a:solidFill>
              <a:effectLst/>
              <a:latin typeface="PingFang SC" panose="020B0400000000000000" pitchFamily="34" charset="-122"/>
              <a:ea typeface="PingFang SC" panose="020B0400000000000000" pitchFamily="34" charset="-122"/>
            </a:endParaRPr>
          </a:p>
          <a:p>
            <a:pPr marL="457200" indent="-457200">
              <a:buAutoNum type="arabicPeriod"/>
            </a:pPr>
            <a:r>
              <a:rPr lang="en-US" altLang="zh-CN" sz="2400" dirty="0">
                <a:solidFill>
                  <a:srgbClr val="2A2B2E"/>
                </a:solidFill>
                <a:latin typeface="PingFang SC" panose="020B0400000000000000" pitchFamily="34" charset="-122"/>
                <a:ea typeface="PingFang SC" panose="020B0400000000000000" pitchFamily="34" charset="-122"/>
              </a:rPr>
              <a:t>Picking Bonus:</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如果用户在约定的时间间隔内取车，就会获得奖励。如果用户预约后</a:t>
            </a:r>
            <a:r>
              <a:rPr lang="en-US" altLang="zh-CN" sz="2400" b="0" i="0" u="none" strike="noStrike" dirty="0">
                <a:solidFill>
                  <a:srgbClr val="2A2B2E"/>
                </a:solidFill>
                <a:effectLst/>
                <a:latin typeface="PingFang SC" panose="020B0400000000000000" pitchFamily="34" charset="-122"/>
                <a:ea typeface="PingFang SC" panose="020B0400000000000000" pitchFamily="34" charset="-122"/>
              </a:rPr>
              <a:t>5</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分钟内取车，将获得</a:t>
            </a:r>
            <a:r>
              <a:rPr lang="en-US" altLang="zh-CN" sz="2400" b="0" i="0" u="none" strike="noStrike" dirty="0">
                <a:solidFill>
                  <a:srgbClr val="2A2B2E"/>
                </a:solidFill>
                <a:effectLst/>
                <a:latin typeface="PingFang SC" panose="020B0400000000000000" pitchFamily="34" charset="-122"/>
                <a:ea typeface="PingFang SC" panose="020B0400000000000000" pitchFamily="34" charset="-122"/>
              </a:rPr>
              <a:t>0 - 5</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元的奖励。</a:t>
            </a:r>
            <a:endParaRPr lang="en-US" altLang="zh-CN" sz="2400" i="0" dirty="0"/>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199725" y="491827"/>
            <a:ext cx="113567" cy="5912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cxnSp>
        <p:nvCxnSpPr>
          <p:cNvPr id="47" name="直接连接符 46"/>
          <p:cNvCxnSpPr/>
          <p:nvPr/>
        </p:nvCxnSpPr>
        <p:spPr>
          <a:xfrm>
            <a:off x="1185307" y="1124871"/>
            <a:ext cx="9902975" cy="2314"/>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rot="14584892">
            <a:off x="652969" y="4948904"/>
            <a:ext cx="1320642" cy="1817720"/>
            <a:chOff x="97383" y="264134"/>
            <a:chExt cx="1910244" cy="2629241"/>
          </a:xfrm>
        </p:grpSpPr>
        <p:sp>
          <p:nvSpPr>
            <p:cNvPr id="40" name="等腰三角形 39"/>
            <p:cNvSpPr/>
            <p:nvPr/>
          </p:nvSpPr>
          <p:spPr>
            <a:xfrm rot="15564283">
              <a:off x="-524" y="362041"/>
              <a:ext cx="1419649" cy="1223835"/>
            </a:xfrm>
            <a:prstGeom prst="triangle">
              <a:avLst/>
            </a:prstGeom>
            <a:no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42"/>
            <p:cNvSpPr/>
            <p:nvPr/>
          </p:nvSpPr>
          <p:spPr>
            <a:xfrm rot="14430113">
              <a:off x="1155628" y="741947"/>
              <a:ext cx="915110" cy="788888"/>
            </a:xfrm>
            <a:prstGeom prst="triangle">
              <a:avLst/>
            </a:prstGeom>
            <a:solidFill>
              <a:schemeClr val="bg1"/>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等腰三角形 43"/>
            <p:cNvSpPr/>
            <p:nvPr/>
          </p:nvSpPr>
          <p:spPr>
            <a:xfrm rot="15746132">
              <a:off x="1038934" y="1861587"/>
              <a:ext cx="535708" cy="461817"/>
            </a:xfrm>
            <a:prstGeom prst="triangle">
              <a:avLst/>
            </a:prstGeom>
            <a:solidFill>
              <a:schemeClr val="bg1"/>
            </a:solidFill>
            <a:ln>
              <a:solidFill>
                <a:schemeClr val="tx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44"/>
            <p:cNvSpPr/>
            <p:nvPr/>
          </p:nvSpPr>
          <p:spPr>
            <a:xfrm rot="14430113">
              <a:off x="833883" y="2389050"/>
              <a:ext cx="541682" cy="46696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TextBox 6"/>
          <p:cNvSpPr txBox="1"/>
          <p:nvPr/>
        </p:nvSpPr>
        <p:spPr>
          <a:xfrm>
            <a:off x="1384300" y="231140"/>
            <a:ext cx="11532235" cy="1014730"/>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6000" b="1" dirty="0">
                <a:ln w="6350">
                  <a:noFill/>
                </a:ln>
                <a:solidFill>
                  <a:schemeClr val="tx1">
                    <a:lumMod val="65000"/>
                    <a:lumOff val="35000"/>
                  </a:schemeClr>
                </a:solidFill>
                <a:latin typeface="Calibri" panose="020F0502020204030204" pitchFamily="34" charset="0"/>
                <a:ea typeface="微软雅黑" panose="020B0503020204020204" pitchFamily="34" charset="-122"/>
                <a:cs typeface="Calibri" panose="020F0502020204030204" pitchFamily="34" charset="0"/>
              </a:rPr>
              <a:t>Conclusion</a:t>
            </a:r>
          </a:p>
        </p:txBody>
      </p:sp>
      <p:sp>
        <p:nvSpPr>
          <p:cNvPr id="5" name="文本框 4"/>
          <p:cNvSpPr txBox="1"/>
          <p:nvPr/>
        </p:nvSpPr>
        <p:spPr>
          <a:xfrm>
            <a:off x="1384300" y="1470025"/>
            <a:ext cx="8681085" cy="3046988"/>
          </a:xfrm>
          <a:prstGeom prst="rect">
            <a:avLst/>
          </a:prstGeom>
          <a:noFill/>
        </p:spPr>
        <p:txBody>
          <a:bodyPr wrap="square" rtlCol="0">
            <a:spAutoFit/>
          </a:bodyPr>
          <a:lstStyle/>
          <a:p>
            <a:endParaRPr lang="en-US" altLang="zh-CN" sz="2400" b="0" i="0" u="none" strike="noStrike" dirty="0">
              <a:solidFill>
                <a:srgbClr val="2A2B2E"/>
              </a:solidFill>
              <a:effectLst/>
              <a:latin typeface="PingFang SC" panose="020B0400000000000000" pitchFamily="34" charset="-122"/>
              <a:ea typeface="PingFang SC" panose="020B0400000000000000" pitchFamily="34" charset="-122"/>
            </a:endParaRPr>
          </a:p>
          <a:p>
            <a:endParaRPr lang="en-US" altLang="zh-CN" sz="2400" dirty="0">
              <a:solidFill>
                <a:srgbClr val="2A2B2E"/>
              </a:solidFill>
              <a:latin typeface="PingFang SC" panose="020B0400000000000000" pitchFamily="34" charset="-122"/>
              <a:ea typeface="PingFang SC" panose="020B0400000000000000" pitchFamily="34" charset="-122"/>
            </a:endParaRPr>
          </a:p>
          <a:p>
            <a:endParaRPr lang="en-US" altLang="zh-CN" sz="2400" b="0" i="0" u="none" strike="noStrike" dirty="0">
              <a:solidFill>
                <a:srgbClr val="2A2B2E"/>
              </a:solidFill>
              <a:effectLst/>
              <a:latin typeface="PingFang SC" panose="020B0400000000000000" pitchFamily="34" charset="-122"/>
              <a:ea typeface="PingFang SC" panose="020B0400000000000000" pitchFamily="34" charset="-122"/>
            </a:endParaRPr>
          </a:p>
          <a:p>
            <a:endParaRPr lang="en-US" altLang="zh-CN" sz="2400" dirty="0">
              <a:solidFill>
                <a:srgbClr val="2A2B2E"/>
              </a:solidFill>
              <a:latin typeface="PingFang SC" panose="020B0400000000000000" pitchFamily="34" charset="-122"/>
              <a:ea typeface="PingFang SC" panose="020B0400000000000000" pitchFamily="34" charset="-122"/>
            </a:endParaRPr>
          </a:p>
          <a:p>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一系列对比实验表明，</a:t>
            </a:r>
            <a:r>
              <a:rPr lang="en" altLang="zh-CN" sz="2400" b="0" i="0" u="none" strike="noStrike" dirty="0">
                <a:solidFill>
                  <a:srgbClr val="2A2B2E"/>
                </a:solidFill>
                <a:effectLst/>
                <a:latin typeface="PingFang SC" panose="020B0400000000000000" pitchFamily="34" charset="-122"/>
                <a:ea typeface="PingFang SC" panose="020B0400000000000000" pitchFamily="34" charset="-122"/>
              </a:rPr>
              <a:t>DPB</a:t>
            </a:r>
            <a:r>
              <a:rPr lang="zh-CN" altLang="en-US" sz="2400" b="0" i="0" u="none" strike="noStrike" dirty="0">
                <a:solidFill>
                  <a:srgbClr val="2A2B2E"/>
                </a:solidFill>
                <a:effectLst/>
                <a:latin typeface="PingFang SC" panose="020B0400000000000000" pitchFamily="34" charset="-122"/>
                <a:ea typeface="PingFang SC" panose="020B0400000000000000" pitchFamily="34" charset="-122"/>
              </a:rPr>
              <a:t>方法的奖励机制确实可以通过价格杠杆引导用户行为，增加用户粘性，培养用户习惯，从而长期提升服务提供商的利润。</a:t>
            </a:r>
            <a:endParaRPr lang="en-US" altLang="zh-CN" sz="2400" b="0" i="0" u="none" strike="noStrike" dirty="0">
              <a:solidFill>
                <a:srgbClr val="2A2B2E"/>
              </a:solidFill>
              <a:effectLst/>
              <a:latin typeface="PingFang SC" panose="020B0400000000000000" pitchFamily="34" charset="-122"/>
              <a:ea typeface="PingFang SC" panose="020B0400000000000000" pitchFamily="34" charset="-122"/>
            </a:endParaRPr>
          </a:p>
          <a:p>
            <a:endParaRPr lang="zh-CN" altLang="en-US" sz="2400"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321b0f73-14ee-45aa-9db5-e826b924192f"/>
  <p:tag name="COMMONDATA" val="eyJoZGlkIjoiYjEyNzVhOTk1ZjhkZmMzOTU3MTVkYTg1MmQyYTMzMT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TotalTime>
  <Words>477</Words>
  <Application>Microsoft Macintosh PowerPoint</Application>
  <PresentationFormat>宽屏</PresentationFormat>
  <Paragraphs>39</Paragraphs>
  <Slides>7</Slides>
  <Notes>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7</vt:i4>
      </vt:variant>
    </vt:vector>
  </HeadingPairs>
  <TitlesOfParts>
    <vt:vector size="15" baseType="lpstr">
      <vt:lpstr>等线</vt:lpstr>
      <vt:lpstr>等线 Light</vt:lpstr>
      <vt:lpstr>PingFang SC</vt:lpstr>
      <vt:lpstr>Arial</vt:lpstr>
      <vt:lpstr>Calibri</vt:lpstr>
      <vt:lpstr>Open Sans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Xinyi WANG (20321002)</dc:creator>
  <cp:lastModifiedBy>Jianxu SHANGGUAN (20412049)</cp:lastModifiedBy>
  <cp:revision>23</cp:revision>
  <dcterms:created xsi:type="dcterms:W3CDTF">2022-10-21T02:39:00Z</dcterms:created>
  <dcterms:modified xsi:type="dcterms:W3CDTF">2023-06-21T05:40:15Z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DA5CF495FB86464297FD480CA1B41547_13</vt:lpwstr>
  </property>
  <property fmtid="{D5CDD505-2E9C-101B-9397-08002B2CF9AE}" pid="3" name="KSOProductBuildVer">
    <vt:lpwstr>2052-11.1.0.14309</vt:lpwstr>
  </property>
</Properties>
</file>