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11" r:id="rId5"/>
    <p:sldId id="276" r:id="rId6"/>
    <p:sldId id="275" r:id="rId7"/>
    <p:sldId id="296" r:id="rId8"/>
    <p:sldId id="285" r:id="rId9"/>
    <p:sldId id="28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5" r:id="rId20"/>
    <p:sldId id="310" r:id="rId21"/>
    <p:sldId id="309" r:id="rId22"/>
    <p:sldId id="281" r:id="rId23"/>
    <p:sldId id="288" r:id="rId24"/>
    <p:sldId id="28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5634"/>
  </p:normalViewPr>
  <p:slideViewPr>
    <p:cSldViewPr snapToGrid="0" showGuides="1">
      <p:cViewPr varScale="1">
        <p:scale>
          <a:sx n="72" d="100"/>
          <a:sy n="72" d="100"/>
        </p:scale>
        <p:origin x="522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6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484632" y="6089904"/>
            <a:ext cx="41148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web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eb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web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eb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eb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web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88E35-4F6A-6124-D345-24D52068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41" y="1473497"/>
            <a:ext cx="4271727" cy="4271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BCA44-2037-2387-EF58-52147189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876"/>
            <a:ext cx="763814" cy="640094"/>
          </a:xfrm>
          <a:prstGeom prst="rect">
            <a:avLst/>
          </a:prstGeom>
        </p:spPr>
      </p:pic>
      <p:sp>
        <p:nvSpPr>
          <p:cNvPr id="7" name="Title 45">
            <a:extLst>
              <a:ext uri="{FF2B5EF4-FFF2-40B4-BE49-F238E27FC236}">
                <a16:creationId xmlns:a16="http://schemas.microsoft.com/office/drawing/2014/main" id="{F32EC2DF-100F-CBCA-D79C-413A18C9CFB8}"/>
              </a:ext>
            </a:extLst>
          </p:cNvPr>
          <p:cNvSpPr txBox="1">
            <a:spLocks/>
          </p:cNvSpPr>
          <p:nvPr/>
        </p:nvSpPr>
        <p:spPr>
          <a:xfrm>
            <a:off x="1342478" y="1317168"/>
            <a:ext cx="5878562" cy="2292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3B5C"/>
                </a:solidFill>
              </a:rPr>
              <a:t>Open</a:t>
            </a:r>
            <a:r>
              <a:rPr lang="en-US" sz="8000" dirty="0">
                <a:solidFill>
                  <a:srgbClr val="C00000"/>
                </a:solidFill>
              </a:rPr>
              <a:t> </a:t>
            </a:r>
            <a:r>
              <a:rPr lang="en-US" sz="8000" dirty="0">
                <a:solidFill>
                  <a:srgbClr val="005EB8"/>
                </a:solidFill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64518-3BB0-3A31-AB7F-E65D21140141}"/>
              </a:ext>
            </a:extLst>
          </p:cNvPr>
          <p:cNvSpPr txBox="1"/>
          <p:nvPr/>
        </p:nvSpPr>
        <p:spPr>
          <a:xfrm>
            <a:off x="695407" y="5247696"/>
            <a:ext cx="524346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Under The Guidance  of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D6E0EB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Mr. </a:t>
            </a:r>
            <a:r>
              <a:rPr lang="en-US" sz="1800" dirty="0" err="1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Supratim</a:t>
            </a:r>
            <a:r>
              <a:rPr lang="en-US" sz="1800" dirty="0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Sen &amp;</a:t>
            </a:r>
            <a:r>
              <a:rPr lang="en-US" dirty="0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Mr. </a:t>
            </a:r>
            <a:r>
              <a:rPr lang="en-US" sz="1800" dirty="0">
                <a:solidFill>
                  <a:srgbClr val="D6E0EB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Sundar Srinivasan 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D6E0EB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srgbClr val="D6E0EB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75C69-822A-E419-A147-A561BC9D0CC1}"/>
              </a:ext>
            </a:extLst>
          </p:cNvPr>
          <p:cNvSpPr txBox="1"/>
          <p:nvPr/>
        </p:nvSpPr>
        <p:spPr>
          <a:xfrm>
            <a:off x="1399645" y="4300153"/>
            <a:ext cx="355736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Garvit</a:t>
            </a: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Kumar Gupta</a:t>
            </a: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EE9986-7ED7-9BC6-8D6F-89862D0C37E3}"/>
              </a:ext>
            </a:extLst>
          </p:cNvPr>
          <p:cNvSpPr/>
          <p:nvPr/>
        </p:nvSpPr>
        <p:spPr>
          <a:xfrm>
            <a:off x="6987941" y="5053263"/>
            <a:ext cx="1771048" cy="1671761"/>
          </a:xfrm>
          <a:prstGeom prst="ellipse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7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4BB441-7E63-2E9F-2756-B076F6AB3783}"/>
              </a:ext>
            </a:extLst>
          </p:cNvPr>
          <p:cNvSpPr/>
          <p:nvPr/>
        </p:nvSpPr>
        <p:spPr>
          <a:xfrm>
            <a:off x="238539" y="781712"/>
            <a:ext cx="622852" cy="17494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385236-2219-8C3E-1D31-61B6DEEC9BD4}"/>
              </a:ext>
            </a:extLst>
          </p:cNvPr>
          <p:cNvSpPr/>
          <p:nvPr/>
        </p:nvSpPr>
        <p:spPr>
          <a:xfrm>
            <a:off x="861391" y="320047"/>
            <a:ext cx="1913128" cy="26749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Grok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Convert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A7B1165-B540-E19B-A863-CE4D687388DE}"/>
              </a:ext>
            </a:extLst>
          </p:cNvPr>
          <p:cNvSpPr txBox="1">
            <a:spLocks/>
          </p:cNvSpPr>
          <p:nvPr/>
        </p:nvSpPr>
        <p:spPr>
          <a:xfrm>
            <a:off x="5235813" y="2826795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E26447C-FBFD-3493-DB95-36ED0C3A4E04}"/>
              </a:ext>
            </a:extLst>
          </p:cNvPr>
          <p:cNvSpPr txBox="1">
            <a:spLocks/>
          </p:cNvSpPr>
          <p:nvPr/>
        </p:nvSpPr>
        <p:spPr>
          <a:xfrm>
            <a:off x="6366168" y="4564932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62534-F1DF-96B3-B06D-91FAA5796612}"/>
              </a:ext>
            </a:extLst>
          </p:cNvPr>
          <p:cNvSpPr txBox="1"/>
          <p:nvPr/>
        </p:nvSpPr>
        <p:spPr>
          <a:xfrm>
            <a:off x="1227327" y="640094"/>
            <a:ext cx="351695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5400" b="1" dirty="0">
                <a:solidFill>
                  <a:prstClr val="white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Processors</a:t>
            </a:r>
            <a:endParaRPr lang="en-IN" sz="2800" b="1" dirty="0">
              <a:solidFill>
                <a:prstClr val="white"/>
              </a:solidFill>
              <a:latin typeface="Posterama Text Black (Headings)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B8568DC-1B55-6A18-4A6F-1F79B2A6504C}"/>
              </a:ext>
            </a:extLst>
          </p:cNvPr>
          <p:cNvSpPr txBox="1">
            <a:spLocks/>
          </p:cNvSpPr>
          <p:nvPr/>
        </p:nvSpPr>
        <p:spPr>
          <a:xfrm>
            <a:off x="382498" y="2672783"/>
            <a:ext cx="4487553" cy="2946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Each processor runs sequentially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Makes specific changes to incoming documents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Then OpenSearch adds the transformed documents to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BF283-7119-FE13-0EE3-AA8D4D0E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419" y="1101031"/>
            <a:ext cx="5117162" cy="1325563"/>
          </a:xfrm>
        </p:spPr>
        <p:txBody>
          <a:bodyPr/>
          <a:lstStyle/>
          <a:p>
            <a:pPr algn="ctr"/>
            <a:r>
              <a:rPr lang="en-US" sz="5400" dirty="0" err="1"/>
              <a:t>Filebeat</a:t>
            </a:r>
            <a:endParaRPr lang="en-US" sz="5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544417"/>
            <a:ext cx="4843568" cy="28227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a lightweight shipper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monitors the 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collects log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forwards them to OpenSearch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1D922-7FE7-7DB0-DE0C-A0D4A6AC3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3142" y="2426594"/>
            <a:ext cx="5117161" cy="394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ECA13-69B3-9156-5529-7A1C7A3B2D40}"/>
              </a:ext>
            </a:extLst>
          </p:cNvPr>
          <p:cNvSpPr txBox="1"/>
          <p:nvPr/>
        </p:nvSpPr>
        <p:spPr>
          <a:xfrm>
            <a:off x="6645964" y="4982409"/>
            <a:ext cx="228600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beats</a:t>
            </a:r>
            <a:endParaRPr lang="en-IN" sz="4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24521-6187-9C9F-45D3-95ADCFF37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1302B43-48C1-90FB-F41C-45DF024A4733}"/>
              </a:ext>
            </a:extLst>
          </p:cNvPr>
          <p:cNvSpPr/>
          <p:nvPr/>
        </p:nvSpPr>
        <p:spPr>
          <a:xfrm>
            <a:off x="2192795" y="1336765"/>
            <a:ext cx="6758609" cy="2970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CBF6FC-E239-29E4-7A08-F09371C7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545" y="2014330"/>
            <a:ext cx="1892345" cy="1892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778DD-258F-FE53-521F-212D087E6E16}"/>
              </a:ext>
            </a:extLst>
          </p:cNvPr>
          <p:cNvSpPr txBox="1"/>
          <p:nvPr/>
        </p:nvSpPr>
        <p:spPr>
          <a:xfrm>
            <a:off x="159311" y="4484295"/>
            <a:ext cx="161775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File Beat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EB387-17A4-B595-2B71-5DEC825EA5AA}"/>
              </a:ext>
            </a:extLst>
          </p:cNvPr>
          <p:cNvSpPr txBox="1"/>
          <p:nvPr/>
        </p:nvSpPr>
        <p:spPr>
          <a:xfrm>
            <a:off x="4605933" y="4438614"/>
            <a:ext cx="263245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Ingest Pipeline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59C01-E0DA-5872-5369-BFD522DDE0BE}"/>
              </a:ext>
            </a:extLst>
          </p:cNvPr>
          <p:cNvSpPr txBox="1"/>
          <p:nvPr/>
        </p:nvSpPr>
        <p:spPr>
          <a:xfrm>
            <a:off x="9591546" y="4438614"/>
            <a:ext cx="223651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OpenSearch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21A734D-856C-1C8E-50AA-6EDB782F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23" y="431685"/>
            <a:ext cx="9534938" cy="483289"/>
          </a:xfrm>
        </p:spPr>
        <p:txBody>
          <a:bodyPr/>
          <a:lstStyle/>
          <a:p>
            <a:r>
              <a:rPr lang="en-US" sz="4800" dirty="0"/>
              <a:t>   How To Push Logs To OpenSearch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94027-2D02-B09A-3481-6DB4E8E8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EFB6484E-75B3-6C45-3567-CCB8E6D219E3}"/>
              </a:ext>
            </a:extLst>
          </p:cNvPr>
          <p:cNvSpPr/>
          <p:nvPr/>
        </p:nvSpPr>
        <p:spPr>
          <a:xfrm rot="5400000">
            <a:off x="2610784" y="2220832"/>
            <a:ext cx="1205948" cy="1582646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F9ADB4D-59F7-5EF0-EEC1-AD6CF0E0669E}"/>
              </a:ext>
            </a:extLst>
          </p:cNvPr>
          <p:cNvSpPr/>
          <p:nvPr/>
        </p:nvSpPr>
        <p:spPr>
          <a:xfrm rot="5400000">
            <a:off x="4942762" y="2215192"/>
            <a:ext cx="1205948" cy="1582646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542637BA-210F-7953-143B-00B68BB49416}"/>
              </a:ext>
            </a:extLst>
          </p:cNvPr>
          <p:cNvSpPr/>
          <p:nvPr/>
        </p:nvSpPr>
        <p:spPr>
          <a:xfrm rot="5400000">
            <a:off x="7175043" y="2215192"/>
            <a:ext cx="1205948" cy="1582646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EA36C3-E320-BDCA-9511-7BEB69BEE193}"/>
              </a:ext>
            </a:extLst>
          </p:cNvPr>
          <p:cNvSpPr txBox="1"/>
          <p:nvPr/>
        </p:nvSpPr>
        <p:spPr>
          <a:xfrm>
            <a:off x="2557086" y="2757912"/>
            <a:ext cx="10214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Input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0BB9E-8C4D-2B1E-9B49-14812D58BDFF}"/>
              </a:ext>
            </a:extLst>
          </p:cNvPr>
          <p:cNvSpPr txBox="1"/>
          <p:nvPr/>
        </p:nvSpPr>
        <p:spPr>
          <a:xfrm>
            <a:off x="4887234" y="2753738"/>
            <a:ext cx="10214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Filter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D30BB-71FF-C774-5C8A-27C3F8EBCA5E}"/>
              </a:ext>
            </a:extLst>
          </p:cNvPr>
          <p:cNvSpPr txBox="1"/>
          <p:nvPr/>
        </p:nvSpPr>
        <p:spPr>
          <a:xfrm>
            <a:off x="7132661" y="2753738"/>
            <a:ext cx="10214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Output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570B26-9A35-022C-5E4C-5F8940AF7214}"/>
              </a:ext>
            </a:extLst>
          </p:cNvPr>
          <p:cNvCxnSpPr>
            <a:cxnSpLocks/>
          </p:cNvCxnSpPr>
          <p:nvPr/>
        </p:nvCxnSpPr>
        <p:spPr>
          <a:xfrm>
            <a:off x="3808136" y="2934947"/>
            <a:ext cx="7977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6F2ECD3-23D3-B664-7712-30BB142FB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96367" y="2252389"/>
            <a:ext cx="2636738" cy="203506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A07AF9-6DF2-C0F1-A410-6B36A9DB1F16}"/>
              </a:ext>
            </a:extLst>
          </p:cNvPr>
          <p:cNvCxnSpPr>
            <a:cxnSpLocks/>
          </p:cNvCxnSpPr>
          <p:nvPr/>
        </p:nvCxnSpPr>
        <p:spPr>
          <a:xfrm>
            <a:off x="1449744" y="2934947"/>
            <a:ext cx="7977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714AE-76FA-0632-1B3A-23D30AA488F3}"/>
              </a:ext>
            </a:extLst>
          </p:cNvPr>
          <p:cNvCxnSpPr>
            <a:cxnSpLocks/>
          </p:cNvCxnSpPr>
          <p:nvPr/>
        </p:nvCxnSpPr>
        <p:spPr>
          <a:xfrm>
            <a:off x="8569340" y="2953097"/>
            <a:ext cx="7977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3F8AD8-E9DE-AD0C-ECFA-D920FC6EF468}"/>
              </a:ext>
            </a:extLst>
          </p:cNvPr>
          <p:cNvCxnSpPr>
            <a:cxnSpLocks/>
          </p:cNvCxnSpPr>
          <p:nvPr/>
        </p:nvCxnSpPr>
        <p:spPr>
          <a:xfrm>
            <a:off x="6188897" y="2953097"/>
            <a:ext cx="7977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2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2FF0-1479-EBC1-B3E4-EE18A03B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84" t="21280" r="13130" b="17189"/>
          <a:stretch/>
        </p:blipFill>
        <p:spPr>
          <a:xfrm>
            <a:off x="-294074" y="2038859"/>
            <a:ext cx="10087430" cy="2080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BF6FC-E239-29E4-7A08-F09371C7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356" y="2319130"/>
            <a:ext cx="1800320" cy="180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778DD-258F-FE53-521F-212D087E6E16}"/>
              </a:ext>
            </a:extLst>
          </p:cNvPr>
          <p:cNvSpPr txBox="1"/>
          <p:nvPr/>
        </p:nvSpPr>
        <p:spPr>
          <a:xfrm>
            <a:off x="363944" y="4438614"/>
            <a:ext cx="161775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File Beat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EB387-17A4-B595-2B71-5DEC825EA5AA}"/>
              </a:ext>
            </a:extLst>
          </p:cNvPr>
          <p:cNvSpPr txBox="1"/>
          <p:nvPr/>
        </p:nvSpPr>
        <p:spPr>
          <a:xfrm>
            <a:off x="4605933" y="4438614"/>
            <a:ext cx="263245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Ingest Pipeline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59C01-E0DA-5872-5369-BFD522DDE0BE}"/>
              </a:ext>
            </a:extLst>
          </p:cNvPr>
          <p:cNvSpPr txBox="1"/>
          <p:nvPr/>
        </p:nvSpPr>
        <p:spPr>
          <a:xfrm>
            <a:off x="9591546" y="4438614"/>
            <a:ext cx="223651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OpenSearch</a:t>
            </a:r>
            <a:endParaRPr lang="en-IN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2965F-1921-DB0C-C05D-24B7DEBD1C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0" y="1391477"/>
            <a:ext cx="12192000" cy="4475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D70A38-F6D3-4794-3C0B-657062C1220E}"/>
              </a:ext>
            </a:extLst>
          </p:cNvPr>
          <p:cNvSpPr txBox="1"/>
          <p:nvPr/>
        </p:nvSpPr>
        <p:spPr>
          <a:xfrm>
            <a:off x="4287078" y="222060"/>
            <a:ext cx="361784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Discover</a:t>
            </a:r>
            <a:endParaRPr lang="en-IN" sz="4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02861-B28D-1856-BA10-7FEE36D91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419" y="640094"/>
            <a:ext cx="5117162" cy="1325563"/>
          </a:xfrm>
        </p:spPr>
        <p:txBody>
          <a:bodyPr/>
          <a:lstStyle/>
          <a:p>
            <a:pPr algn="ctr"/>
            <a:r>
              <a:rPr lang="en-US" sz="5400" dirty="0"/>
              <a:t>Dashboard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8270" y="2411896"/>
            <a:ext cx="4367226" cy="32335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turn our data from one or more data views into a collection of panels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bring clarity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tell a story about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focus on only the important  data 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3A0-4B76-E402-FFAA-EC6A2AE17BBF}"/>
              </a:ext>
            </a:extLst>
          </p:cNvPr>
          <p:cNvSpPr txBox="1"/>
          <p:nvPr/>
        </p:nvSpPr>
        <p:spPr>
          <a:xfrm>
            <a:off x="6591369" y="5933857"/>
            <a:ext cx="4145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Fig: [CSE] Dashboard in CASA Tenant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69B09-20CA-A35E-F2B4-C5D55DE1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28" y="2146852"/>
            <a:ext cx="7512271" cy="3787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46BEF-ECFE-2707-4CE4-A38D2A01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751" y="0"/>
            <a:ext cx="5117162" cy="1325563"/>
          </a:xfrm>
        </p:spPr>
        <p:txBody>
          <a:bodyPr/>
          <a:lstStyle/>
          <a:p>
            <a:r>
              <a:rPr lang="en-US" sz="4800" dirty="0"/>
              <a:t>Visualizations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66F32-B2ED-F1F1-846E-1B93B0AB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7" y="1115667"/>
            <a:ext cx="7040243" cy="231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8C5E5A-95C5-1B8C-EE01-62EB0EEC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51" y="3617449"/>
            <a:ext cx="6296797" cy="3131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8A73D-B38C-17AE-6CE1-F3035211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882" y="351323"/>
            <a:ext cx="3994173" cy="2277580"/>
          </a:xfrm>
        </p:spPr>
        <p:txBody>
          <a:bodyPr/>
          <a:lstStyle/>
          <a:p>
            <a:r>
              <a:rPr lang="en-US" sz="5400" dirty="0"/>
              <a:t>Users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EE8F1-09F4-49E3-12E9-E89C3F70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12" y="1311966"/>
            <a:ext cx="9173915" cy="4310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C74EA-0236-CFC1-03D7-761EEF29E3BF}"/>
              </a:ext>
            </a:extLst>
          </p:cNvPr>
          <p:cNvSpPr txBox="1"/>
          <p:nvPr/>
        </p:nvSpPr>
        <p:spPr>
          <a:xfrm>
            <a:off x="2835965" y="5825527"/>
            <a:ext cx="68646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Fig: All internal users 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(Current user is </a:t>
            </a:r>
            <a:r>
              <a:rPr lang="en-US" b="1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elastic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79508-F6A1-22F6-1B90-486E5144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70" y="390766"/>
            <a:ext cx="6845460" cy="1325563"/>
          </a:xfrm>
        </p:spPr>
        <p:txBody>
          <a:bodyPr/>
          <a:lstStyle/>
          <a:p>
            <a:pPr algn="ctr"/>
            <a:r>
              <a:rPr lang="en-US" sz="5400" dirty="0"/>
              <a:t>Roles &amp; Roles Mapping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4093" y="2217947"/>
            <a:ext cx="5150602" cy="3867772"/>
          </a:xfrm>
        </p:spPr>
        <p:txBody>
          <a:bodyPr/>
          <a:lstStyle/>
          <a:p>
            <a:pPr marL="2857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Futura Md BT" panose="020B0602020204020303" pitchFamily="34" charset="0"/>
              </a:rPr>
              <a:t>Roles are the core way of controlling access to your cluster. </a:t>
            </a:r>
          </a:p>
          <a:p>
            <a:pPr marL="2857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Futura Md BT" panose="020B0602020204020303" pitchFamily="34" charset="0"/>
              </a:rPr>
              <a:t>Roles contain any combination of cluster-wide permissions, index-specific permissions, document- and field-level security, and tenants. </a:t>
            </a:r>
          </a:p>
          <a:p>
            <a:pPr marL="2857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Futura Md BT" panose="020B0602020204020303" pitchFamily="34" charset="0"/>
              </a:rPr>
              <a:t>Then we can map users to these roles so that users gain those permissions.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3A0-4B76-E402-FFAA-EC6A2AE17BBF}"/>
              </a:ext>
            </a:extLst>
          </p:cNvPr>
          <p:cNvSpPr txBox="1"/>
          <p:nvPr/>
        </p:nvSpPr>
        <p:spPr>
          <a:xfrm>
            <a:off x="7490772" y="5901053"/>
            <a:ext cx="28504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Fig: Roles in OpenSearch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C818E-B1C4-4160-8FF7-FB74C28F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30" y="2075829"/>
            <a:ext cx="5739640" cy="3728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C58EF-9E86-8375-A902-D196AB5E8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7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4" y="1004528"/>
            <a:ext cx="3994173" cy="2277580"/>
          </a:xfrm>
        </p:spPr>
        <p:txBody>
          <a:bodyPr/>
          <a:lstStyle/>
          <a:p>
            <a:r>
              <a:rPr lang="en-US" sz="5400" dirty="0"/>
              <a:t>Challenges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58554" y="795130"/>
            <a:ext cx="5864820" cy="3037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Learning new Tech in a short period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detailed explanation for OpenSearch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Occasional Crashes of VDI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8266220-7E03-EE03-3DBA-0D47B6FDFCF7}"/>
              </a:ext>
            </a:extLst>
          </p:cNvPr>
          <p:cNvSpPr txBox="1">
            <a:spLocks/>
          </p:cNvSpPr>
          <p:nvPr/>
        </p:nvSpPr>
        <p:spPr>
          <a:xfrm>
            <a:off x="5271607" y="1425660"/>
            <a:ext cx="6668602" cy="7176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53948-481E-E730-B9B7-D61F2A8A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A07A29B-C568-E278-A40C-5E6D935941CF}"/>
              </a:ext>
            </a:extLst>
          </p:cNvPr>
          <p:cNvSpPr txBox="1">
            <a:spLocks/>
          </p:cNvSpPr>
          <p:nvPr/>
        </p:nvSpPr>
        <p:spPr>
          <a:xfrm>
            <a:off x="5271607" y="2143318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3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References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FDA5F-EE7E-37D1-C979-BAD94F2C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9" y="1811110"/>
            <a:ext cx="3267075" cy="14001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CC9044E-D21A-1EA2-6AEE-64E4147C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9" y="4123009"/>
            <a:ext cx="3648075" cy="12477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59D473-B51D-0301-D464-206114439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28" y="1572014"/>
            <a:ext cx="3174883" cy="158744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428051C-53CE-2B8C-9CF8-131AB2967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636" y="4123009"/>
            <a:ext cx="4764699" cy="12477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7A8FF54-7896-2305-9675-89D3FDA4E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0" y="1997804"/>
            <a:ext cx="3436661" cy="11049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C90DC87-AC09-1CBE-BF18-0388BCFBA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1013" y="3834704"/>
            <a:ext cx="1824383" cy="182438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E3A6349-7619-CA9C-2FDB-27FB14E3D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533" y="864204"/>
            <a:ext cx="5117162" cy="1325563"/>
          </a:xfrm>
        </p:spPr>
        <p:txBody>
          <a:bodyPr/>
          <a:lstStyle/>
          <a:p>
            <a:pPr algn="ctr"/>
            <a:r>
              <a:rPr lang="en-US" sz="7200" dirty="0"/>
              <a:t>Objective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9950" y="5038708"/>
            <a:ext cx="10672100" cy="1294530"/>
          </a:xfrm>
        </p:spPr>
        <p:txBody>
          <a:bodyPr/>
          <a:lstStyle/>
          <a:p>
            <a:pPr algn="ctr"/>
            <a:r>
              <a:rPr lang="en-US" sz="3200" b="1" dirty="0"/>
              <a:t>OpenSearch</a:t>
            </a:r>
            <a:r>
              <a:rPr lang="en-US" sz="3200" dirty="0"/>
              <a:t> setup for CSE </a:t>
            </a:r>
          </a:p>
          <a:p>
            <a:pPr algn="ctr"/>
            <a:r>
              <a:rPr lang="en-US" sz="3200" dirty="0"/>
              <a:t>cloud as a replacement for ELK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BFFB13-CD55-0831-312F-81B4000EBAC7}"/>
              </a:ext>
            </a:extLst>
          </p:cNvPr>
          <p:cNvGrpSpPr/>
          <p:nvPr/>
        </p:nvGrpSpPr>
        <p:grpSpPr>
          <a:xfrm>
            <a:off x="1552092" y="2496810"/>
            <a:ext cx="9087816" cy="2265091"/>
            <a:chOff x="965003" y="2496810"/>
            <a:chExt cx="9087816" cy="22650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70B125-AB78-CC51-F4E7-64208D682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786"/>
            <a:stretch/>
          </p:blipFill>
          <p:spPr>
            <a:xfrm>
              <a:off x="965003" y="2496810"/>
              <a:ext cx="3657600" cy="18304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A9BABF-4717-C91B-154B-EBCA67FBA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885" y="2496810"/>
              <a:ext cx="2387934" cy="2265091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BF156EAF-49AC-F1CA-5ED2-A4F96BFA44C2}"/>
                </a:ext>
              </a:extLst>
            </p:cNvPr>
            <p:cNvSpPr/>
            <p:nvPr/>
          </p:nvSpPr>
          <p:spPr>
            <a:xfrm rot="16200000">
              <a:off x="6115878" y="2400685"/>
              <a:ext cx="331305" cy="238793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BB686E-6F19-AD8F-20C9-4C872135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C41ABF-F379-D8A4-9A08-06A6353C9019}"/>
              </a:ext>
            </a:extLst>
          </p:cNvPr>
          <p:cNvCxnSpPr>
            <a:cxnSpLocks/>
          </p:cNvCxnSpPr>
          <p:nvPr/>
        </p:nvCxnSpPr>
        <p:spPr>
          <a:xfrm>
            <a:off x="4577265" y="642874"/>
            <a:ext cx="348532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9AD21-8BCC-5C6B-1314-A2B0A5BA6486}"/>
              </a:ext>
            </a:extLst>
          </p:cNvPr>
          <p:cNvCxnSpPr>
            <a:cxnSpLocks/>
          </p:cNvCxnSpPr>
          <p:nvPr/>
        </p:nvCxnSpPr>
        <p:spPr>
          <a:xfrm>
            <a:off x="4577265" y="2496810"/>
            <a:ext cx="348532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108" y="433057"/>
            <a:ext cx="3152013" cy="1325563"/>
          </a:xfrm>
        </p:spPr>
        <p:txBody>
          <a:bodyPr/>
          <a:lstStyle/>
          <a:p>
            <a:r>
              <a:rPr lang="en-US" altLang="zh-CN" sz="5400" dirty="0"/>
              <a:t>Summary</a:t>
            </a:r>
            <a:endParaRPr lang="en-US" sz="54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1948071"/>
            <a:ext cx="5353285" cy="4632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d BT" panose="020B0602020204020303" pitchFamily="34" charset="0"/>
              </a:rPr>
              <a:t>OpenSearch has been set up and configured for the CSE cloud as a replacement for the ELK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d BT" panose="020B0602020204020303" pitchFamily="34" charset="0"/>
              </a:rPr>
              <a:t>OpenSearch enables us to easily ingest, secure, search, aggregate, view, and analyze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d BT" panose="020B0602020204020303" pitchFamily="34" charset="0"/>
              </a:rPr>
              <a:t>Various tenants and saved objects have been created for this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d BT" panose="020B0602020204020303" pitchFamily="34" charset="0"/>
              </a:rPr>
              <a:t>Ingest pipelines have been created to preprocess the incoming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d BT" panose="020B0602020204020303" pitchFamily="34" charset="0"/>
              </a:rPr>
              <a:t>Roles have been also mapped to the various users using Open search APIs.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9175" y="131923"/>
            <a:ext cx="4248873" cy="4731130"/>
          </a:xfrm>
        </p:spPr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AF837-A399-6C57-C1E9-43CCB6CA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7BF188-11CF-FFCB-D737-EC6C57164183}"/>
              </a:ext>
            </a:extLst>
          </p:cNvPr>
          <p:cNvSpPr/>
          <p:nvPr/>
        </p:nvSpPr>
        <p:spPr>
          <a:xfrm>
            <a:off x="763814" y="494536"/>
            <a:ext cx="2802385" cy="24739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OpenSearch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Tenant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21949" y="2844724"/>
            <a:ext cx="1914694" cy="1089194"/>
          </a:xfrm>
        </p:spPr>
        <p:txBody>
          <a:bodyPr/>
          <a:lstStyle/>
          <a:p>
            <a:r>
              <a:rPr lang="en-US" dirty="0"/>
              <a:t>Ingest Pipeline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File beat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35813" y="2858229"/>
            <a:ext cx="1913128" cy="1075689"/>
          </a:xfrm>
        </p:spPr>
        <p:txBody>
          <a:bodyPr/>
          <a:lstStyle/>
          <a:p>
            <a:r>
              <a:rPr lang="en-US" dirty="0"/>
              <a:t> Saved Objects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A7B1165-B540-E19B-A863-CE4D687388DE}"/>
              </a:ext>
            </a:extLst>
          </p:cNvPr>
          <p:cNvSpPr txBox="1">
            <a:spLocks/>
          </p:cNvSpPr>
          <p:nvPr/>
        </p:nvSpPr>
        <p:spPr>
          <a:xfrm>
            <a:off x="5235813" y="2826795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E26447C-FBFD-3493-DB95-36ED0C3A4E04}"/>
              </a:ext>
            </a:extLst>
          </p:cNvPr>
          <p:cNvSpPr txBox="1">
            <a:spLocks/>
          </p:cNvSpPr>
          <p:nvPr/>
        </p:nvSpPr>
        <p:spPr>
          <a:xfrm>
            <a:off x="6366168" y="4564932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8CDAEA2B-D757-B09F-E0F7-863FDDCAD676}"/>
              </a:ext>
            </a:extLst>
          </p:cNvPr>
          <p:cNvSpPr txBox="1">
            <a:spLocks/>
          </p:cNvSpPr>
          <p:nvPr/>
        </p:nvSpPr>
        <p:spPr>
          <a:xfrm>
            <a:off x="5316680" y="2844724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4D949467-D946-E123-905E-B53CD8AE8CDB}"/>
              </a:ext>
            </a:extLst>
          </p:cNvPr>
          <p:cNvSpPr txBox="1">
            <a:spLocks/>
          </p:cNvSpPr>
          <p:nvPr/>
        </p:nvSpPr>
        <p:spPr>
          <a:xfrm>
            <a:off x="6322429" y="4547698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Dashboard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06F04C72-8093-050A-66CF-2F2D714BA127}"/>
              </a:ext>
            </a:extLst>
          </p:cNvPr>
          <p:cNvSpPr txBox="1">
            <a:spLocks/>
          </p:cNvSpPr>
          <p:nvPr/>
        </p:nvSpPr>
        <p:spPr>
          <a:xfrm>
            <a:off x="8371353" y="4660313"/>
            <a:ext cx="1913128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User ,  Roles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Roles Mapping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573B0DE-11D9-497C-6F29-FDC48DA593A7}"/>
              </a:ext>
            </a:extLst>
          </p:cNvPr>
          <p:cNvSpPr txBox="1">
            <a:spLocks/>
          </p:cNvSpPr>
          <p:nvPr/>
        </p:nvSpPr>
        <p:spPr>
          <a:xfrm>
            <a:off x="10511989" y="4646808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13DDE9-EEFD-59B2-CA18-1B69B632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E2C6AF-7DD8-90AF-75EE-CE540BF5A784}"/>
              </a:ext>
            </a:extLst>
          </p:cNvPr>
          <p:cNvSpPr/>
          <p:nvPr/>
        </p:nvSpPr>
        <p:spPr>
          <a:xfrm>
            <a:off x="238539" y="901148"/>
            <a:ext cx="763814" cy="1630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8" y="1260911"/>
            <a:ext cx="4253399" cy="1740114"/>
          </a:xfrm>
        </p:spPr>
        <p:txBody>
          <a:bodyPr/>
          <a:lstStyle/>
          <a:p>
            <a:pPr algn="ctr"/>
            <a:r>
              <a:rPr lang="en-US" sz="8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419" y="564571"/>
            <a:ext cx="5117162" cy="1325563"/>
          </a:xfrm>
        </p:spPr>
        <p:txBody>
          <a:bodyPr/>
          <a:lstStyle/>
          <a:p>
            <a:pPr algn="ctr"/>
            <a:r>
              <a:rPr lang="en-US" altLang="zh-CN" sz="5400" dirty="0"/>
              <a:t>OpenSearch</a:t>
            </a:r>
            <a:endParaRPr lang="en-US" sz="5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1907" y="2815727"/>
            <a:ext cx="4406983" cy="2541184"/>
          </a:xfrm>
        </p:spPr>
        <p:txBody>
          <a:bodyPr/>
          <a:lstStyle/>
          <a:p>
            <a:r>
              <a:rPr lang="en-US" sz="2400" dirty="0">
                <a:latin typeface="Futura Md BT" panose="020B0602020204020303" pitchFamily="34" charset="0"/>
              </a:rPr>
              <a:t>The Apache 2.0-licensed search, analytics, and visualization suite with advanced security, alerting, SQL support, automated index management, etc.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302827D-B310-B1CC-8320-B6228E61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16" y="3070831"/>
            <a:ext cx="6688405" cy="129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F87E8-9BD5-6F69-C989-5A5447A12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4" y="705262"/>
            <a:ext cx="10515600" cy="1205058"/>
          </a:xfrm>
        </p:spPr>
        <p:txBody>
          <a:bodyPr/>
          <a:lstStyle/>
          <a:p>
            <a:r>
              <a:rPr lang="en-US" dirty="0"/>
              <a:t>Why OpenSearch?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89942" y="2144493"/>
            <a:ext cx="1877575" cy="1139783"/>
          </a:xfrm>
        </p:spPr>
        <p:txBody>
          <a:bodyPr/>
          <a:lstStyle/>
          <a:p>
            <a:r>
              <a:rPr lang="en-US" sz="2000" dirty="0"/>
              <a:t>Robust security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82826" y="4853863"/>
            <a:ext cx="1877575" cy="506399"/>
          </a:xfrm>
        </p:spPr>
        <p:txBody>
          <a:bodyPr/>
          <a:lstStyle/>
          <a:p>
            <a:r>
              <a:rPr lang="en-US" dirty="0"/>
              <a:t>Highly </a:t>
            </a:r>
            <a:r>
              <a:rPr lang="en-US" sz="2000" dirty="0"/>
              <a:t>scalable</a:t>
            </a:r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825575"/>
            <a:ext cx="1877575" cy="727086"/>
          </a:xfrm>
        </p:spPr>
        <p:txBody>
          <a:bodyPr/>
          <a:lstStyle/>
          <a:p>
            <a:r>
              <a:rPr lang="en-US" sz="2000" dirty="0"/>
              <a:t>Open source API support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46754" y="2763095"/>
            <a:ext cx="1469456" cy="7270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Built-in integrations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 Placeholder 62">
            <a:extLst>
              <a:ext uri="{FF2B5EF4-FFF2-40B4-BE49-F238E27FC236}">
                <a16:creationId xmlns:a16="http://schemas.microsoft.com/office/drawing/2014/main" id="{39551B15-4BE0-73E6-11E8-CC638B315601}"/>
              </a:ext>
            </a:extLst>
          </p:cNvPr>
          <p:cNvSpPr txBox="1">
            <a:spLocks/>
          </p:cNvSpPr>
          <p:nvPr/>
        </p:nvSpPr>
        <p:spPr>
          <a:xfrm>
            <a:off x="1400279" y="3831602"/>
            <a:ext cx="2164556" cy="1205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Quickly deployed</a:t>
            </a:r>
          </a:p>
          <a:p>
            <a:r>
              <a:rPr lang="en-US" sz="2000" dirty="0"/>
              <a:t> &amp; </a:t>
            </a:r>
          </a:p>
          <a:p>
            <a:r>
              <a:rPr lang="en-US" sz="2000" dirty="0"/>
              <a:t>Easily managed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33D64-D3CE-FC28-CA9F-02835B68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OpenSearch Use Case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3180613"/>
            <a:ext cx="1865376" cy="866219"/>
          </a:xfrm>
        </p:spPr>
        <p:txBody>
          <a:bodyPr/>
          <a:lstStyle/>
          <a:p>
            <a:r>
              <a:rPr lang="en-US" dirty="0"/>
              <a:t>Log analytics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91503" y="3194320"/>
            <a:ext cx="2553744" cy="838804"/>
          </a:xfrm>
        </p:spPr>
        <p:txBody>
          <a:bodyPr/>
          <a:lstStyle/>
          <a:p>
            <a:r>
              <a:rPr lang="en-US" dirty="0"/>
              <a:t>Clickstream analytics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27989" y="3195778"/>
            <a:ext cx="1865376" cy="837346"/>
          </a:xfrm>
        </p:spPr>
        <p:txBody>
          <a:bodyPr/>
          <a:lstStyle/>
          <a:p>
            <a:r>
              <a:rPr lang="en-US" dirty="0"/>
              <a:t>Enterprise Search 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76107" y="3181159"/>
            <a:ext cx="2918062" cy="866219"/>
          </a:xfrm>
        </p:spPr>
        <p:txBody>
          <a:bodyPr/>
          <a:lstStyle/>
          <a:p>
            <a:r>
              <a:rPr lang="en-US" dirty="0"/>
              <a:t>Real-time application monitoring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187296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A04B9-D04A-592A-BB00-193573CA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636" y="289717"/>
            <a:ext cx="5117162" cy="1325563"/>
          </a:xfrm>
        </p:spPr>
        <p:txBody>
          <a:bodyPr/>
          <a:lstStyle/>
          <a:p>
            <a:pPr algn="ctr"/>
            <a:r>
              <a:rPr lang="en-US" sz="5400" dirty="0"/>
              <a:t>Tenants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1907" y="2203094"/>
            <a:ext cx="3819032" cy="36171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Allow you to organize our saved objects into meaningful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Useful for safely sharing our work with other OpenSearch Dashboards users.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4C917-5F27-8D32-7B12-6468E29B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0"/>
          <a:stretch/>
        </p:blipFill>
        <p:spPr>
          <a:xfrm>
            <a:off x="4624374" y="1974574"/>
            <a:ext cx="7343775" cy="3751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343A0-4B76-E402-FFAA-EC6A2AE17BBF}"/>
              </a:ext>
            </a:extLst>
          </p:cNvPr>
          <p:cNvSpPr txBox="1"/>
          <p:nvPr/>
        </p:nvSpPr>
        <p:spPr>
          <a:xfrm>
            <a:off x="5732483" y="5820224"/>
            <a:ext cx="56909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Fig: Tenants I created using API (Currently in CASA)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A2440-6C15-CD85-1450-5D3EF92B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04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9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49" y="418482"/>
            <a:ext cx="5117162" cy="1325563"/>
          </a:xfrm>
        </p:spPr>
        <p:txBody>
          <a:bodyPr/>
          <a:lstStyle/>
          <a:p>
            <a:pPr algn="ctr"/>
            <a:r>
              <a:rPr lang="en-US" sz="5400" dirty="0"/>
              <a:t>Saved Objects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570922"/>
            <a:ext cx="4088930" cy="2796208"/>
          </a:xfrm>
        </p:spPr>
        <p:txBody>
          <a:bodyPr/>
          <a:lstStyle/>
          <a:p>
            <a:r>
              <a:rPr lang="en-US" sz="2400" dirty="0">
                <a:latin typeface="Futura Md BT" panose="020B0602020204020303" pitchFamily="34" charset="0"/>
              </a:rPr>
              <a:t>These objects store data for later use, including dashboards, visualizations, maps, data views, Canvas work pads, and more.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3A0-4B76-E402-FFAA-EC6A2AE17BBF}"/>
              </a:ext>
            </a:extLst>
          </p:cNvPr>
          <p:cNvSpPr txBox="1"/>
          <p:nvPr/>
        </p:nvSpPr>
        <p:spPr>
          <a:xfrm>
            <a:off x="6683538" y="5933857"/>
            <a:ext cx="396134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Fig: Saved Objects in CASA Tenant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CDF1-FD90-CC27-2302-6027DA8C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08" y="2016183"/>
            <a:ext cx="7088641" cy="385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3AC341-7F46-B6EA-45F0-858B3B47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95" y="491979"/>
            <a:ext cx="5117162" cy="1325563"/>
          </a:xfrm>
        </p:spPr>
        <p:txBody>
          <a:bodyPr/>
          <a:lstStyle/>
          <a:p>
            <a:pPr algn="ctr"/>
            <a:r>
              <a:rPr lang="en-US" sz="5400" dirty="0"/>
              <a:t>Ingest Pipelines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374558"/>
            <a:ext cx="4580795" cy="3432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Ingest pipelines let us perform common transformations on our data before indexing.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d BT" panose="020B0602020204020303" pitchFamily="34" charset="0"/>
              </a:rPr>
              <a:t>We can use pipelines to remove fields, extract values from text, and enrich your data.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B2BEF-8119-2527-2AA2-6E49A307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14" cy="64009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AE2EA5-C240-9E0B-C321-C97C6E9AA0F6}"/>
              </a:ext>
            </a:extLst>
          </p:cNvPr>
          <p:cNvSpPr/>
          <p:nvPr/>
        </p:nvSpPr>
        <p:spPr>
          <a:xfrm>
            <a:off x="7011068" y="320047"/>
            <a:ext cx="1524000" cy="14974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48FDEF-AEAE-88A3-410D-A5CFB0ED9787}"/>
              </a:ext>
            </a:extLst>
          </p:cNvPr>
          <p:cNvSpPr/>
          <p:nvPr/>
        </p:nvSpPr>
        <p:spPr>
          <a:xfrm>
            <a:off x="7101632" y="2742589"/>
            <a:ext cx="1524000" cy="23986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6408-8D18-6082-2C83-DCFC776416DB}"/>
              </a:ext>
            </a:extLst>
          </p:cNvPr>
          <p:cNvSpPr/>
          <p:nvPr/>
        </p:nvSpPr>
        <p:spPr>
          <a:xfrm>
            <a:off x="7079787" y="5567468"/>
            <a:ext cx="1524000" cy="8481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61903-CEF9-E108-10EA-9BF501C94B1B}"/>
              </a:ext>
            </a:extLst>
          </p:cNvPr>
          <p:cNvSpPr txBox="1"/>
          <p:nvPr/>
        </p:nvSpPr>
        <p:spPr>
          <a:xfrm>
            <a:off x="6931555" y="745628"/>
            <a:ext cx="168302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Incoming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Documents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E7292-A867-B080-35B6-0FE6DF1E85FB}"/>
              </a:ext>
            </a:extLst>
          </p:cNvPr>
          <p:cNvSpPr txBox="1"/>
          <p:nvPr/>
        </p:nvSpPr>
        <p:spPr>
          <a:xfrm>
            <a:off x="6820023" y="3370449"/>
            <a:ext cx="208721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Grok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Convert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7C9E-CBE5-E511-870A-8A9584FF0338}"/>
              </a:ext>
            </a:extLst>
          </p:cNvPr>
          <p:cNvSpPr txBox="1"/>
          <p:nvPr/>
        </p:nvSpPr>
        <p:spPr>
          <a:xfrm>
            <a:off x="6798179" y="5806871"/>
            <a:ext cx="20872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Target Index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A53E-5E12-82C6-3182-9E7421489DC4}"/>
              </a:ext>
            </a:extLst>
          </p:cNvPr>
          <p:cNvSpPr txBox="1"/>
          <p:nvPr/>
        </p:nvSpPr>
        <p:spPr>
          <a:xfrm>
            <a:off x="6798179" y="2390015"/>
            <a:ext cx="20872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Ingest Pipeline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93BE3B-4CA1-2CEB-7035-AEF23E47A9B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773068" y="1817542"/>
            <a:ext cx="0" cy="572473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E4DB68-C311-0FBE-5A3D-D07E440F68F6}"/>
              </a:ext>
            </a:extLst>
          </p:cNvPr>
          <p:cNvCxnSpPr/>
          <p:nvPr/>
        </p:nvCxnSpPr>
        <p:spPr>
          <a:xfrm>
            <a:off x="7863632" y="5154332"/>
            <a:ext cx="0" cy="425595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4" id="{ACBE6EB2-D74A-47CE-B4A4-B72D24862131}" vid="{EE28C398-FE1E-4B87-98DB-0544B253D6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2C0B-9C44-49F1-8D1D-5E15EB6766B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4AE5E3-3566-41AC-8D8E-FC1F3FBCDD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9B086-B6EA-4E53-AEB0-7B466A3E4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919</TotalTime>
  <Words>513</Words>
  <Application>Microsoft Office PowerPoint</Application>
  <PresentationFormat>Widescreen</PresentationFormat>
  <Paragraphs>126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Abadi</vt:lpstr>
      <vt:lpstr>Arial</vt:lpstr>
      <vt:lpstr>Calibri</vt:lpstr>
      <vt:lpstr>Futura Md BT</vt:lpstr>
      <vt:lpstr>Posterama</vt:lpstr>
      <vt:lpstr>Posterama Text Black</vt:lpstr>
      <vt:lpstr>Posterama Text Black (Headings)</vt:lpstr>
      <vt:lpstr>Posterama Text SemiBold</vt:lpstr>
      <vt:lpstr>Office 主题​​</vt:lpstr>
      <vt:lpstr>PowerPoint Presentation</vt:lpstr>
      <vt:lpstr>Objective</vt:lpstr>
      <vt:lpstr>Agenda</vt:lpstr>
      <vt:lpstr>OpenSearch</vt:lpstr>
      <vt:lpstr>Why OpenSearch?</vt:lpstr>
      <vt:lpstr>OpenSearch Use Case</vt:lpstr>
      <vt:lpstr>Tenants</vt:lpstr>
      <vt:lpstr>Saved Objects</vt:lpstr>
      <vt:lpstr>Ingest Pipelines</vt:lpstr>
      <vt:lpstr>PowerPoint Presentation</vt:lpstr>
      <vt:lpstr>Filebeat</vt:lpstr>
      <vt:lpstr>   How To Push Logs To OpenSearch</vt:lpstr>
      <vt:lpstr>PowerPoint Presentation</vt:lpstr>
      <vt:lpstr>Dashboard</vt:lpstr>
      <vt:lpstr>Visualizations</vt:lpstr>
      <vt:lpstr>Users</vt:lpstr>
      <vt:lpstr>Roles &amp; Roles Mapping</vt:lpstr>
      <vt:lpstr>Challenges</vt:lpstr>
      <vt:lpstr>Source and References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search</dc:title>
  <dc:creator>Garvit</dc:creator>
  <cp:lastModifiedBy>GARVIT GUPTA</cp:lastModifiedBy>
  <cp:revision>78</cp:revision>
  <dcterms:created xsi:type="dcterms:W3CDTF">2022-07-16T16:33:49Z</dcterms:created>
  <dcterms:modified xsi:type="dcterms:W3CDTF">2022-07-20T19:03:38Z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