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77" r:id="rId5"/>
    <p:sldId id="276" r:id="rId6"/>
    <p:sldId id="275" r:id="rId7"/>
    <p:sldId id="296" r:id="rId8"/>
    <p:sldId id="285" r:id="rId9"/>
    <p:sldId id="284" r:id="rId10"/>
    <p:sldId id="300" r:id="rId11"/>
    <p:sldId id="301" r:id="rId12"/>
    <p:sldId id="302" r:id="rId13"/>
    <p:sldId id="303" r:id="rId14"/>
    <p:sldId id="304" r:id="rId15"/>
    <p:sldId id="305" r:id="rId16"/>
    <p:sldId id="306" r:id="rId17"/>
    <p:sldId id="307" r:id="rId18"/>
    <p:sldId id="308" r:id="rId19"/>
    <p:sldId id="295" r:id="rId20"/>
    <p:sldId id="310" r:id="rId21"/>
    <p:sldId id="309" r:id="rId22"/>
    <p:sldId id="281" r:id="rId23"/>
    <p:sldId id="288" r:id="rId24"/>
    <p:sldId id="2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5634"/>
  </p:normalViewPr>
  <p:slideViewPr>
    <p:cSldViewPr snapToGrid="0" showGuides="1">
      <p:cViewPr varScale="1">
        <p:scale>
          <a:sx n="72" d="100"/>
          <a:sy n="72" d="100"/>
        </p:scale>
        <p:origin x="522" y="7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7/17/2022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18</a:t>
            </a:fld>
            <a:endParaRPr lang="zh-CN" altLang="en-US"/>
          </a:p>
        </p:txBody>
      </p:sp>
    </p:spTree>
    <p:extLst>
      <p:ext uri="{BB962C8B-B14F-4D97-AF65-F5344CB8AC3E}">
        <p14:creationId xmlns:p14="http://schemas.microsoft.com/office/powerpoint/2010/main" val="425836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19</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a:xfrm>
            <a:off x="484632" y="6089904"/>
            <a:ext cx="4114800" cy="365125"/>
          </a:xfrm>
          <a:prstGeom prst="rect">
            <a:avLst/>
          </a:prstGeom>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webp"/></Relationships>
</file>

<file path=ppt/slides/_rels/slide12.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webp"/><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webp"/></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webp"/></Relationships>
</file>

<file path=ppt/slides/_rels/slide17.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23.webp"/><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web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2.webp"/></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5.xml"/><Relationship Id="rId4" Type="http://schemas.openxmlformats.org/officeDocument/2006/relationships/image" Target="../media/image2.webp"/></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6.xml"/><Relationship Id="rId5" Type="http://schemas.openxmlformats.org/officeDocument/2006/relationships/image" Target="../media/image29.jpe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2.webp"/></Relationships>
</file>

<file path=ppt/slides/_rels/slide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2.web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692349" y="1138744"/>
            <a:ext cx="5499652" cy="1100874"/>
          </a:xfrm>
        </p:spPr>
        <p:txBody>
          <a:bodyPr/>
          <a:lstStyle/>
          <a:p>
            <a:r>
              <a:rPr lang="en-US" sz="6000" dirty="0">
                <a:latin typeface="Algerian" panose="04020705040A02060702" pitchFamily="82" charset="0"/>
              </a:rPr>
              <a:t>Open</a:t>
            </a:r>
            <a:r>
              <a:rPr lang="en-US" sz="5400" dirty="0">
                <a:latin typeface="Algerian" panose="04020705040A02060702" pitchFamily="82" charset="0"/>
              </a:rPr>
              <a:t> </a:t>
            </a:r>
            <a:r>
              <a:rPr lang="en-US" sz="6000" dirty="0">
                <a:latin typeface="Algerian" panose="04020705040A02060702" pitchFamily="82" charset="0"/>
              </a:rPr>
              <a:t>SEARCH</a:t>
            </a:r>
            <a:endParaRPr lang="en-US" sz="5400" dirty="0"/>
          </a:p>
        </p:txBody>
      </p:sp>
      <p:pic>
        <p:nvPicPr>
          <p:cNvPr id="3" name="Picture 2">
            <a:extLst>
              <a:ext uri="{FF2B5EF4-FFF2-40B4-BE49-F238E27FC236}">
                <a16:creationId xmlns:a16="http://schemas.microsoft.com/office/drawing/2014/main" id="{0EC1B018-43CF-4900-79FA-8410A7E8E662}"/>
              </a:ext>
            </a:extLst>
          </p:cNvPr>
          <p:cNvPicPr>
            <a:picLocks noChangeAspect="1"/>
          </p:cNvPicPr>
          <p:nvPr/>
        </p:nvPicPr>
        <p:blipFill>
          <a:blip r:embed="rId2"/>
          <a:stretch>
            <a:fillRect/>
          </a:stretch>
        </p:blipFill>
        <p:spPr>
          <a:xfrm>
            <a:off x="2068798" y="2393257"/>
            <a:ext cx="2071485" cy="2071485"/>
          </a:xfrm>
          <a:prstGeom prst="rect">
            <a:avLst/>
          </a:prstGeom>
        </p:spPr>
      </p:pic>
      <p:sp>
        <p:nvSpPr>
          <p:cNvPr id="7" name="Title 45">
            <a:extLst>
              <a:ext uri="{FF2B5EF4-FFF2-40B4-BE49-F238E27FC236}">
                <a16:creationId xmlns:a16="http://schemas.microsoft.com/office/drawing/2014/main" id="{BA25767B-EE16-D15E-C508-C6C8E40264A1}"/>
              </a:ext>
            </a:extLst>
          </p:cNvPr>
          <p:cNvSpPr txBox="1">
            <a:spLocks/>
          </p:cNvSpPr>
          <p:nvPr/>
        </p:nvSpPr>
        <p:spPr>
          <a:xfrm>
            <a:off x="7465219" y="2641951"/>
            <a:ext cx="3202799" cy="20863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stStyle>
          <a:p>
            <a:endParaRPr lang="en-US" sz="2400" dirty="0"/>
          </a:p>
        </p:txBody>
      </p:sp>
      <p:sp>
        <p:nvSpPr>
          <p:cNvPr id="9" name="TextBox 8">
            <a:extLst>
              <a:ext uri="{FF2B5EF4-FFF2-40B4-BE49-F238E27FC236}">
                <a16:creationId xmlns:a16="http://schemas.microsoft.com/office/drawing/2014/main" id="{6CA6086D-807D-FFE2-7A31-F173FCCCC47B}"/>
              </a:ext>
            </a:extLst>
          </p:cNvPr>
          <p:cNvSpPr txBox="1"/>
          <p:nvPr/>
        </p:nvSpPr>
        <p:spPr>
          <a:xfrm>
            <a:off x="7600122" y="4723519"/>
            <a:ext cx="4128052" cy="2677656"/>
          </a:xfrm>
          <a:prstGeom prst="rect">
            <a:avLst/>
          </a:prstGeom>
        </p:spPr>
        <p:txBody>
          <a:bodyPr wrap="square" rtlCol="0">
            <a:spAutoFit/>
          </a:bodyPr>
          <a:lstStyle/>
          <a:p>
            <a:pPr algn="ctr">
              <a:lnSpc>
                <a:spcPct val="100000"/>
              </a:lnSpc>
              <a:spcBef>
                <a:spcPts val="0"/>
              </a:spcBef>
            </a:pPr>
            <a:r>
              <a:rPr lang="en-US" sz="2400" dirty="0">
                <a:solidFill>
                  <a:prstClr val="white"/>
                </a:solidFill>
                <a:latin typeface="Eras Bold ITC" panose="020B0907030504020204" pitchFamily="34" charset="0"/>
                <a:ea typeface="微软雅黑"/>
                <a:cs typeface="Posterama" panose="020B0504020200020000" pitchFamily="34" charset="0"/>
              </a:rPr>
              <a:t>Under The Guidance  of</a:t>
            </a:r>
          </a:p>
          <a:p>
            <a:pPr algn="ctr">
              <a:lnSpc>
                <a:spcPct val="100000"/>
              </a:lnSpc>
              <a:spcBef>
                <a:spcPts val="0"/>
              </a:spcBef>
            </a:pPr>
            <a:endParaRPr lang="en-US" sz="2400" dirty="0">
              <a:solidFill>
                <a:prstClr val="white"/>
              </a:solidFill>
              <a:latin typeface="Eras Bold ITC" panose="020B0907030504020204" pitchFamily="34" charset="0"/>
              <a:ea typeface="微软雅黑"/>
              <a:cs typeface="Posterama" panose="020B0504020200020000" pitchFamily="34" charset="0"/>
            </a:endParaRPr>
          </a:p>
          <a:p>
            <a:pPr algn="ctr">
              <a:lnSpc>
                <a:spcPct val="100000"/>
              </a:lnSpc>
              <a:spcBef>
                <a:spcPts val="0"/>
              </a:spcBef>
            </a:pPr>
            <a:r>
              <a:rPr lang="en-US" sz="2400" dirty="0">
                <a:solidFill>
                  <a:prstClr val="white"/>
                </a:solidFill>
                <a:latin typeface="Eras Bold ITC" panose="020B0907030504020204" pitchFamily="34" charset="0"/>
                <a:ea typeface="微软雅黑"/>
                <a:cs typeface="Posterama" panose="020B0504020200020000" pitchFamily="34" charset="0"/>
              </a:rPr>
              <a:t>Mr. </a:t>
            </a:r>
            <a:r>
              <a:rPr lang="en-US" sz="2400" dirty="0" err="1">
                <a:solidFill>
                  <a:prstClr val="white"/>
                </a:solidFill>
                <a:latin typeface="Eras Bold ITC" panose="020B0907030504020204" pitchFamily="34" charset="0"/>
                <a:ea typeface="微软雅黑"/>
                <a:cs typeface="Posterama" panose="020B0504020200020000" pitchFamily="34" charset="0"/>
              </a:rPr>
              <a:t>Supratim</a:t>
            </a:r>
            <a:r>
              <a:rPr lang="en-US" sz="2400" dirty="0">
                <a:solidFill>
                  <a:prstClr val="white"/>
                </a:solidFill>
                <a:latin typeface="Eras Bold ITC" panose="020B0907030504020204" pitchFamily="34" charset="0"/>
                <a:ea typeface="微软雅黑"/>
                <a:cs typeface="Posterama" panose="020B0504020200020000" pitchFamily="34" charset="0"/>
              </a:rPr>
              <a:t> Sen </a:t>
            </a:r>
          </a:p>
          <a:p>
            <a:pPr algn="ctr">
              <a:lnSpc>
                <a:spcPct val="100000"/>
              </a:lnSpc>
              <a:spcBef>
                <a:spcPts val="0"/>
              </a:spcBef>
            </a:pPr>
            <a:r>
              <a:rPr lang="en-US" sz="2400" dirty="0">
                <a:solidFill>
                  <a:prstClr val="white"/>
                </a:solidFill>
                <a:latin typeface="Eras Bold ITC" panose="020B0907030504020204" pitchFamily="34" charset="0"/>
                <a:ea typeface="微软雅黑"/>
                <a:cs typeface="Posterama" panose="020B0504020200020000" pitchFamily="34" charset="0"/>
              </a:rPr>
              <a:t>&amp;</a:t>
            </a:r>
          </a:p>
          <a:p>
            <a:pPr algn="ctr">
              <a:lnSpc>
                <a:spcPct val="100000"/>
              </a:lnSpc>
              <a:spcBef>
                <a:spcPts val="0"/>
              </a:spcBef>
            </a:pPr>
            <a:r>
              <a:rPr lang="en-US" sz="2400" dirty="0">
                <a:solidFill>
                  <a:prstClr val="white"/>
                </a:solidFill>
                <a:latin typeface="Eras Bold ITC" panose="020B0907030504020204" pitchFamily="34" charset="0"/>
                <a:ea typeface="微软雅黑"/>
                <a:cs typeface="Posterama" panose="020B0504020200020000" pitchFamily="34" charset="0"/>
              </a:rPr>
              <a:t>  Mr. Sundar Srinivasan </a:t>
            </a:r>
          </a:p>
          <a:p>
            <a:pPr marL="285750" indent="-285750" algn="ctr">
              <a:lnSpc>
                <a:spcPct val="100000"/>
              </a:lnSpc>
              <a:spcBef>
                <a:spcPts val="0"/>
              </a:spcBef>
              <a:buFont typeface="Arial" panose="020B0604020202020204" pitchFamily="34" charset="0"/>
              <a:buChar char="•"/>
            </a:pPr>
            <a:endParaRPr lang="en-IN" sz="2400" dirty="0">
              <a:solidFill>
                <a:prstClr val="white"/>
              </a:solidFill>
              <a:latin typeface="Eras Bold ITC" panose="020B0907030504020204" pitchFamily="34" charset="0"/>
              <a:ea typeface="微软雅黑"/>
              <a:cs typeface="Posterama" panose="020B0504020200020000" pitchFamily="34" charset="0"/>
            </a:endParaRPr>
          </a:p>
          <a:p>
            <a:pPr marL="0" indent="0" algn="ctr">
              <a:lnSpc>
                <a:spcPct val="100000"/>
              </a:lnSpc>
              <a:spcBef>
                <a:spcPts val="0"/>
              </a:spcBef>
              <a:buFontTx/>
              <a:buNone/>
            </a:pPr>
            <a:endParaRPr lang="en-IN" sz="2400" dirty="0">
              <a:solidFill>
                <a:prstClr val="white"/>
              </a:solidFill>
              <a:latin typeface="Eras Bold ITC" panose="020B0907030504020204"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573142F8-E2D4-8FA0-E7BD-54873360A2BE}"/>
              </a:ext>
            </a:extLst>
          </p:cNvPr>
          <p:cNvSpPr txBox="1"/>
          <p:nvPr/>
        </p:nvSpPr>
        <p:spPr>
          <a:xfrm>
            <a:off x="7114460" y="3315770"/>
            <a:ext cx="4852253" cy="461665"/>
          </a:xfrm>
          <a:prstGeom prst="rect">
            <a:avLst/>
          </a:prstGeom>
        </p:spPr>
        <p:txBody>
          <a:bodyPr wrap="square" rtlCol="0">
            <a:spAutoFit/>
          </a:bodyPr>
          <a:lstStyle/>
          <a:p>
            <a:pPr marL="0" indent="0" algn="ctr">
              <a:lnSpc>
                <a:spcPct val="100000"/>
              </a:lnSpc>
              <a:spcBef>
                <a:spcPts val="0"/>
              </a:spcBef>
              <a:buFontTx/>
              <a:buNone/>
            </a:pPr>
            <a:r>
              <a:rPr lang="en-US" sz="2400" b="1" dirty="0" err="1">
                <a:solidFill>
                  <a:prstClr val="white"/>
                </a:solidFill>
                <a:latin typeface="Perpetua Titling MT" panose="02020502060505020804" pitchFamily="18" charset="0"/>
                <a:ea typeface="微软雅黑"/>
                <a:cs typeface="Posterama" panose="020B0504020200020000" pitchFamily="34" charset="0"/>
              </a:rPr>
              <a:t>Garvit</a:t>
            </a:r>
            <a:r>
              <a:rPr lang="en-US" sz="2400" b="1" dirty="0">
                <a:solidFill>
                  <a:prstClr val="white"/>
                </a:solidFill>
                <a:latin typeface="Perpetua Titling MT" panose="02020502060505020804" pitchFamily="18" charset="0"/>
                <a:ea typeface="微软雅黑"/>
                <a:cs typeface="Posterama" panose="020B0504020200020000" pitchFamily="34" charset="0"/>
              </a:rPr>
              <a:t> Kumar Gupta</a:t>
            </a:r>
            <a:endParaRPr lang="en-IN" sz="2400" b="1" dirty="0">
              <a:solidFill>
                <a:prstClr val="white"/>
              </a:solidFill>
              <a:latin typeface="Perpetua Titling MT" panose="02020502060505020804" pitchFamily="18" charset="0"/>
              <a:ea typeface="微软雅黑"/>
              <a:cs typeface="Posterama" panose="020B0504020200020000" pitchFamily="34" charset="0"/>
            </a:endParaRPr>
          </a:p>
        </p:txBody>
      </p:sp>
      <p:pic>
        <p:nvPicPr>
          <p:cNvPr id="11" name="Picture 10">
            <a:extLst>
              <a:ext uri="{FF2B5EF4-FFF2-40B4-BE49-F238E27FC236}">
                <a16:creationId xmlns:a16="http://schemas.microsoft.com/office/drawing/2014/main" id="{DC7B58EB-2521-7D7E-F525-3D648EEF84D7}"/>
              </a:ext>
            </a:extLst>
          </p:cNvPr>
          <p:cNvPicPr>
            <a:picLocks noChangeAspect="1"/>
          </p:cNvPicPr>
          <p:nvPr/>
        </p:nvPicPr>
        <p:blipFill>
          <a:blip r:embed="rId3"/>
          <a:stretch>
            <a:fillRect/>
          </a:stretch>
        </p:blipFill>
        <p:spPr>
          <a:xfrm>
            <a:off x="0" y="0"/>
            <a:ext cx="763814" cy="640094"/>
          </a:xfrm>
          <a:prstGeom prst="rect">
            <a:avLst/>
          </a:prstGeom>
        </p:spPr>
      </p:pic>
    </p:spTree>
    <p:extLst>
      <p:ext uri="{BB962C8B-B14F-4D97-AF65-F5344CB8AC3E}">
        <p14:creationId xmlns:p14="http://schemas.microsoft.com/office/powerpoint/2010/main" val="2478079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Set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Split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Grok</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Convert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Script</a:t>
            </a:r>
          </a:p>
        </p:txBody>
      </p:sp>
      <p:sp>
        <p:nvSpPr>
          <p:cNvPr id="10" name="Text Placeholder 15">
            <a:extLst>
              <a:ext uri="{FF2B5EF4-FFF2-40B4-BE49-F238E27FC236}">
                <a16:creationId xmlns:a16="http://schemas.microsoft.com/office/drawing/2014/main" id="{CA7B1165-B540-E19B-A863-CE4D687388DE}"/>
              </a:ext>
            </a:extLst>
          </p:cNvPr>
          <p:cNvSpPr txBox="1">
            <a:spLocks/>
          </p:cNvSpPr>
          <p:nvPr/>
        </p:nvSpPr>
        <p:spPr>
          <a:xfrm>
            <a:off x="5235813" y="2826795"/>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ext Placeholder 15">
            <a:extLst>
              <a:ext uri="{FF2B5EF4-FFF2-40B4-BE49-F238E27FC236}">
                <a16:creationId xmlns:a16="http://schemas.microsoft.com/office/drawing/2014/main" id="{FE26447C-FBFD-3493-DB95-36ED0C3A4E04}"/>
              </a:ext>
            </a:extLst>
          </p:cNvPr>
          <p:cNvSpPr txBox="1">
            <a:spLocks/>
          </p:cNvSpPr>
          <p:nvPr/>
        </p:nvSpPr>
        <p:spPr>
          <a:xfrm>
            <a:off x="6366168" y="4564932"/>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41662534-F1DF-96B3-B06D-91FAA5796612}"/>
              </a:ext>
            </a:extLst>
          </p:cNvPr>
          <p:cNvSpPr txBox="1"/>
          <p:nvPr/>
        </p:nvSpPr>
        <p:spPr>
          <a:xfrm>
            <a:off x="486699" y="1390297"/>
            <a:ext cx="2123979" cy="461665"/>
          </a:xfrm>
          <a:prstGeom prst="rect">
            <a:avLst/>
          </a:prstGeom>
        </p:spPr>
        <p:txBody>
          <a:bodyPr wrap="square" rtlCol="0">
            <a:spAutoFit/>
          </a:bodyPr>
          <a:lstStyle/>
          <a:p>
            <a:pPr marL="0" indent="0" algn="ctr">
              <a:lnSpc>
                <a:spcPct val="100000"/>
              </a:lnSpc>
              <a:spcBef>
                <a:spcPts val="0"/>
              </a:spcBef>
              <a:buFontTx/>
              <a:buNone/>
            </a:pPr>
            <a:r>
              <a:rPr lang="en-US" sz="2400" b="1" dirty="0">
                <a:solidFill>
                  <a:prstClr val="white"/>
                </a:solidFill>
                <a:latin typeface="Posterama" panose="020B0504020200020000" pitchFamily="34" charset="0"/>
                <a:ea typeface="微软雅黑"/>
                <a:cs typeface="Posterama" panose="020B0504020200020000" pitchFamily="34" charset="0"/>
              </a:rPr>
              <a:t>Processors</a:t>
            </a:r>
            <a:endParaRPr lang="en-IN" sz="2400" b="1" dirty="0">
              <a:solidFill>
                <a:prstClr val="white"/>
              </a:solidFill>
              <a:latin typeface="Posterama" panose="020B0504020200020000" pitchFamily="34" charset="0"/>
              <a:ea typeface="微软雅黑"/>
              <a:cs typeface="Posterama" panose="020B0504020200020000" pitchFamily="34" charset="0"/>
            </a:endParaRPr>
          </a:p>
        </p:txBody>
      </p:sp>
      <p:sp>
        <p:nvSpPr>
          <p:cNvPr id="12" name="Text Placeholder 15">
            <a:extLst>
              <a:ext uri="{FF2B5EF4-FFF2-40B4-BE49-F238E27FC236}">
                <a16:creationId xmlns:a16="http://schemas.microsoft.com/office/drawing/2014/main" id="{5B8568DC-1B55-6A18-4A6F-1F79B2A6504C}"/>
              </a:ext>
            </a:extLst>
          </p:cNvPr>
          <p:cNvSpPr txBox="1">
            <a:spLocks/>
          </p:cNvSpPr>
          <p:nvPr/>
        </p:nvSpPr>
        <p:spPr>
          <a:xfrm>
            <a:off x="382499" y="3900403"/>
            <a:ext cx="3846762" cy="1461733"/>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Each processor runs sequentially, making specific changes to incoming documents. After the processors have run, Elasticsearch adds the transformed documents to your data stream or index.</a:t>
            </a:r>
          </a:p>
        </p:txBody>
      </p:sp>
      <p:pic>
        <p:nvPicPr>
          <p:cNvPr id="13" name="Picture 12">
            <a:extLst>
              <a:ext uri="{FF2B5EF4-FFF2-40B4-BE49-F238E27FC236}">
                <a16:creationId xmlns:a16="http://schemas.microsoft.com/office/drawing/2014/main" id="{356BF283-7119-FE13-0EE3-AA8D4D0E2356}"/>
              </a:ext>
            </a:extLst>
          </p:cNvPr>
          <p:cNvPicPr>
            <a:picLocks noChangeAspect="1"/>
          </p:cNvPicPr>
          <p:nvPr/>
        </p:nvPicPr>
        <p:blipFill>
          <a:blip r:embed="rId2"/>
          <a:stretch>
            <a:fillRect/>
          </a:stretch>
        </p:blipFill>
        <p:spPr>
          <a:xfrm>
            <a:off x="0" y="0"/>
            <a:ext cx="763814" cy="640094"/>
          </a:xfrm>
          <a:prstGeom prst="rect">
            <a:avLst/>
          </a:prstGeom>
        </p:spPr>
      </p:pic>
    </p:spTree>
    <p:extLst>
      <p:ext uri="{BB962C8B-B14F-4D97-AF65-F5344CB8AC3E}">
        <p14:creationId xmlns:p14="http://schemas.microsoft.com/office/powerpoint/2010/main" val="98090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23851" y="2016183"/>
            <a:ext cx="5117162" cy="1325563"/>
          </a:xfrm>
        </p:spPr>
        <p:txBody>
          <a:bodyPr/>
          <a:lstStyle/>
          <a:p>
            <a:r>
              <a:rPr lang="en-US" sz="4800" dirty="0" err="1"/>
              <a:t>Filebeat</a:t>
            </a:r>
            <a:endParaRPr lang="en-US" sz="4800"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114800" cy="1931584"/>
          </a:xfrm>
        </p:spPr>
        <p:txBody>
          <a:bodyPr/>
          <a:lstStyle/>
          <a:p>
            <a:pPr marL="285750" indent="-285750">
              <a:buFont typeface="Arial" panose="020B0604020202020204" pitchFamily="34" charset="0"/>
              <a:buChar char="•"/>
            </a:pPr>
            <a:r>
              <a:rPr lang="en-US" sz="1800" dirty="0"/>
              <a:t>a lightweight shipper</a:t>
            </a:r>
          </a:p>
          <a:p>
            <a:pPr marL="285750" indent="-285750">
              <a:buFont typeface="Arial" panose="020B0604020202020204" pitchFamily="34" charset="0"/>
              <a:buChar char="•"/>
            </a:pPr>
            <a:r>
              <a:rPr lang="en-US" sz="1800" dirty="0"/>
              <a:t>monitors the log files</a:t>
            </a:r>
          </a:p>
          <a:p>
            <a:pPr marL="285750" indent="-285750">
              <a:buFont typeface="Arial" panose="020B0604020202020204" pitchFamily="34" charset="0"/>
              <a:buChar char="•"/>
            </a:pPr>
            <a:r>
              <a:rPr lang="en-US" sz="1800" dirty="0"/>
              <a:t>collects log events</a:t>
            </a:r>
          </a:p>
          <a:p>
            <a:pPr marL="285750" indent="-285750">
              <a:buFont typeface="Arial" panose="020B0604020202020204" pitchFamily="34" charset="0"/>
              <a:buChar char="•"/>
            </a:pPr>
            <a:r>
              <a:rPr lang="en-US" sz="1800" dirty="0"/>
              <a:t>forwards them to OpenSearch</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pic>
        <p:nvPicPr>
          <p:cNvPr id="3" name="Picture 2">
            <a:extLst>
              <a:ext uri="{FF2B5EF4-FFF2-40B4-BE49-F238E27FC236}">
                <a16:creationId xmlns:a16="http://schemas.microsoft.com/office/drawing/2014/main" id="{1A21D922-7FE7-7DB0-DE0C-A0D4A6AC3A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5353142" y="2426594"/>
            <a:ext cx="5117161" cy="3949487"/>
          </a:xfrm>
          <a:prstGeom prst="rect">
            <a:avLst/>
          </a:prstGeom>
        </p:spPr>
      </p:pic>
      <p:sp>
        <p:nvSpPr>
          <p:cNvPr id="4" name="TextBox 3">
            <a:extLst>
              <a:ext uri="{FF2B5EF4-FFF2-40B4-BE49-F238E27FC236}">
                <a16:creationId xmlns:a16="http://schemas.microsoft.com/office/drawing/2014/main" id="{D82ECA13-69B3-9156-5529-7A1C7A3B2D40}"/>
              </a:ext>
            </a:extLst>
          </p:cNvPr>
          <p:cNvSpPr txBox="1"/>
          <p:nvPr/>
        </p:nvSpPr>
        <p:spPr>
          <a:xfrm>
            <a:off x="6645964" y="4982409"/>
            <a:ext cx="2286002" cy="769441"/>
          </a:xfrm>
          <a:prstGeom prst="rect">
            <a:avLst/>
          </a:prstGeom>
        </p:spPr>
        <p:txBody>
          <a:bodyPr wrap="square" rtlCol="0">
            <a:spAutoFit/>
          </a:bodyPr>
          <a:lstStyle/>
          <a:p>
            <a:pPr marL="0" indent="0" algn="ctr">
              <a:lnSpc>
                <a:spcPct val="100000"/>
              </a:lnSpc>
              <a:spcBef>
                <a:spcPts val="0"/>
              </a:spcBef>
              <a:buFontTx/>
              <a:buNone/>
            </a:pPr>
            <a:r>
              <a:rPr lang="en-US" sz="4400" dirty="0">
                <a:solidFill>
                  <a:prstClr val="white"/>
                </a:solidFill>
                <a:latin typeface="Posterama" panose="020B0504020200020000" pitchFamily="34" charset="0"/>
                <a:ea typeface="微软雅黑"/>
                <a:cs typeface="Posterama" panose="020B0504020200020000" pitchFamily="34" charset="0"/>
              </a:rPr>
              <a:t>beats</a:t>
            </a:r>
            <a:endParaRPr lang="en-IN" sz="4400" dirty="0">
              <a:solidFill>
                <a:prstClr val="white"/>
              </a:solidFill>
              <a:latin typeface="Posterama" panose="020B0504020200020000" pitchFamily="34" charset="0"/>
              <a:ea typeface="微软雅黑"/>
              <a:cs typeface="Posterama" panose="020B0504020200020000" pitchFamily="34" charset="0"/>
            </a:endParaRPr>
          </a:p>
        </p:txBody>
      </p:sp>
      <p:pic>
        <p:nvPicPr>
          <p:cNvPr id="8" name="Picture 7">
            <a:extLst>
              <a:ext uri="{FF2B5EF4-FFF2-40B4-BE49-F238E27FC236}">
                <a16:creationId xmlns:a16="http://schemas.microsoft.com/office/drawing/2014/main" id="{E7624521-6187-9C9F-45D3-95ADCFF37C2E}"/>
              </a:ext>
            </a:extLst>
          </p:cNvPr>
          <p:cNvPicPr>
            <a:picLocks noChangeAspect="1"/>
          </p:cNvPicPr>
          <p:nvPr/>
        </p:nvPicPr>
        <p:blipFill>
          <a:blip r:embed="rId4"/>
          <a:stretch>
            <a:fillRect/>
          </a:stretch>
        </p:blipFill>
        <p:spPr>
          <a:xfrm>
            <a:off x="0" y="0"/>
            <a:ext cx="763814" cy="640094"/>
          </a:xfrm>
          <a:prstGeom prst="rect">
            <a:avLst/>
          </a:prstGeom>
        </p:spPr>
      </p:pic>
    </p:spTree>
    <p:extLst>
      <p:ext uri="{BB962C8B-B14F-4D97-AF65-F5344CB8AC3E}">
        <p14:creationId xmlns:p14="http://schemas.microsoft.com/office/powerpoint/2010/main" val="369564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1302B43-48C1-90FB-F41C-45DF024A4733}"/>
              </a:ext>
            </a:extLst>
          </p:cNvPr>
          <p:cNvSpPr/>
          <p:nvPr/>
        </p:nvSpPr>
        <p:spPr>
          <a:xfrm>
            <a:off x="2192795" y="1363269"/>
            <a:ext cx="6758609" cy="29701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pic>
        <p:nvPicPr>
          <p:cNvPr id="10" name="Picture 9">
            <a:extLst>
              <a:ext uri="{FF2B5EF4-FFF2-40B4-BE49-F238E27FC236}">
                <a16:creationId xmlns:a16="http://schemas.microsoft.com/office/drawing/2014/main" id="{D5CBF6FC-E239-29E4-7A08-F09371C77F9D}"/>
              </a:ext>
            </a:extLst>
          </p:cNvPr>
          <p:cNvPicPr>
            <a:picLocks noChangeAspect="1"/>
          </p:cNvPicPr>
          <p:nvPr/>
        </p:nvPicPr>
        <p:blipFill>
          <a:blip r:embed="rId2"/>
          <a:stretch>
            <a:fillRect/>
          </a:stretch>
        </p:blipFill>
        <p:spPr>
          <a:xfrm>
            <a:off x="9591545" y="2014330"/>
            <a:ext cx="1892345" cy="1892345"/>
          </a:xfrm>
          <a:prstGeom prst="rect">
            <a:avLst/>
          </a:prstGeom>
        </p:spPr>
      </p:pic>
      <p:sp>
        <p:nvSpPr>
          <p:cNvPr id="8" name="TextBox 7">
            <a:extLst>
              <a:ext uri="{FF2B5EF4-FFF2-40B4-BE49-F238E27FC236}">
                <a16:creationId xmlns:a16="http://schemas.microsoft.com/office/drawing/2014/main" id="{E42778DD-258F-FE53-521F-212D087E6E16}"/>
              </a:ext>
            </a:extLst>
          </p:cNvPr>
          <p:cNvSpPr txBox="1"/>
          <p:nvPr/>
        </p:nvSpPr>
        <p:spPr>
          <a:xfrm>
            <a:off x="159311" y="4484295"/>
            <a:ext cx="1617751" cy="523220"/>
          </a:xfrm>
          <a:prstGeom prst="rect">
            <a:avLst/>
          </a:prstGeom>
        </p:spPr>
        <p:txBody>
          <a:bodyPr wrap="none" rtlCol="0">
            <a:spAutoFit/>
          </a:bodyPr>
          <a:lstStyle/>
          <a:p>
            <a:pPr marL="0" indent="0" algn="ctr">
              <a:lnSpc>
                <a:spcPct val="100000"/>
              </a:lnSpc>
              <a:spcBef>
                <a:spcPts val="0"/>
              </a:spcBef>
              <a:buFontTx/>
              <a:buNone/>
            </a:pPr>
            <a:r>
              <a:rPr lang="en-US" sz="2800" dirty="0">
                <a:solidFill>
                  <a:prstClr val="white"/>
                </a:solidFill>
                <a:latin typeface="Posterama" panose="020B0504020200020000" pitchFamily="34" charset="0"/>
                <a:ea typeface="微软雅黑"/>
                <a:cs typeface="Posterama" panose="020B0504020200020000" pitchFamily="34" charset="0"/>
              </a:rPr>
              <a:t>File Beat</a:t>
            </a:r>
            <a:endParaRPr lang="en-IN" sz="2800" dirty="0">
              <a:solidFill>
                <a:prstClr val="white"/>
              </a:solidFill>
              <a:latin typeface="Posterama" panose="020B0504020200020000" pitchFamily="34" charset="0"/>
              <a:ea typeface="微软雅黑"/>
              <a:cs typeface="Posterama" panose="020B0504020200020000" pitchFamily="34" charset="0"/>
            </a:endParaRPr>
          </a:p>
        </p:txBody>
      </p:sp>
      <p:sp>
        <p:nvSpPr>
          <p:cNvPr id="13" name="TextBox 12">
            <a:extLst>
              <a:ext uri="{FF2B5EF4-FFF2-40B4-BE49-F238E27FC236}">
                <a16:creationId xmlns:a16="http://schemas.microsoft.com/office/drawing/2014/main" id="{CA4EB387-17A4-B595-2B71-5DEC825EA5AA}"/>
              </a:ext>
            </a:extLst>
          </p:cNvPr>
          <p:cNvSpPr txBox="1"/>
          <p:nvPr/>
        </p:nvSpPr>
        <p:spPr>
          <a:xfrm>
            <a:off x="4605933" y="4438614"/>
            <a:ext cx="2632452" cy="523220"/>
          </a:xfrm>
          <a:prstGeom prst="rect">
            <a:avLst/>
          </a:prstGeom>
        </p:spPr>
        <p:txBody>
          <a:bodyPr wrap="none" rtlCol="0">
            <a:spAutoFit/>
          </a:bodyPr>
          <a:lstStyle/>
          <a:p>
            <a:pPr marL="0" indent="0" algn="ctr">
              <a:lnSpc>
                <a:spcPct val="100000"/>
              </a:lnSpc>
              <a:spcBef>
                <a:spcPts val="0"/>
              </a:spcBef>
              <a:buFontTx/>
              <a:buNone/>
            </a:pPr>
            <a:r>
              <a:rPr lang="en-US" sz="2800" dirty="0">
                <a:solidFill>
                  <a:prstClr val="white"/>
                </a:solidFill>
                <a:latin typeface="Posterama" panose="020B0504020200020000" pitchFamily="34" charset="0"/>
                <a:ea typeface="微软雅黑"/>
                <a:cs typeface="Posterama" panose="020B0504020200020000" pitchFamily="34" charset="0"/>
              </a:rPr>
              <a:t>Ingest Pipeline</a:t>
            </a:r>
            <a:endParaRPr lang="en-IN" sz="2800" dirty="0">
              <a:solidFill>
                <a:prstClr val="white"/>
              </a:solidFill>
              <a:latin typeface="Posterama" panose="020B0504020200020000" pitchFamily="34" charset="0"/>
              <a:ea typeface="微软雅黑"/>
              <a:cs typeface="Posterama" panose="020B0504020200020000" pitchFamily="34" charset="0"/>
            </a:endParaRPr>
          </a:p>
        </p:txBody>
      </p:sp>
      <p:sp>
        <p:nvSpPr>
          <p:cNvPr id="14" name="TextBox 13">
            <a:extLst>
              <a:ext uri="{FF2B5EF4-FFF2-40B4-BE49-F238E27FC236}">
                <a16:creationId xmlns:a16="http://schemas.microsoft.com/office/drawing/2014/main" id="{A1559C01-E0DA-5872-5369-BFD522DDE0BE}"/>
              </a:ext>
            </a:extLst>
          </p:cNvPr>
          <p:cNvSpPr txBox="1"/>
          <p:nvPr/>
        </p:nvSpPr>
        <p:spPr>
          <a:xfrm>
            <a:off x="9591546" y="4438614"/>
            <a:ext cx="2236510" cy="523220"/>
          </a:xfrm>
          <a:prstGeom prst="rect">
            <a:avLst/>
          </a:prstGeom>
        </p:spPr>
        <p:txBody>
          <a:bodyPr wrap="none" rtlCol="0">
            <a:spAutoFit/>
          </a:bodyPr>
          <a:lstStyle/>
          <a:p>
            <a:pPr marL="0" indent="0" algn="ctr">
              <a:lnSpc>
                <a:spcPct val="100000"/>
              </a:lnSpc>
              <a:spcBef>
                <a:spcPts val="0"/>
              </a:spcBef>
              <a:buFontTx/>
              <a:buNone/>
            </a:pPr>
            <a:r>
              <a:rPr lang="en-US" sz="2800" dirty="0">
                <a:solidFill>
                  <a:prstClr val="white"/>
                </a:solidFill>
                <a:latin typeface="Posterama" panose="020B0504020200020000" pitchFamily="34" charset="0"/>
                <a:ea typeface="微软雅黑"/>
                <a:cs typeface="Posterama" panose="020B0504020200020000" pitchFamily="34" charset="0"/>
              </a:rPr>
              <a:t>OpenSearch</a:t>
            </a:r>
            <a:endParaRPr lang="en-IN" sz="2800" dirty="0">
              <a:solidFill>
                <a:prstClr val="white"/>
              </a:solidFill>
              <a:latin typeface="Posterama" panose="020B0504020200020000" pitchFamily="34" charset="0"/>
              <a:ea typeface="微软雅黑"/>
              <a:cs typeface="Posterama" panose="020B0504020200020000" pitchFamily="34" charset="0"/>
            </a:endParaRPr>
          </a:p>
        </p:txBody>
      </p:sp>
      <p:sp>
        <p:nvSpPr>
          <p:cNvPr id="15" name="Title 4">
            <a:extLst>
              <a:ext uri="{FF2B5EF4-FFF2-40B4-BE49-F238E27FC236}">
                <a16:creationId xmlns:a16="http://schemas.microsoft.com/office/drawing/2014/main" id="{121A734D-856C-1C8E-50AA-6EDB782F7DF2}"/>
              </a:ext>
            </a:extLst>
          </p:cNvPr>
          <p:cNvSpPr>
            <a:spLocks noGrp="1"/>
          </p:cNvSpPr>
          <p:nvPr>
            <p:ph type="title"/>
          </p:nvPr>
        </p:nvSpPr>
        <p:spPr>
          <a:xfrm>
            <a:off x="1504123" y="431685"/>
            <a:ext cx="9534938" cy="483289"/>
          </a:xfrm>
        </p:spPr>
        <p:txBody>
          <a:bodyPr/>
          <a:lstStyle/>
          <a:p>
            <a:r>
              <a:rPr lang="en-US" sz="4800" dirty="0"/>
              <a:t>   How To Push Logs To OpenSearch</a:t>
            </a:r>
          </a:p>
        </p:txBody>
      </p:sp>
      <p:pic>
        <p:nvPicPr>
          <p:cNvPr id="12" name="Picture 11">
            <a:extLst>
              <a:ext uri="{FF2B5EF4-FFF2-40B4-BE49-F238E27FC236}">
                <a16:creationId xmlns:a16="http://schemas.microsoft.com/office/drawing/2014/main" id="{DF594027-2D02-B09A-3481-6DB4E8E87C71}"/>
              </a:ext>
            </a:extLst>
          </p:cNvPr>
          <p:cNvPicPr>
            <a:picLocks noChangeAspect="1"/>
          </p:cNvPicPr>
          <p:nvPr/>
        </p:nvPicPr>
        <p:blipFill>
          <a:blip r:embed="rId3"/>
          <a:stretch>
            <a:fillRect/>
          </a:stretch>
        </p:blipFill>
        <p:spPr>
          <a:xfrm>
            <a:off x="0" y="0"/>
            <a:ext cx="763814" cy="640094"/>
          </a:xfrm>
          <a:prstGeom prst="rect">
            <a:avLst/>
          </a:prstGeom>
        </p:spPr>
      </p:pic>
      <p:sp>
        <p:nvSpPr>
          <p:cNvPr id="2" name="Cylinder 1">
            <a:extLst>
              <a:ext uri="{FF2B5EF4-FFF2-40B4-BE49-F238E27FC236}">
                <a16:creationId xmlns:a16="http://schemas.microsoft.com/office/drawing/2014/main" id="{EFB6484E-75B3-6C45-3567-CCB8E6D219E3}"/>
              </a:ext>
            </a:extLst>
          </p:cNvPr>
          <p:cNvSpPr/>
          <p:nvPr/>
        </p:nvSpPr>
        <p:spPr>
          <a:xfrm rot="5400000">
            <a:off x="2610784" y="2220832"/>
            <a:ext cx="1205948" cy="1582646"/>
          </a:xfrm>
          <a:prstGeom prst="ca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Cylinder 10">
            <a:extLst>
              <a:ext uri="{FF2B5EF4-FFF2-40B4-BE49-F238E27FC236}">
                <a16:creationId xmlns:a16="http://schemas.microsoft.com/office/drawing/2014/main" id="{6F9ADB4D-59F7-5EF0-EEC1-AD6CF0E0669E}"/>
              </a:ext>
            </a:extLst>
          </p:cNvPr>
          <p:cNvSpPr/>
          <p:nvPr/>
        </p:nvSpPr>
        <p:spPr>
          <a:xfrm rot="5400000">
            <a:off x="4942762" y="2215192"/>
            <a:ext cx="1205948" cy="1582646"/>
          </a:xfrm>
          <a:prstGeom prst="ca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ylinder 15">
            <a:extLst>
              <a:ext uri="{FF2B5EF4-FFF2-40B4-BE49-F238E27FC236}">
                <a16:creationId xmlns:a16="http://schemas.microsoft.com/office/drawing/2014/main" id="{542637BA-210F-7953-143B-00B68BB49416}"/>
              </a:ext>
            </a:extLst>
          </p:cNvPr>
          <p:cNvSpPr/>
          <p:nvPr/>
        </p:nvSpPr>
        <p:spPr>
          <a:xfrm rot="5400000">
            <a:off x="7175043" y="2215192"/>
            <a:ext cx="1205948" cy="1582646"/>
          </a:xfrm>
          <a:prstGeom prst="ca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FEA36C3-E320-BDCA-9511-7BEB69BEE193}"/>
              </a:ext>
            </a:extLst>
          </p:cNvPr>
          <p:cNvSpPr txBox="1"/>
          <p:nvPr/>
        </p:nvSpPr>
        <p:spPr>
          <a:xfrm>
            <a:off x="2557086" y="2757912"/>
            <a:ext cx="1021411" cy="369332"/>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Input</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9" name="TextBox 18">
            <a:extLst>
              <a:ext uri="{FF2B5EF4-FFF2-40B4-BE49-F238E27FC236}">
                <a16:creationId xmlns:a16="http://schemas.microsoft.com/office/drawing/2014/main" id="{9B80BB9E-8C4D-2B1E-9B49-14812D58BDFF}"/>
              </a:ext>
            </a:extLst>
          </p:cNvPr>
          <p:cNvSpPr txBox="1"/>
          <p:nvPr/>
        </p:nvSpPr>
        <p:spPr>
          <a:xfrm>
            <a:off x="4887234" y="2753738"/>
            <a:ext cx="1021411" cy="369332"/>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Filter</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20" name="TextBox 19">
            <a:extLst>
              <a:ext uri="{FF2B5EF4-FFF2-40B4-BE49-F238E27FC236}">
                <a16:creationId xmlns:a16="http://schemas.microsoft.com/office/drawing/2014/main" id="{E27D30BB-71FF-C774-5C8A-27C3F8EBCA5E}"/>
              </a:ext>
            </a:extLst>
          </p:cNvPr>
          <p:cNvSpPr txBox="1"/>
          <p:nvPr/>
        </p:nvSpPr>
        <p:spPr>
          <a:xfrm>
            <a:off x="7132661" y="2753738"/>
            <a:ext cx="1021411" cy="369332"/>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Output</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cxnSp>
        <p:nvCxnSpPr>
          <p:cNvPr id="22" name="Straight Arrow Connector 21">
            <a:extLst>
              <a:ext uri="{FF2B5EF4-FFF2-40B4-BE49-F238E27FC236}">
                <a16:creationId xmlns:a16="http://schemas.microsoft.com/office/drawing/2014/main" id="{D2570B26-9A35-022C-5E4C-5F8940AF7214}"/>
              </a:ext>
            </a:extLst>
          </p:cNvPr>
          <p:cNvCxnSpPr>
            <a:cxnSpLocks/>
          </p:cNvCxnSpPr>
          <p:nvPr/>
        </p:nvCxnSpPr>
        <p:spPr>
          <a:xfrm>
            <a:off x="3808136" y="2934947"/>
            <a:ext cx="797797"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46F2ECD3-23D3-B664-7712-30BB142FBD4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596367" y="2252389"/>
            <a:ext cx="2636738" cy="2035067"/>
          </a:xfrm>
          <a:prstGeom prst="rect">
            <a:avLst/>
          </a:prstGeom>
        </p:spPr>
      </p:pic>
      <p:cxnSp>
        <p:nvCxnSpPr>
          <p:cNvPr id="29" name="Straight Arrow Connector 28">
            <a:extLst>
              <a:ext uri="{FF2B5EF4-FFF2-40B4-BE49-F238E27FC236}">
                <a16:creationId xmlns:a16="http://schemas.microsoft.com/office/drawing/2014/main" id="{AAA07AF9-6DF2-C0F1-A410-6B36A9DB1F16}"/>
              </a:ext>
            </a:extLst>
          </p:cNvPr>
          <p:cNvCxnSpPr>
            <a:cxnSpLocks/>
          </p:cNvCxnSpPr>
          <p:nvPr/>
        </p:nvCxnSpPr>
        <p:spPr>
          <a:xfrm>
            <a:off x="1449744" y="2934947"/>
            <a:ext cx="797797"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3714AE-76FA-0632-1B3A-23D30AA488F3}"/>
              </a:ext>
            </a:extLst>
          </p:cNvPr>
          <p:cNvCxnSpPr>
            <a:cxnSpLocks/>
          </p:cNvCxnSpPr>
          <p:nvPr/>
        </p:nvCxnSpPr>
        <p:spPr>
          <a:xfrm>
            <a:off x="8569340" y="2953097"/>
            <a:ext cx="797797"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D3F8AD8-E9DE-AD0C-ECFA-D920FC6EF468}"/>
              </a:ext>
            </a:extLst>
          </p:cNvPr>
          <p:cNvCxnSpPr>
            <a:cxnSpLocks/>
          </p:cNvCxnSpPr>
          <p:nvPr/>
        </p:nvCxnSpPr>
        <p:spPr>
          <a:xfrm>
            <a:off x="6188897" y="2953097"/>
            <a:ext cx="797797"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72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pic>
        <p:nvPicPr>
          <p:cNvPr id="4" name="Picture 3">
            <a:extLst>
              <a:ext uri="{FF2B5EF4-FFF2-40B4-BE49-F238E27FC236}">
                <a16:creationId xmlns:a16="http://schemas.microsoft.com/office/drawing/2014/main" id="{320E2FF0-1479-EBC1-B3E4-EE18A03B13CA}"/>
              </a:ext>
            </a:extLst>
          </p:cNvPr>
          <p:cNvPicPr>
            <a:picLocks noChangeAspect="1"/>
          </p:cNvPicPr>
          <p:nvPr/>
        </p:nvPicPr>
        <p:blipFill rotWithShape="1">
          <a:blip r:embed="rId2"/>
          <a:srcRect l="-1384" t="21280" r="13130" b="17189"/>
          <a:stretch/>
        </p:blipFill>
        <p:spPr>
          <a:xfrm>
            <a:off x="-294074" y="2038859"/>
            <a:ext cx="10087430" cy="2080591"/>
          </a:xfrm>
          <a:prstGeom prst="rect">
            <a:avLst/>
          </a:prstGeom>
        </p:spPr>
      </p:pic>
      <p:pic>
        <p:nvPicPr>
          <p:cNvPr id="10" name="Picture 9">
            <a:extLst>
              <a:ext uri="{FF2B5EF4-FFF2-40B4-BE49-F238E27FC236}">
                <a16:creationId xmlns:a16="http://schemas.microsoft.com/office/drawing/2014/main" id="{D5CBF6FC-E239-29E4-7A08-F09371C77F9D}"/>
              </a:ext>
            </a:extLst>
          </p:cNvPr>
          <p:cNvPicPr>
            <a:picLocks noChangeAspect="1"/>
          </p:cNvPicPr>
          <p:nvPr/>
        </p:nvPicPr>
        <p:blipFill>
          <a:blip r:embed="rId3"/>
          <a:stretch>
            <a:fillRect/>
          </a:stretch>
        </p:blipFill>
        <p:spPr>
          <a:xfrm>
            <a:off x="9793356" y="2319130"/>
            <a:ext cx="1800320" cy="1800320"/>
          </a:xfrm>
          <a:prstGeom prst="rect">
            <a:avLst/>
          </a:prstGeom>
        </p:spPr>
      </p:pic>
      <p:sp>
        <p:nvSpPr>
          <p:cNvPr id="8" name="TextBox 7">
            <a:extLst>
              <a:ext uri="{FF2B5EF4-FFF2-40B4-BE49-F238E27FC236}">
                <a16:creationId xmlns:a16="http://schemas.microsoft.com/office/drawing/2014/main" id="{E42778DD-258F-FE53-521F-212D087E6E16}"/>
              </a:ext>
            </a:extLst>
          </p:cNvPr>
          <p:cNvSpPr txBox="1"/>
          <p:nvPr/>
        </p:nvSpPr>
        <p:spPr>
          <a:xfrm>
            <a:off x="363944" y="4438614"/>
            <a:ext cx="1617751" cy="523220"/>
          </a:xfrm>
          <a:prstGeom prst="rect">
            <a:avLst/>
          </a:prstGeom>
        </p:spPr>
        <p:txBody>
          <a:bodyPr wrap="none" rtlCol="0">
            <a:spAutoFit/>
          </a:bodyPr>
          <a:lstStyle/>
          <a:p>
            <a:pPr marL="0" indent="0" algn="ctr">
              <a:lnSpc>
                <a:spcPct val="100000"/>
              </a:lnSpc>
              <a:spcBef>
                <a:spcPts val="0"/>
              </a:spcBef>
              <a:buFontTx/>
              <a:buNone/>
            </a:pPr>
            <a:r>
              <a:rPr lang="en-US" sz="2800" dirty="0">
                <a:solidFill>
                  <a:prstClr val="white"/>
                </a:solidFill>
                <a:latin typeface="Posterama" panose="020B0504020200020000" pitchFamily="34" charset="0"/>
                <a:ea typeface="微软雅黑"/>
                <a:cs typeface="Posterama" panose="020B0504020200020000" pitchFamily="34" charset="0"/>
              </a:rPr>
              <a:t>File Beat</a:t>
            </a:r>
            <a:endParaRPr lang="en-IN" sz="2800" dirty="0">
              <a:solidFill>
                <a:prstClr val="white"/>
              </a:solidFill>
              <a:latin typeface="Posterama" panose="020B0504020200020000" pitchFamily="34" charset="0"/>
              <a:ea typeface="微软雅黑"/>
              <a:cs typeface="Posterama" panose="020B0504020200020000" pitchFamily="34" charset="0"/>
            </a:endParaRPr>
          </a:p>
        </p:txBody>
      </p:sp>
      <p:sp>
        <p:nvSpPr>
          <p:cNvPr id="13" name="TextBox 12">
            <a:extLst>
              <a:ext uri="{FF2B5EF4-FFF2-40B4-BE49-F238E27FC236}">
                <a16:creationId xmlns:a16="http://schemas.microsoft.com/office/drawing/2014/main" id="{CA4EB387-17A4-B595-2B71-5DEC825EA5AA}"/>
              </a:ext>
            </a:extLst>
          </p:cNvPr>
          <p:cNvSpPr txBox="1"/>
          <p:nvPr/>
        </p:nvSpPr>
        <p:spPr>
          <a:xfrm>
            <a:off x="4605933" y="4438614"/>
            <a:ext cx="2632452" cy="523220"/>
          </a:xfrm>
          <a:prstGeom prst="rect">
            <a:avLst/>
          </a:prstGeom>
        </p:spPr>
        <p:txBody>
          <a:bodyPr wrap="none" rtlCol="0">
            <a:spAutoFit/>
          </a:bodyPr>
          <a:lstStyle/>
          <a:p>
            <a:pPr marL="0" indent="0" algn="ctr">
              <a:lnSpc>
                <a:spcPct val="100000"/>
              </a:lnSpc>
              <a:spcBef>
                <a:spcPts val="0"/>
              </a:spcBef>
              <a:buFontTx/>
              <a:buNone/>
            </a:pPr>
            <a:r>
              <a:rPr lang="en-US" sz="2800" dirty="0">
                <a:solidFill>
                  <a:prstClr val="white"/>
                </a:solidFill>
                <a:latin typeface="Posterama" panose="020B0504020200020000" pitchFamily="34" charset="0"/>
                <a:ea typeface="微软雅黑"/>
                <a:cs typeface="Posterama" panose="020B0504020200020000" pitchFamily="34" charset="0"/>
              </a:rPr>
              <a:t>Ingest Pipeline</a:t>
            </a:r>
            <a:endParaRPr lang="en-IN" sz="2800" dirty="0">
              <a:solidFill>
                <a:prstClr val="white"/>
              </a:solidFill>
              <a:latin typeface="Posterama" panose="020B0504020200020000" pitchFamily="34" charset="0"/>
              <a:ea typeface="微软雅黑"/>
              <a:cs typeface="Posterama" panose="020B0504020200020000" pitchFamily="34" charset="0"/>
            </a:endParaRPr>
          </a:p>
        </p:txBody>
      </p:sp>
      <p:sp>
        <p:nvSpPr>
          <p:cNvPr id="14" name="TextBox 13">
            <a:extLst>
              <a:ext uri="{FF2B5EF4-FFF2-40B4-BE49-F238E27FC236}">
                <a16:creationId xmlns:a16="http://schemas.microsoft.com/office/drawing/2014/main" id="{A1559C01-E0DA-5872-5369-BFD522DDE0BE}"/>
              </a:ext>
            </a:extLst>
          </p:cNvPr>
          <p:cNvSpPr txBox="1"/>
          <p:nvPr/>
        </p:nvSpPr>
        <p:spPr>
          <a:xfrm>
            <a:off x="9591546" y="4438614"/>
            <a:ext cx="2236510" cy="523220"/>
          </a:xfrm>
          <a:prstGeom prst="rect">
            <a:avLst/>
          </a:prstGeom>
        </p:spPr>
        <p:txBody>
          <a:bodyPr wrap="none" rtlCol="0">
            <a:spAutoFit/>
          </a:bodyPr>
          <a:lstStyle/>
          <a:p>
            <a:pPr marL="0" indent="0" algn="ctr">
              <a:lnSpc>
                <a:spcPct val="100000"/>
              </a:lnSpc>
              <a:spcBef>
                <a:spcPts val="0"/>
              </a:spcBef>
              <a:buFontTx/>
              <a:buNone/>
            </a:pPr>
            <a:r>
              <a:rPr lang="en-US" sz="2800" dirty="0">
                <a:solidFill>
                  <a:prstClr val="white"/>
                </a:solidFill>
                <a:latin typeface="Posterama" panose="020B0504020200020000" pitchFamily="34" charset="0"/>
                <a:ea typeface="微软雅黑"/>
                <a:cs typeface="Posterama" panose="020B0504020200020000" pitchFamily="34" charset="0"/>
              </a:rPr>
              <a:t>OpenSearch</a:t>
            </a:r>
            <a:endParaRPr lang="en-IN" sz="2800" dirty="0">
              <a:solidFill>
                <a:prstClr val="white"/>
              </a:solidFill>
              <a:latin typeface="Posterama" panose="020B0504020200020000" pitchFamily="34" charset="0"/>
              <a:ea typeface="微软雅黑"/>
              <a:cs typeface="Posterama" panose="020B0504020200020000" pitchFamily="34" charset="0"/>
            </a:endParaRPr>
          </a:p>
        </p:txBody>
      </p:sp>
      <p:pic>
        <p:nvPicPr>
          <p:cNvPr id="3" name="Picture 2">
            <a:extLst>
              <a:ext uri="{FF2B5EF4-FFF2-40B4-BE49-F238E27FC236}">
                <a16:creationId xmlns:a16="http://schemas.microsoft.com/office/drawing/2014/main" id="{9222965F-1921-DB0C-C05D-24B7DEBD1C9E}"/>
              </a:ext>
            </a:extLst>
          </p:cNvPr>
          <p:cNvPicPr>
            <a:picLocks noChangeAspect="1"/>
          </p:cNvPicPr>
          <p:nvPr/>
        </p:nvPicPr>
        <p:blipFill>
          <a:blip r:embed="rId4"/>
          <a:stretch>
            <a:fillRect/>
          </a:stretch>
        </p:blipFill>
        <p:spPr>
          <a:xfrm>
            <a:off x="0" y="991501"/>
            <a:ext cx="12192000" cy="4874998"/>
          </a:xfrm>
          <a:prstGeom prst="rect">
            <a:avLst/>
          </a:prstGeom>
        </p:spPr>
      </p:pic>
      <p:sp>
        <p:nvSpPr>
          <p:cNvPr id="2" name="TextBox 1">
            <a:extLst>
              <a:ext uri="{FF2B5EF4-FFF2-40B4-BE49-F238E27FC236}">
                <a16:creationId xmlns:a16="http://schemas.microsoft.com/office/drawing/2014/main" id="{19D70A38-F6D3-4794-3C0B-657062C1220E}"/>
              </a:ext>
            </a:extLst>
          </p:cNvPr>
          <p:cNvSpPr txBox="1"/>
          <p:nvPr/>
        </p:nvSpPr>
        <p:spPr>
          <a:xfrm>
            <a:off x="4287078" y="222060"/>
            <a:ext cx="3617843" cy="769441"/>
          </a:xfrm>
          <a:prstGeom prst="rect">
            <a:avLst/>
          </a:prstGeom>
        </p:spPr>
        <p:txBody>
          <a:bodyPr wrap="square" rtlCol="0">
            <a:spAutoFit/>
          </a:bodyPr>
          <a:lstStyle/>
          <a:p>
            <a:pPr marL="0" indent="0" algn="ctr">
              <a:lnSpc>
                <a:spcPct val="100000"/>
              </a:lnSpc>
              <a:spcBef>
                <a:spcPts val="0"/>
              </a:spcBef>
              <a:buFontTx/>
              <a:buNone/>
            </a:pPr>
            <a:r>
              <a:rPr lang="en-US" sz="4400" dirty="0">
                <a:solidFill>
                  <a:prstClr val="white"/>
                </a:solidFill>
                <a:latin typeface="Posterama" panose="020B0504020200020000" pitchFamily="34" charset="0"/>
                <a:ea typeface="微软雅黑"/>
                <a:cs typeface="Posterama" panose="020B0504020200020000" pitchFamily="34" charset="0"/>
              </a:rPr>
              <a:t>Discover</a:t>
            </a:r>
            <a:endParaRPr lang="en-IN" sz="4400" dirty="0">
              <a:solidFill>
                <a:prstClr val="white"/>
              </a:solidFill>
              <a:latin typeface="Posterama" panose="020B0504020200020000" pitchFamily="34" charset="0"/>
              <a:ea typeface="微软雅黑"/>
              <a:cs typeface="Posterama" panose="020B0504020200020000" pitchFamily="34" charset="0"/>
            </a:endParaRPr>
          </a:p>
        </p:txBody>
      </p:sp>
      <p:pic>
        <p:nvPicPr>
          <p:cNvPr id="12" name="Picture 11">
            <a:extLst>
              <a:ext uri="{FF2B5EF4-FFF2-40B4-BE49-F238E27FC236}">
                <a16:creationId xmlns:a16="http://schemas.microsoft.com/office/drawing/2014/main" id="{A4102861-B28D-1856-BA10-7FEE36D91EBE}"/>
              </a:ext>
            </a:extLst>
          </p:cNvPr>
          <p:cNvPicPr>
            <a:picLocks noChangeAspect="1"/>
          </p:cNvPicPr>
          <p:nvPr/>
        </p:nvPicPr>
        <p:blipFill>
          <a:blip r:embed="rId5"/>
          <a:stretch>
            <a:fillRect/>
          </a:stretch>
        </p:blipFill>
        <p:spPr>
          <a:xfrm>
            <a:off x="0" y="0"/>
            <a:ext cx="763814" cy="640094"/>
          </a:xfrm>
          <a:prstGeom prst="rect">
            <a:avLst/>
          </a:prstGeom>
        </p:spPr>
      </p:pic>
    </p:spTree>
    <p:extLst>
      <p:ext uri="{BB962C8B-B14F-4D97-AF65-F5344CB8AC3E}">
        <p14:creationId xmlns:p14="http://schemas.microsoft.com/office/powerpoint/2010/main" val="337394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31086" y="1924937"/>
            <a:ext cx="5117162" cy="1325563"/>
          </a:xfrm>
        </p:spPr>
        <p:txBody>
          <a:bodyPr/>
          <a:lstStyle/>
          <a:p>
            <a:r>
              <a:rPr lang="en-US" sz="4800" dirty="0"/>
              <a:t>Dashboard</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114800" cy="1931584"/>
          </a:xfrm>
        </p:spPr>
        <p:txBody>
          <a:bodyPr/>
          <a:lstStyle/>
          <a:p>
            <a:pPr marL="285750" indent="-285750">
              <a:buFont typeface="Arial" panose="020B0604020202020204" pitchFamily="34" charset="0"/>
              <a:buChar char="•"/>
            </a:pPr>
            <a:r>
              <a:rPr lang="en-US" sz="1800" dirty="0"/>
              <a:t>turn your data from one or more data views into a collection of panels </a:t>
            </a:r>
          </a:p>
          <a:p>
            <a:pPr marL="285750" indent="-285750">
              <a:buFont typeface="Arial" panose="020B0604020202020204" pitchFamily="34" charset="0"/>
              <a:buChar char="•"/>
            </a:pPr>
            <a:r>
              <a:rPr lang="en-US" sz="1800" dirty="0"/>
              <a:t>bring clarity to your data</a:t>
            </a:r>
          </a:p>
          <a:p>
            <a:pPr marL="285750" indent="-285750">
              <a:buFont typeface="Arial" panose="020B0604020202020204" pitchFamily="34" charset="0"/>
              <a:buChar char="•"/>
            </a:pPr>
            <a:r>
              <a:rPr lang="en-US" sz="1800" dirty="0"/>
              <a:t>tell a story about your data</a:t>
            </a:r>
          </a:p>
          <a:p>
            <a:pPr marL="285750" indent="-285750">
              <a:buFont typeface="Arial" panose="020B0604020202020204" pitchFamily="34" charset="0"/>
              <a:buChar char="•"/>
            </a:pPr>
            <a:r>
              <a:rPr lang="en-US" sz="1800" dirty="0"/>
              <a:t>focus on only the important  data </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10" name="TextBox 9">
            <a:extLst>
              <a:ext uri="{FF2B5EF4-FFF2-40B4-BE49-F238E27FC236}">
                <a16:creationId xmlns:a16="http://schemas.microsoft.com/office/drawing/2014/main" id="{DB1343A0-4B76-E402-FFAA-EC6A2AE17BBF}"/>
              </a:ext>
            </a:extLst>
          </p:cNvPr>
          <p:cNvSpPr txBox="1"/>
          <p:nvPr/>
        </p:nvSpPr>
        <p:spPr>
          <a:xfrm>
            <a:off x="6591369" y="5933857"/>
            <a:ext cx="4145687" cy="369332"/>
          </a:xfrm>
          <a:prstGeom prst="rect">
            <a:avLst/>
          </a:prstGeom>
        </p:spPr>
        <p:txBody>
          <a:bodyPr wrap="non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Fig: [CSE] Dashboard in CASA Tenant</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pic>
        <p:nvPicPr>
          <p:cNvPr id="3" name="Picture 2">
            <a:extLst>
              <a:ext uri="{FF2B5EF4-FFF2-40B4-BE49-F238E27FC236}">
                <a16:creationId xmlns:a16="http://schemas.microsoft.com/office/drawing/2014/main" id="{F0F69B09-20CA-A35E-F2B4-C5D55DE137AA}"/>
              </a:ext>
            </a:extLst>
          </p:cNvPr>
          <p:cNvPicPr>
            <a:picLocks noChangeAspect="1"/>
          </p:cNvPicPr>
          <p:nvPr/>
        </p:nvPicPr>
        <p:blipFill>
          <a:blip r:embed="rId2"/>
          <a:stretch>
            <a:fillRect/>
          </a:stretch>
        </p:blipFill>
        <p:spPr>
          <a:xfrm>
            <a:off x="4679728" y="2146852"/>
            <a:ext cx="7512271" cy="3787005"/>
          </a:xfrm>
          <a:prstGeom prst="rect">
            <a:avLst/>
          </a:prstGeom>
        </p:spPr>
      </p:pic>
      <p:pic>
        <p:nvPicPr>
          <p:cNvPr id="8" name="Picture 7">
            <a:extLst>
              <a:ext uri="{FF2B5EF4-FFF2-40B4-BE49-F238E27FC236}">
                <a16:creationId xmlns:a16="http://schemas.microsoft.com/office/drawing/2014/main" id="{9CA46BEF-ECFE-2707-4CE4-A38D2A01367D}"/>
              </a:ext>
            </a:extLst>
          </p:cNvPr>
          <p:cNvPicPr>
            <a:picLocks noChangeAspect="1"/>
          </p:cNvPicPr>
          <p:nvPr/>
        </p:nvPicPr>
        <p:blipFill>
          <a:blip r:embed="rId3"/>
          <a:stretch>
            <a:fillRect/>
          </a:stretch>
        </p:blipFill>
        <p:spPr>
          <a:xfrm>
            <a:off x="0" y="0"/>
            <a:ext cx="763814" cy="640094"/>
          </a:xfrm>
          <a:prstGeom prst="rect">
            <a:avLst/>
          </a:prstGeom>
        </p:spPr>
      </p:pic>
    </p:spTree>
    <p:extLst>
      <p:ext uri="{BB962C8B-B14F-4D97-AF65-F5344CB8AC3E}">
        <p14:creationId xmlns:p14="http://schemas.microsoft.com/office/powerpoint/2010/main" val="1392396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226751" y="0"/>
            <a:ext cx="5117162" cy="1325563"/>
          </a:xfrm>
        </p:spPr>
        <p:txBody>
          <a:bodyPr/>
          <a:lstStyle/>
          <a:p>
            <a:r>
              <a:rPr lang="en-US" sz="4800" dirty="0"/>
              <a:t>Visualizations</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pic>
        <p:nvPicPr>
          <p:cNvPr id="7" name="Picture 6">
            <a:extLst>
              <a:ext uri="{FF2B5EF4-FFF2-40B4-BE49-F238E27FC236}">
                <a16:creationId xmlns:a16="http://schemas.microsoft.com/office/drawing/2014/main" id="{CCB66F32-B2ED-F1F1-846E-1B93B0ABE870}"/>
              </a:ext>
            </a:extLst>
          </p:cNvPr>
          <p:cNvPicPr>
            <a:picLocks noChangeAspect="1"/>
          </p:cNvPicPr>
          <p:nvPr/>
        </p:nvPicPr>
        <p:blipFill>
          <a:blip r:embed="rId2"/>
          <a:stretch>
            <a:fillRect/>
          </a:stretch>
        </p:blipFill>
        <p:spPr>
          <a:xfrm>
            <a:off x="334907" y="1115667"/>
            <a:ext cx="7040243" cy="2313333"/>
          </a:xfrm>
          <a:prstGeom prst="rect">
            <a:avLst/>
          </a:prstGeom>
        </p:spPr>
      </p:pic>
      <p:pic>
        <p:nvPicPr>
          <p:cNvPr id="12" name="Picture 11">
            <a:extLst>
              <a:ext uri="{FF2B5EF4-FFF2-40B4-BE49-F238E27FC236}">
                <a16:creationId xmlns:a16="http://schemas.microsoft.com/office/drawing/2014/main" id="{D78C5E5A-95C5-1B8C-EE01-62EB0EECC3F1}"/>
              </a:ext>
            </a:extLst>
          </p:cNvPr>
          <p:cNvPicPr>
            <a:picLocks noChangeAspect="1"/>
          </p:cNvPicPr>
          <p:nvPr/>
        </p:nvPicPr>
        <p:blipFill>
          <a:blip r:embed="rId3"/>
          <a:stretch>
            <a:fillRect/>
          </a:stretch>
        </p:blipFill>
        <p:spPr>
          <a:xfrm>
            <a:off x="4226751" y="3617449"/>
            <a:ext cx="6296797" cy="3131052"/>
          </a:xfrm>
          <a:prstGeom prst="rect">
            <a:avLst/>
          </a:prstGeom>
        </p:spPr>
      </p:pic>
      <p:pic>
        <p:nvPicPr>
          <p:cNvPr id="8" name="Picture 7">
            <a:extLst>
              <a:ext uri="{FF2B5EF4-FFF2-40B4-BE49-F238E27FC236}">
                <a16:creationId xmlns:a16="http://schemas.microsoft.com/office/drawing/2014/main" id="{1988A73D-B38C-17AE-6CE1-F3035211345E}"/>
              </a:ext>
            </a:extLst>
          </p:cNvPr>
          <p:cNvPicPr>
            <a:picLocks noChangeAspect="1"/>
          </p:cNvPicPr>
          <p:nvPr/>
        </p:nvPicPr>
        <p:blipFill>
          <a:blip r:embed="rId4"/>
          <a:stretch>
            <a:fillRect/>
          </a:stretch>
        </p:blipFill>
        <p:spPr>
          <a:xfrm>
            <a:off x="0" y="0"/>
            <a:ext cx="763814" cy="640094"/>
          </a:xfrm>
          <a:prstGeom prst="rect">
            <a:avLst/>
          </a:prstGeom>
        </p:spPr>
      </p:pic>
    </p:spTree>
    <p:extLst>
      <p:ext uri="{BB962C8B-B14F-4D97-AF65-F5344CB8AC3E}">
        <p14:creationId xmlns:p14="http://schemas.microsoft.com/office/powerpoint/2010/main" val="112755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155882" y="351323"/>
            <a:ext cx="3994173" cy="2277580"/>
          </a:xfrm>
        </p:spPr>
        <p:txBody>
          <a:bodyPr/>
          <a:lstStyle/>
          <a:p>
            <a:r>
              <a:rPr lang="en-US" dirty="0"/>
              <a:t>Users</a:t>
            </a:r>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1200" u="none" strike="noStrike" kern="1200" cap="none" spc="0" normalizeH="0" baseline="0" noProof="0" dirty="0">
              <a:ln>
                <a:noFill/>
              </a:ln>
              <a:solidFill>
                <a:schemeClr val="bg1"/>
              </a:solidFill>
              <a:effectLst/>
              <a:uLnTx/>
              <a:uFillTx/>
            </a:endParaRPr>
          </a:p>
        </p:txBody>
      </p:sp>
      <p:pic>
        <p:nvPicPr>
          <p:cNvPr id="5" name="Picture 4">
            <a:extLst>
              <a:ext uri="{FF2B5EF4-FFF2-40B4-BE49-F238E27FC236}">
                <a16:creationId xmlns:a16="http://schemas.microsoft.com/office/drawing/2014/main" id="{350EE8F1-09F4-49E3-12E9-E89C3F70B322}"/>
              </a:ext>
            </a:extLst>
          </p:cNvPr>
          <p:cNvPicPr>
            <a:picLocks noChangeAspect="1"/>
          </p:cNvPicPr>
          <p:nvPr/>
        </p:nvPicPr>
        <p:blipFill>
          <a:blip r:embed="rId3"/>
          <a:stretch>
            <a:fillRect/>
          </a:stretch>
        </p:blipFill>
        <p:spPr>
          <a:xfrm>
            <a:off x="2566012" y="1311966"/>
            <a:ext cx="9173915" cy="4310614"/>
          </a:xfrm>
          <a:prstGeom prst="rect">
            <a:avLst/>
          </a:prstGeom>
        </p:spPr>
      </p:pic>
      <p:sp>
        <p:nvSpPr>
          <p:cNvPr id="6" name="TextBox 5">
            <a:extLst>
              <a:ext uri="{FF2B5EF4-FFF2-40B4-BE49-F238E27FC236}">
                <a16:creationId xmlns:a16="http://schemas.microsoft.com/office/drawing/2014/main" id="{C76C74EA-0236-CFC1-03D7-761EEF29E3BF}"/>
              </a:ext>
            </a:extLst>
          </p:cNvPr>
          <p:cNvSpPr txBox="1"/>
          <p:nvPr/>
        </p:nvSpPr>
        <p:spPr>
          <a:xfrm>
            <a:off x="2835965" y="5825527"/>
            <a:ext cx="6864626" cy="369332"/>
          </a:xfrm>
          <a:prstGeom prst="rect">
            <a:avLst/>
          </a:prstGeom>
        </p:spPr>
        <p:txBody>
          <a:bodyPr wrap="squar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Fig: All internal users </a:t>
            </a:r>
            <a:r>
              <a:rPr lang="en-US" dirty="0">
                <a:solidFill>
                  <a:prstClr val="white"/>
                </a:solidFill>
                <a:latin typeface="Posterama" panose="020B0504020200020000" pitchFamily="34" charset="0"/>
                <a:ea typeface="微软雅黑"/>
                <a:cs typeface="Posterama" panose="020B0504020200020000" pitchFamily="34" charset="0"/>
              </a:rPr>
              <a:t>(Current user is </a:t>
            </a:r>
            <a:r>
              <a:rPr lang="en-US" b="1" dirty="0">
                <a:solidFill>
                  <a:prstClr val="white"/>
                </a:solidFill>
                <a:latin typeface="Posterama" panose="020B0504020200020000" pitchFamily="34" charset="0"/>
                <a:ea typeface="微软雅黑"/>
                <a:cs typeface="Posterama" panose="020B0504020200020000" pitchFamily="34" charset="0"/>
              </a:rPr>
              <a:t>elastic</a:t>
            </a:r>
            <a:r>
              <a:rPr lang="en-US" dirty="0">
                <a:solidFill>
                  <a:prstClr val="white"/>
                </a:solidFill>
                <a:latin typeface="Posterama" panose="020B0504020200020000" pitchFamily="34" charset="0"/>
                <a:ea typeface="微软雅黑"/>
                <a:cs typeface="Posterama" panose="020B0504020200020000" pitchFamily="34" charset="0"/>
              </a:rPr>
              <a:t>)</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pic>
        <p:nvPicPr>
          <p:cNvPr id="7" name="Picture 6">
            <a:extLst>
              <a:ext uri="{FF2B5EF4-FFF2-40B4-BE49-F238E27FC236}">
                <a16:creationId xmlns:a16="http://schemas.microsoft.com/office/drawing/2014/main" id="{B5779508-F6A1-22F6-1B90-486E51446BFA}"/>
              </a:ext>
            </a:extLst>
          </p:cNvPr>
          <p:cNvPicPr>
            <a:picLocks noChangeAspect="1"/>
          </p:cNvPicPr>
          <p:nvPr/>
        </p:nvPicPr>
        <p:blipFill>
          <a:blip r:embed="rId4"/>
          <a:stretch>
            <a:fillRect/>
          </a:stretch>
        </p:blipFill>
        <p:spPr>
          <a:xfrm>
            <a:off x="0" y="0"/>
            <a:ext cx="763814" cy="640094"/>
          </a:xfrm>
          <a:prstGeom prst="rect">
            <a:avLst/>
          </a:prstGeom>
        </p:spPr>
      </p:pic>
    </p:spTree>
    <p:extLst>
      <p:ext uri="{BB962C8B-B14F-4D97-AF65-F5344CB8AC3E}">
        <p14:creationId xmlns:p14="http://schemas.microsoft.com/office/powerpoint/2010/main" val="251972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31085" y="1924937"/>
            <a:ext cx="6150445" cy="1325563"/>
          </a:xfrm>
        </p:spPr>
        <p:txBody>
          <a:bodyPr/>
          <a:lstStyle/>
          <a:p>
            <a:r>
              <a:rPr lang="en-US" sz="4800" dirty="0"/>
              <a:t>Roles &amp; Roles Mapping</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3435545"/>
            <a:ext cx="4473244" cy="2368907"/>
          </a:xfrm>
        </p:spPr>
        <p:txBody>
          <a:bodyPr/>
          <a:lstStyle/>
          <a:p>
            <a:pPr marL="285750" indent="-285750">
              <a:buFont typeface="Arial" panose="020B0604020202020204" pitchFamily="34" charset="0"/>
              <a:buChar char="•"/>
            </a:pPr>
            <a:r>
              <a:rPr lang="en-US" sz="1800" dirty="0"/>
              <a:t>Roles are the core way of controlling access to your cluster. </a:t>
            </a:r>
          </a:p>
          <a:p>
            <a:pPr marL="285750" indent="-285750">
              <a:buFont typeface="Arial" panose="020B0604020202020204" pitchFamily="34" charset="0"/>
              <a:buChar char="•"/>
            </a:pPr>
            <a:r>
              <a:rPr lang="en-US" sz="1800" dirty="0"/>
              <a:t>Roles contain any combination of cluster-wide permissions, index-specific permissions, document- and field-level security, and tenants. </a:t>
            </a:r>
          </a:p>
          <a:p>
            <a:pPr marL="285750" indent="-285750">
              <a:buFont typeface="Arial" panose="020B0604020202020204" pitchFamily="34" charset="0"/>
              <a:buChar char="•"/>
            </a:pPr>
            <a:r>
              <a:rPr lang="en-US" sz="1800" dirty="0"/>
              <a:t>Then we can map users to these roles so that users gain those permissions.</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sp>
        <p:nvSpPr>
          <p:cNvPr id="10" name="TextBox 9">
            <a:extLst>
              <a:ext uri="{FF2B5EF4-FFF2-40B4-BE49-F238E27FC236}">
                <a16:creationId xmlns:a16="http://schemas.microsoft.com/office/drawing/2014/main" id="{DB1343A0-4B76-E402-FFAA-EC6A2AE17BBF}"/>
              </a:ext>
            </a:extLst>
          </p:cNvPr>
          <p:cNvSpPr txBox="1"/>
          <p:nvPr/>
        </p:nvSpPr>
        <p:spPr>
          <a:xfrm>
            <a:off x="7490772" y="5901053"/>
            <a:ext cx="2850460" cy="369332"/>
          </a:xfrm>
          <a:prstGeom prst="rect">
            <a:avLst/>
          </a:prstGeom>
        </p:spPr>
        <p:txBody>
          <a:bodyPr wrap="non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Fig: Roles in OpenSearch</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pic>
        <p:nvPicPr>
          <p:cNvPr id="4" name="Picture 3">
            <a:extLst>
              <a:ext uri="{FF2B5EF4-FFF2-40B4-BE49-F238E27FC236}">
                <a16:creationId xmlns:a16="http://schemas.microsoft.com/office/drawing/2014/main" id="{AB1C818E-B1C4-4160-8FF7-FB74C28FC33E}"/>
              </a:ext>
            </a:extLst>
          </p:cNvPr>
          <p:cNvPicPr>
            <a:picLocks noChangeAspect="1"/>
          </p:cNvPicPr>
          <p:nvPr/>
        </p:nvPicPr>
        <p:blipFill>
          <a:blip r:embed="rId2"/>
          <a:stretch>
            <a:fillRect/>
          </a:stretch>
        </p:blipFill>
        <p:spPr>
          <a:xfrm>
            <a:off x="6281530" y="2075829"/>
            <a:ext cx="5739640" cy="3728623"/>
          </a:xfrm>
          <a:prstGeom prst="rect">
            <a:avLst/>
          </a:prstGeom>
        </p:spPr>
      </p:pic>
      <p:pic>
        <p:nvPicPr>
          <p:cNvPr id="8" name="Picture 7">
            <a:extLst>
              <a:ext uri="{FF2B5EF4-FFF2-40B4-BE49-F238E27FC236}">
                <a16:creationId xmlns:a16="http://schemas.microsoft.com/office/drawing/2014/main" id="{487C58EF-9E86-8375-A902-D196AB5E88C0}"/>
              </a:ext>
            </a:extLst>
          </p:cNvPr>
          <p:cNvPicPr>
            <a:picLocks noChangeAspect="1"/>
          </p:cNvPicPr>
          <p:nvPr/>
        </p:nvPicPr>
        <p:blipFill>
          <a:blip r:embed="rId3"/>
          <a:stretch>
            <a:fillRect/>
          </a:stretch>
        </p:blipFill>
        <p:spPr>
          <a:xfrm>
            <a:off x="0" y="0"/>
            <a:ext cx="763814" cy="640094"/>
          </a:xfrm>
          <a:prstGeom prst="rect">
            <a:avLst/>
          </a:prstGeom>
        </p:spPr>
      </p:pic>
    </p:spTree>
    <p:extLst>
      <p:ext uri="{BB962C8B-B14F-4D97-AF65-F5344CB8AC3E}">
        <p14:creationId xmlns:p14="http://schemas.microsoft.com/office/powerpoint/2010/main" val="181757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30801" y="1025236"/>
            <a:ext cx="3994173" cy="2277580"/>
          </a:xfrm>
        </p:spPr>
        <p:txBody>
          <a:bodyPr/>
          <a:lstStyle/>
          <a:p>
            <a:r>
              <a:rPr lang="en-US" dirty="0"/>
              <a:t>Challenges</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5271609" y="1025236"/>
            <a:ext cx="6204774" cy="420683"/>
          </a:xfrm>
        </p:spPr>
        <p:txBody>
          <a:bodyPr/>
          <a:lstStyle/>
          <a:p>
            <a:pPr marL="342900" indent="-342900">
              <a:buFont typeface="Arial" panose="020B0604020202020204" pitchFamily="34" charset="0"/>
              <a:buChar char="•"/>
            </a:pPr>
            <a:r>
              <a:rPr lang="en-US" sz="2400" dirty="0"/>
              <a:t>Learning new Tech in a short period of time</a:t>
            </a:r>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1200" u="none" strike="noStrike" kern="1200" cap="none" spc="0" normalizeH="0" baseline="0" noProof="0" dirty="0">
              <a:ln>
                <a:noFill/>
              </a:ln>
              <a:solidFill>
                <a:schemeClr val="bg1"/>
              </a:solidFill>
              <a:effectLst/>
              <a:uLnTx/>
              <a:uFillTx/>
            </a:endParaRPr>
          </a:p>
        </p:txBody>
      </p:sp>
      <p:sp>
        <p:nvSpPr>
          <p:cNvPr id="17" name="Text Placeholder 8">
            <a:extLst>
              <a:ext uri="{FF2B5EF4-FFF2-40B4-BE49-F238E27FC236}">
                <a16:creationId xmlns:a16="http://schemas.microsoft.com/office/drawing/2014/main" id="{08266220-7E03-EE03-3DBA-0D47B6FDFCF7}"/>
              </a:ext>
            </a:extLst>
          </p:cNvPr>
          <p:cNvSpPr txBox="1">
            <a:spLocks/>
          </p:cNvSpPr>
          <p:nvPr/>
        </p:nvSpPr>
        <p:spPr>
          <a:xfrm>
            <a:off x="5271607" y="1425660"/>
            <a:ext cx="6668602" cy="717658"/>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Less explainable APIs of OpenSearch </a:t>
            </a:r>
          </a:p>
        </p:txBody>
      </p:sp>
      <p:pic>
        <p:nvPicPr>
          <p:cNvPr id="6" name="Picture 5">
            <a:extLst>
              <a:ext uri="{FF2B5EF4-FFF2-40B4-BE49-F238E27FC236}">
                <a16:creationId xmlns:a16="http://schemas.microsoft.com/office/drawing/2014/main" id="{FA153948-481E-E730-B9B7-D61F2A8A31FC}"/>
              </a:ext>
            </a:extLst>
          </p:cNvPr>
          <p:cNvPicPr>
            <a:picLocks noChangeAspect="1"/>
          </p:cNvPicPr>
          <p:nvPr/>
        </p:nvPicPr>
        <p:blipFill>
          <a:blip r:embed="rId3"/>
          <a:stretch>
            <a:fillRect/>
          </a:stretch>
        </p:blipFill>
        <p:spPr>
          <a:xfrm>
            <a:off x="0" y="0"/>
            <a:ext cx="763814" cy="640094"/>
          </a:xfrm>
          <a:prstGeom prst="rect">
            <a:avLst/>
          </a:prstGeom>
        </p:spPr>
      </p:pic>
      <p:sp>
        <p:nvSpPr>
          <p:cNvPr id="7" name="Text Placeholder 8">
            <a:extLst>
              <a:ext uri="{FF2B5EF4-FFF2-40B4-BE49-F238E27FC236}">
                <a16:creationId xmlns:a16="http://schemas.microsoft.com/office/drawing/2014/main" id="{CA07A29B-C568-E278-A40C-5E6D935941CF}"/>
              </a:ext>
            </a:extLst>
          </p:cNvPr>
          <p:cNvSpPr txBox="1">
            <a:spLocks/>
          </p:cNvSpPr>
          <p:nvPr/>
        </p:nvSpPr>
        <p:spPr>
          <a:xfrm>
            <a:off x="5271607" y="2143318"/>
            <a:ext cx="5162709" cy="420683"/>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400" dirty="0"/>
          </a:p>
        </p:txBody>
      </p:sp>
      <p:sp>
        <p:nvSpPr>
          <p:cNvPr id="10" name="Text Placeholder 8">
            <a:extLst>
              <a:ext uri="{FF2B5EF4-FFF2-40B4-BE49-F238E27FC236}">
                <a16:creationId xmlns:a16="http://schemas.microsoft.com/office/drawing/2014/main" id="{6788A519-C2AA-43EC-AB97-434D8289FA04}"/>
              </a:ext>
            </a:extLst>
          </p:cNvPr>
          <p:cNvSpPr txBox="1">
            <a:spLocks/>
          </p:cNvSpPr>
          <p:nvPr/>
        </p:nvSpPr>
        <p:spPr>
          <a:xfrm>
            <a:off x="5271607" y="1994831"/>
            <a:ext cx="6668602" cy="717658"/>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400" dirty="0"/>
              <a:t>VDI</a:t>
            </a:r>
          </a:p>
        </p:txBody>
      </p:sp>
    </p:spTree>
    <p:extLst>
      <p:ext uri="{BB962C8B-B14F-4D97-AF65-F5344CB8AC3E}">
        <p14:creationId xmlns:p14="http://schemas.microsoft.com/office/powerpoint/2010/main" val="1581375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t>Source and References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1200" u="none" strike="noStrike" kern="1200" cap="none" spc="0" normalizeH="0" baseline="0" noProof="0" dirty="0">
              <a:ln>
                <a:noFill/>
              </a:ln>
              <a:solidFill>
                <a:schemeClr val="bg1"/>
              </a:solidFill>
              <a:effectLst/>
              <a:uLnTx/>
              <a:uFillTx/>
            </a:endParaRPr>
          </a:p>
        </p:txBody>
      </p:sp>
      <p:pic>
        <p:nvPicPr>
          <p:cNvPr id="4" name="Picture 3">
            <a:extLst>
              <a:ext uri="{FF2B5EF4-FFF2-40B4-BE49-F238E27FC236}">
                <a16:creationId xmlns:a16="http://schemas.microsoft.com/office/drawing/2014/main" id="{619FDA5F-EE7E-37D1-C979-BAD94F2CCEA5}"/>
              </a:ext>
            </a:extLst>
          </p:cNvPr>
          <p:cNvPicPr>
            <a:picLocks noChangeAspect="1"/>
          </p:cNvPicPr>
          <p:nvPr/>
        </p:nvPicPr>
        <p:blipFill>
          <a:blip r:embed="rId3"/>
          <a:stretch>
            <a:fillRect/>
          </a:stretch>
        </p:blipFill>
        <p:spPr>
          <a:xfrm>
            <a:off x="486699" y="1811110"/>
            <a:ext cx="3267075" cy="1400175"/>
          </a:xfrm>
          <a:prstGeom prst="rect">
            <a:avLst/>
          </a:prstGeom>
        </p:spPr>
      </p:pic>
      <p:pic>
        <p:nvPicPr>
          <p:cNvPr id="70" name="Picture 69">
            <a:extLst>
              <a:ext uri="{FF2B5EF4-FFF2-40B4-BE49-F238E27FC236}">
                <a16:creationId xmlns:a16="http://schemas.microsoft.com/office/drawing/2014/main" id="{4CC9044E-D21A-1EA2-6AEE-64E4147C74D2}"/>
              </a:ext>
            </a:extLst>
          </p:cNvPr>
          <p:cNvPicPr>
            <a:picLocks noChangeAspect="1"/>
          </p:cNvPicPr>
          <p:nvPr/>
        </p:nvPicPr>
        <p:blipFill>
          <a:blip r:embed="rId4"/>
          <a:stretch>
            <a:fillRect/>
          </a:stretch>
        </p:blipFill>
        <p:spPr>
          <a:xfrm>
            <a:off x="486699" y="4123009"/>
            <a:ext cx="3648075" cy="1247775"/>
          </a:xfrm>
          <a:prstGeom prst="rect">
            <a:avLst/>
          </a:prstGeom>
        </p:spPr>
      </p:pic>
      <p:pic>
        <p:nvPicPr>
          <p:cNvPr id="72" name="Picture 71">
            <a:extLst>
              <a:ext uri="{FF2B5EF4-FFF2-40B4-BE49-F238E27FC236}">
                <a16:creationId xmlns:a16="http://schemas.microsoft.com/office/drawing/2014/main" id="{BA59D473-B51D-0301-D464-206114439683}"/>
              </a:ext>
            </a:extLst>
          </p:cNvPr>
          <p:cNvPicPr>
            <a:picLocks noChangeAspect="1"/>
          </p:cNvPicPr>
          <p:nvPr/>
        </p:nvPicPr>
        <p:blipFill>
          <a:blip r:embed="rId5"/>
          <a:stretch>
            <a:fillRect/>
          </a:stretch>
        </p:blipFill>
        <p:spPr>
          <a:xfrm>
            <a:off x="8438228" y="1572014"/>
            <a:ext cx="3174883" cy="1587442"/>
          </a:xfrm>
          <a:prstGeom prst="rect">
            <a:avLst/>
          </a:prstGeom>
        </p:spPr>
      </p:pic>
      <p:pic>
        <p:nvPicPr>
          <p:cNvPr id="74" name="Picture 73">
            <a:extLst>
              <a:ext uri="{FF2B5EF4-FFF2-40B4-BE49-F238E27FC236}">
                <a16:creationId xmlns:a16="http://schemas.microsoft.com/office/drawing/2014/main" id="{A428051C-53CE-2B8C-9CF8-131AB2967EAB}"/>
              </a:ext>
            </a:extLst>
          </p:cNvPr>
          <p:cNvPicPr>
            <a:picLocks noChangeAspect="1"/>
          </p:cNvPicPr>
          <p:nvPr/>
        </p:nvPicPr>
        <p:blipFill>
          <a:blip r:embed="rId6"/>
          <a:stretch>
            <a:fillRect/>
          </a:stretch>
        </p:blipFill>
        <p:spPr>
          <a:xfrm>
            <a:off x="7091636" y="4123009"/>
            <a:ext cx="4764699" cy="1247775"/>
          </a:xfrm>
          <a:prstGeom prst="rect">
            <a:avLst/>
          </a:prstGeom>
        </p:spPr>
      </p:pic>
      <p:pic>
        <p:nvPicPr>
          <p:cNvPr id="76" name="Picture 75">
            <a:extLst>
              <a:ext uri="{FF2B5EF4-FFF2-40B4-BE49-F238E27FC236}">
                <a16:creationId xmlns:a16="http://schemas.microsoft.com/office/drawing/2014/main" id="{97A8FF54-7896-2305-9675-89D3FDA4EA90}"/>
              </a:ext>
            </a:extLst>
          </p:cNvPr>
          <p:cNvPicPr>
            <a:picLocks noChangeAspect="1"/>
          </p:cNvPicPr>
          <p:nvPr/>
        </p:nvPicPr>
        <p:blipFill>
          <a:blip r:embed="rId7"/>
          <a:stretch>
            <a:fillRect/>
          </a:stretch>
        </p:blipFill>
        <p:spPr>
          <a:xfrm>
            <a:off x="4377670" y="1997804"/>
            <a:ext cx="3436661" cy="1104900"/>
          </a:xfrm>
          <a:prstGeom prst="rect">
            <a:avLst/>
          </a:prstGeom>
        </p:spPr>
      </p:pic>
      <p:pic>
        <p:nvPicPr>
          <p:cNvPr id="78" name="Picture 77">
            <a:extLst>
              <a:ext uri="{FF2B5EF4-FFF2-40B4-BE49-F238E27FC236}">
                <a16:creationId xmlns:a16="http://schemas.microsoft.com/office/drawing/2014/main" id="{6C90DC87-AC09-1CBE-BF18-0388BCFBAB6F}"/>
              </a:ext>
            </a:extLst>
          </p:cNvPr>
          <p:cNvPicPr>
            <a:picLocks noChangeAspect="1"/>
          </p:cNvPicPr>
          <p:nvPr/>
        </p:nvPicPr>
        <p:blipFill>
          <a:blip r:embed="rId8"/>
          <a:stretch>
            <a:fillRect/>
          </a:stretch>
        </p:blipFill>
        <p:spPr>
          <a:xfrm>
            <a:off x="4701013" y="3834704"/>
            <a:ext cx="1824383" cy="1824383"/>
          </a:xfrm>
          <a:prstGeom prst="rect">
            <a:avLst/>
          </a:prstGeom>
        </p:spPr>
      </p:pic>
      <p:pic>
        <p:nvPicPr>
          <p:cNvPr id="79" name="Picture 78">
            <a:extLst>
              <a:ext uri="{FF2B5EF4-FFF2-40B4-BE49-F238E27FC236}">
                <a16:creationId xmlns:a16="http://schemas.microsoft.com/office/drawing/2014/main" id="{0E3A6349-7619-CA9C-2FDB-27FB14E3DA3F}"/>
              </a:ext>
            </a:extLst>
          </p:cNvPr>
          <p:cNvPicPr>
            <a:picLocks noChangeAspect="1"/>
          </p:cNvPicPr>
          <p:nvPr/>
        </p:nvPicPr>
        <p:blipFill>
          <a:blip r:embed="rId9"/>
          <a:stretch>
            <a:fillRect/>
          </a:stretch>
        </p:blipFill>
        <p:spPr>
          <a:xfrm>
            <a:off x="0" y="0"/>
            <a:ext cx="763814" cy="640094"/>
          </a:xfrm>
          <a:prstGeom prst="rect">
            <a:avLst/>
          </a:prstGeom>
        </p:spPr>
      </p:pic>
    </p:spTree>
    <p:extLst>
      <p:ext uri="{BB962C8B-B14F-4D97-AF65-F5344CB8AC3E}">
        <p14:creationId xmlns:p14="http://schemas.microsoft.com/office/powerpoint/2010/main" val="2107888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Objective</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sz="2400" dirty="0"/>
              <a:t>OpenSearch setup for CSE cloud as a replacement for ELK</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zh-CN" altLang="en-US" sz="1200" u="none" strike="noStrike" kern="1200" cap="none" spc="0" normalizeH="0" baseline="0" noProof="0" dirty="0">
              <a:ln>
                <a:noFill/>
              </a:ln>
              <a:solidFill>
                <a:schemeClr val="bg1"/>
              </a:solidFill>
              <a:effectLst/>
              <a:uLnTx/>
              <a:uFillTx/>
            </a:endParaRPr>
          </a:p>
        </p:txBody>
      </p:sp>
      <p:pic>
        <p:nvPicPr>
          <p:cNvPr id="7" name="Picture 6">
            <a:extLst>
              <a:ext uri="{FF2B5EF4-FFF2-40B4-BE49-F238E27FC236}">
                <a16:creationId xmlns:a16="http://schemas.microsoft.com/office/drawing/2014/main" id="{1470B125-AB78-CC51-F4E7-64208D682C87}"/>
              </a:ext>
            </a:extLst>
          </p:cNvPr>
          <p:cNvPicPr>
            <a:picLocks noChangeAspect="1"/>
          </p:cNvPicPr>
          <p:nvPr/>
        </p:nvPicPr>
        <p:blipFill rotWithShape="1">
          <a:blip r:embed="rId2"/>
          <a:srcRect b="36786"/>
          <a:stretch/>
        </p:blipFill>
        <p:spPr>
          <a:xfrm>
            <a:off x="6887728" y="1380635"/>
            <a:ext cx="3657600" cy="1830423"/>
          </a:xfrm>
          <a:prstGeom prst="rect">
            <a:avLst/>
          </a:prstGeom>
        </p:spPr>
      </p:pic>
      <p:pic>
        <p:nvPicPr>
          <p:cNvPr id="13" name="Picture 12">
            <a:extLst>
              <a:ext uri="{FF2B5EF4-FFF2-40B4-BE49-F238E27FC236}">
                <a16:creationId xmlns:a16="http://schemas.microsoft.com/office/drawing/2014/main" id="{5FA9BABF-4717-C91B-154B-EBCA67FBAF12}"/>
              </a:ext>
            </a:extLst>
          </p:cNvPr>
          <p:cNvPicPr>
            <a:picLocks noChangeAspect="1"/>
          </p:cNvPicPr>
          <p:nvPr/>
        </p:nvPicPr>
        <p:blipFill>
          <a:blip r:embed="rId3"/>
          <a:stretch>
            <a:fillRect/>
          </a:stretch>
        </p:blipFill>
        <p:spPr>
          <a:xfrm>
            <a:off x="7704642" y="4446970"/>
            <a:ext cx="2057080" cy="1951257"/>
          </a:xfrm>
          <a:prstGeom prst="rect">
            <a:avLst/>
          </a:prstGeom>
        </p:spPr>
      </p:pic>
      <p:sp>
        <p:nvSpPr>
          <p:cNvPr id="8" name="Arrow: Down 7">
            <a:extLst>
              <a:ext uri="{FF2B5EF4-FFF2-40B4-BE49-F238E27FC236}">
                <a16:creationId xmlns:a16="http://schemas.microsoft.com/office/drawing/2014/main" id="{BF156EAF-49AC-F1CA-5ED2-A4F96BFA44C2}"/>
              </a:ext>
            </a:extLst>
          </p:cNvPr>
          <p:cNvSpPr/>
          <p:nvPr/>
        </p:nvSpPr>
        <p:spPr>
          <a:xfrm>
            <a:off x="8567530" y="3344721"/>
            <a:ext cx="331305" cy="98874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1FBB686E-6F19-AD8F-20C9-4C87213504EC}"/>
              </a:ext>
            </a:extLst>
          </p:cNvPr>
          <p:cNvPicPr>
            <a:picLocks noChangeAspect="1"/>
          </p:cNvPicPr>
          <p:nvPr/>
        </p:nvPicPr>
        <p:blipFill>
          <a:blip r:embed="rId4"/>
          <a:stretch>
            <a:fillRect/>
          </a:stretch>
        </p:blipFill>
        <p:spPr>
          <a:xfrm>
            <a:off x="0" y="0"/>
            <a:ext cx="763814" cy="640094"/>
          </a:xfrm>
          <a:prstGeom prst="rect">
            <a:avLst/>
          </a:prstGeom>
        </p:spPr>
      </p:pic>
    </p:spTree>
    <p:extLst>
      <p:ext uri="{BB962C8B-B14F-4D97-AF65-F5344CB8AC3E}">
        <p14:creationId xmlns:p14="http://schemas.microsoft.com/office/powerpoint/2010/main" val="77554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dirty="0"/>
              <a:t>OpenSearch enables us to easily ingest, secure, search, aggregate, view, and analyze data. OpenSearch has been set up and configured for the CSE  cloud as a replacement for the ELK platform. Various tenants and saved objects have been created for this purpose. Logs have been visualized with the help of dashboards. Roles have been also mapped to the various users using Open search APIs.</a:t>
            </a:r>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cstate="print">
            <a:extLst>
              <a:ext uri="{28A0092B-C50C-407E-A947-70E740481C1C}">
                <a14:useLocalDpi xmlns:a14="http://schemas.microsoft.com/office/drawing/2010/main"/>
              </a:ext>
            </a:extLst>
          </a:blip>
          <a:srcRect/>
          <a:stretch>
            <a:fillRect/>
          </a:stretch>
        </p:blipFill>
        <p:spPr>
          <a:xfrm>
            <a:off x="7599175" y="131923"/>
            <a:ext cx="4248873" cy="4731130"/>
          </a:xfrm>
        </p:spPr>
      </p:pic>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CN" altLang="en-US" sz="1200" u="none" strike="noStrike" kern="1200" cap="none" spc="0" normalizeH="0" baseline="0" noProof="0" dirty="0">
              <a:ln>
                <a:noFill/>
              </a:ln>
              <a:solidFill>
                <a:schemeClr val="bg1"/>
              </a:solidFill>
              <a:effectLst/>
              <a:uLnTx/>
              <a:uFillTx/>
            </a:endParaRPr>
          </a:p>
        </p:txBody>
      </p:sp>
      <p:pic>
        <p:nvPicPr>
          <p:cNvPr id="10" name="Picture 9">
            <a:extLst>
              <a:ext uri="{FF2B5EF4-FFF2-40B4-BE49-F238E27FC236}">
                <a16:creationId xmlns:a16="http://schemas.microsoft.com/office/drawing/2014/main" id="{B0EAF837-A399-6C57-C1E9-43CCB6CABB97}"/>
              </a:ext>
            </a:extLst>
          </p:cNvPr>
          <p:cNvPicPr>
            <a:picLocks noChangeAspect="1"/>
          </p:cNvPicPr>
          <p:nvPr/>
        </p:nvPicPr>
        <p:blipFill>
          <a:blip r:embed="rId4"/>
          <a:stretch>
            <a:fillRect/>
          </a:stretch>
        </p:blipFill>
        <p:spPr>
          <a:xfrm>
            <a:off x="0" y="0"/>
            <a:ext cx="763814" cy="640094"/>
          </a:xfrm>
          <a:prstGeom prst="rect">
            <a:avLst/>
          </a:prstGeom>
        </p:spPr>
      </p:pic>
    </p:spTree>
    <p:extLst>
      <p:ext uri="{BB962C8B-B14F-4D97-AF65-F5344CB8AC3E}">
        <p14:creationId xmlns:p14="http://schemas.microsoft.com/office/powerpoint/2010/main" val="4157533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348100" y="3879545"/>
            <a:ext cx="4253399" cy="1740114"/>
          </a:xfrm>
        </p:spPr>
        <p:txBody>
          <a:bodyPr/>
          <a:lstStyle/>
          <a:p>
            <a:r>
              <a:rPr lang="en-US" dirty="0"/>
              <a:t>Agenda</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OpenSearch</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Tenant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321949" y="2844724"/>
            <a:ext cx="1914694" cy="1089194"/>
          </a:xfrm>
        </p:spPr>
        <p:txBody>
          <a:bodyPr/>
          <a:lstStyle/>
          <a:p>
            <a:r>
              <a:rPr lang="en-US" dirty="0"/>
              <a:t>Ingest Pipeline</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File beat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5276247" y="2858229"/>
            <a:ext cx="1913128" cy="1075689"/>
          </a:xfrm>
        </p:spPr>
        <p:txBody>
          <a:bodyPr/>
          <a:lstStyle/>
          <a:p>
            <a:r>
              <a:rPr lang="en-US" dirty="0"/>
              <a:t> Saved Objects</a:t>
            </a:r>
          </a:p>
        </p:txBody>
      </p:sp>
      <p:sp>
        <p:nvSpPr>
          <p:cNvPr id="10" name="Text Placeholder 15">
            <a:extLst>
              <a:ext uri="{FF2B5EF4-FFF2-40B4-BE49-F238E27FC236}">
                <a16:creationId xmlns:a16="http://schemas.microsoft.com/office/drawing/2014/main" id="{CA7B1165-B540-E19B-A863-CE4D687388DE}"/>
              </a:ext>
            </a:extLst>
          </p:cNvPr>
          <p:cNvSpPr txBox="1">
            <a:spLocks/>
          </p:cNvSpPr>
          <p:nvPr/>
        </p:nvSpPr>
        <p:spPr>
          <a:xfrm>
            <a:off x="5235813" y="2826795"/>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ext Placeholder 15">
            <a:extLst>
              <a:ext uri="{FF2B5EF4-FFF2-40B4-BE49-F238E27FC236}">
                <a16:creationId xmlns:a16="http://schemas.microsoft.com/office/drawing/2014/main" id="{FE26447C-FBFD-3493-DB95-36ED0C3A4E04}"/>
              </a:ext>
            </a:extLst>
          </p:cNvPr>
          <p:cNvSpPr txBox="1">
            <a:spLocks/>
          </p:cNvSpPr>
          <p:nvPr/>
        </p:nvSpPr>
        <p:spPr>
          <a:xfrm>
            <a:off x="6366168" y="4564932"/>
            <a:ext cx="1913128" cy="1054727"/>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5" name="Text Placeholder 17">
            <a:extLst>
              <a:ext uri="{FF2B5EF4-FFF2-40B4-BE49-F238E27FC236}">
                <a16:creationId xmlns:a16="http://schemas.microsoft.com/office/drawing/2014/main" id="{8CDAEA2B-D757-B09F-E0F7-863FDDCAD676}"/>
              </a:ext>
            </a:extLst>
          </p:cNvPr>
          <p:cNvSpPr txBox="1">
            <a:spLocks/>
          </p:cNvSpPr>
          <p:nvPr/>
        </p:nvSpPr>
        <p:spPr>
          <a:xfrm>
            <a:off x="5316680" y="2844724"/>
            <a:ext cx="1914694" cy="108919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7" name="Text Placeholder 17">
            <a:extLst>
              <a:ext uri="{FF2B5EF4-FFF2-40B4-BE49-F238E27FC236}">
                <a16:creationId xmlns:a16="http://schemas.microsoft.com/office/drawing/2014/main" id="{4D949467-D946-E123-905E-B53CD8AE8CDB}"/>
              </a:ext>
            </a:extLst>
          </p:cNvPr>
          <p:cNvSpPr txBox="1">
            <a:spLocks/>
          </p:cNvSpPr>
          <p:nvPr/>
        </p:nvSpPr>
        <p:spPr>
          <a:xfrm>
            <a:off x="6322429" y="4547698"/>
            <a:ext cx="1914694" cy="108919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Dashboard </a:t>
            </a:r>
          </a:p>
          <a:p>
            <a:r>
              <a:rPr lang="en-US" dirty="0"/>
              <a:t>&amp;</a:t>
            </a:r>
          </a:p>
          <a:p>
            <a:r>
              <a:rPr lang="en-US" dirty="0"/>
              <a:t>Visualization</a:t>
            </a:r>
          </a:p>
        </p:txBody>
      </p:sp>
      <p:sp>
        <p:nvSpPr>
          <p:cNvPr id="20" name="Text Placeholder 23">
            <a:extLst>
              <a:ext uri="{FF2B5EF4-FFF2-40B4-BE49-F238E27FC236}">
                <a16:creationId xmlns:a16="http://schemas.microsoft.com/office/drawing/2014/main" id="{06F04C72-8093-050A-66CF-2F2D714BA127}"/>
              </a:ext>
            </a:extLst>
          </p:cNvPr>
          <p:cNvSpPr txBox="1">
            <a:spLocks/>
          </p:cNvSpPr>
          <p:nvPr/>
        </p:nvSpPr>
        <p:spPr>
          <a:xfrm>
            <a:off x="8371353" y="4660313"/>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User ,  Roles</a:t>
            </a:r>
          </a:p>
          <a:p>
            <a:r>
              <a:rPr lang="en-US" dirty="0"/>
              <a:t>&amp; </a:t>
            </a:r>
          </a:p>
          <a:p>
            <a:r>
              <a:rPr lang="en-US" dirty="0"/>
              <a:t>Roles Mapping</a:t>
            </a:r>
          </a:p>
        </p:txBody>
      </p:sp>
      <p:sp>
        <p:nvSpPr>
          <p:cNvPr id="23" name="Text Placeholder 17">
            <a:extLst>
              <a:ext uri="{FF2B5EF4-FFF2-40B4-BE49-F238E27FC236}">
                <a16:creationId xmlns:a16="http://schemas.microsoft.com/office/drawing/2014/main" id="{7573B0DE-11D9-497C-6F29-FDC48DA593A7}"/>
              </a:ext>
            </a:extLst>
          </p:cNvPr>
          <p:cNvSpPr txBox="1">
            <a:spLocks/>
          </p:cNvSpPr>
          <p:nvPr/>
        </p:nvSpPr>
        <p:spPr>
          <a:xfrm>
            <a:off x="10511989" y="4646808"/>
            <a:ext cx="1914694" cy="108919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Summary</a:t>
            </a:r>
          </a:p>
        </p:txBody>
      </p:sp>
      <p:pic>
        <p:nvPicPr>
          <p:cNvPr id="14" name="Picture 13">
            <a:extLst>
              <a:ext uri="{FF2B5EF4-FFF2-40B4-BE49-F238E27FC236}">
                <a16:creationId xmlns:a16="http://schemas.microsoft.com/office/drawing/2014/main" id="{7613DDE9-EEFD-59B2-CA18-1B69B6329D17}"/>
              </a:ext>
            </a:extLst>
          </p:cNvPr>
          <p:cNvPicPr>
            <a:picLocks noChangeAspect="1"/>
          </p:cNvPicPr>
          <p:nvPr/>
        </p:nvPicPr>
        <p:blipFill>
          <a:blip r:embed="rId2"/>
          <a:stretch>
            <a:fillRect/>
          </a:stretch>
        </p:blipFill>
        <p:spPr>
          <a:xfrm>
            <a:off x="0" y="0"/>
            <a:ext cx="763814" cy="640094"/>
          </a:xfrm>
          <a:prstGeom prst="rect">
            <a:avLst/>
          </a:prstGeom>
        </p:spPr>
      </p:pic>
    </p:spTree>
    <p:extLst>
      <p:ext uri="{BB962C8B-B14F-4D97-AF65-F5344CB8AC3E}">
        <p14:creationId xmlns:p14="http://schemas.microsoft.com/office/powerpoint/2010/main" val="27755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OpenSearch</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114800" cy="1931584"/>
          </a:xfrm>
        </p:spPr>
        <p:txBody>
          <a:bodyPr/>
          <a:lstStyle/>
          <a:p>
            <a:r>
              <a:rPr lang="en-US" sz="1800" dirty="0"/>
              <a:t>The Apache 2.0-licensed search, analytics, and visualization suite with advanced security, alerting, SQL support, automated index management, deep performance analysis, and more</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pic>
        <p:nvPicPr>
          <p:cNvPr id="6" name="Graphic 5">
            <a:extLst>
              <a:ext uri="{FF2B5EF4-FFF2-40B4-BE49-F238E27FC236}">
                <a16:creationId xmlns:a16="http://schemas.microsoft.com/office/drawing/2014/main" id="{E302827D-B310-B1CC-8320-B6228E613A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06316" y="3070831"/>
            <a:ext cx="6688405" cy="1294530"/>
          </a:xfrm>
          <a:prstGeom prst="rect">
            <a:avLst/>
          </a:prstGeom>
        </p:spPr>
      </p:pic>
      <p:pic>
        <p:nvPicPr>
          <p:cNvPr id="7" name="Picture 6">
            <a:extLst>
              <a:ext uri="{FF2B5EF4-FFF2-40B4-BE49-F238E27FC236}">
                <a16:creationId xmlns:a16="http://schemas.microsoft.com/office/drawing/2014/main" id="{B22F87E8-9BD5-6F69-C989-5A5447A12E41}"/>
              </a:ext>
            </a:extLst>
          </p:cNvPr>
          <p:cNvPicPr>
            <a:picLocks noChangeAspect="1"/>
          </p:cNvPicPr>
          <p:nvPr/>
        </p:nvPicPr>
        <p:blipFill>
          <a:blip r:embed="rId4"/>
          <a:stretch>
            <a:fillRect/>
          </a:stretch>
        </p:blipFill>
        <p:spPr>
          <a:xfrm>
            <a:off x="0" y="0"/>
            <a:ext cx="763814" cy="640094"/>
          </a:xfrm>
          <a:prstGeom prst="rect">
            <a:avLst/>
          </a:prstGeom>
        </p:spPr>
      </p:pic>
    </p:spTree>
    <p:extLst>
      <p:ext uri="{BB962C8B-B14F-4D97-AF65-F5344CB8AC3E}">
        <p14:creationId xmlns:p14="http://schemas.microsoft.com/office/powerpoint/2010/main" val="303651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763814" y="705262"/>
            <a:ext cx="10515600" cy="1205058"/>
          </a:xfrm>
        </p:spPr>
        <p:txBody>
          <a:bodyPr/>
          <a:lstStyle/>
          <a:p>
            <a:r>
              <a:rPr lang="en-US" dirty="0"/>
              <a:t>Why OpenSearch?</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3889942" y="2144493"/>
            <a:ext cx="1877575" cy="1139783"/>
          </a:xfrm>
        </p:spPr>
        <p:txBody>
          <a:bodyPr/>
          <a:lstStyle/>
          <a:p>
            <a:r>
              <a:rPr lang="en-US" sz="2000" dirty="0"/>
              <a:t>Robust security</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4974709" y="4835731"/>
            <a:ext cx="1877575" cy="506399"/>
          </a:xfrm>
        </p:spPr>
        <p:txBody>
          <a:bodyPr/>
          <a:lstStyle/>
          <a:p>
            <a:r>
              <a:rPr lang="en-US" dirty="0"/>
              <a:t>Highly </a:t>
            </a:r>
            <a:r>
              <a:rPr lang="en-US" sz="2000" dirty="0"/>
              <a:t>scalable</a:t>
            </a:r>
            <a:endParaRPr lang="en-US" dirty="0"/>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825575"/>
            <a:ext cx="1877575" cy="727086"/>
          </a:xfrm>
        </p:spPr>
        <p:txBody>
          <a:bodyPr/>
          <a:lstStyle/>
          <a:p>
            <a:r>
              <a:rPr lang="en-US" sz="2000" dirty="0"/>
              <a:t>Open source API support</a:t>
            </a:r>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294967295"/>
          </p:nvPr>
        </p:nvSpPr>
        <p:spPr>
          <a:xfrm>
            <a:off x="8946754" y="2763095"/>
            <a:ext cx="1469456" cy="727086"/>
          </a:xfrm>
        </p:spPr>
        <p:txBody>
          <a:bodyPr/>
          <a:lstStyle/>
          <a:p>
            <a:pPr marL="0" indent="0">
              <a:buNone/>
            </a:pPr>
            <a:r>
              <a:rPr lang="en-US" b="1" dirty="0"/>
              <a:t>  Built-in integrations</a:t>
            </a:r>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sp>
        <p:nvSpPr>
          <p:cNvPr id="20" name="Text Placeholder 62">
            <a:extLst>
              <a:ext uri="{FF2B5EF4-FFF2-40B4-BE49-F238E27FC236}">
                <a16:creationId xmlns:a16="http://schemas.microsoft.com/office/drawing/2014/main" id="{39551B15-4BE0-73E6-11E8-CC638B315601}"/>
              </a:ext>
            </a:extLst>
          </p:cNvPr>
          <p:cNvSpPr txBox="1">
            <a:spLocks/>
          </p:cNvSpPr>
          <p:nvPr/>
        </p:nvSpPr>
        <p:spPr>
          <a:xfrm>
            <a:off x="1400279" y="3831602"/>
            <a:ext cx="2164556" cy="120505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Quickly deployed</a:t>
            </a:r>
          </a:p>
          <a:p>
            <a:r>
              <a:rPr lang="en-US" sz="2000" dirty="0"/>
              <a:t> &amp; </a:t>
            </a:r>
          </a:p>
          <a:p>
            <a:r>
              <a:rPr lang="en-US" sz="2000" dirty="0"/>
              <a:t>Easily managed</a:t>
            </a:r>
          </a:p>
        </p:txBody>
      </p:sp>
      <p:pic>
        <p:nvPicPr>
          <p:cNvPr id="22" name="Picture 21">
            <a:extLst>
              <a:ext uri="{FF2B5EF4-FFF2-40B4-BE49-F238E27FC236}">
                <a16:creationId xmlns:a16="http://schemas.microsoft.com/office/drawing/2014/main" id="{02033D64-D3CE-FC28-CA9F-02835B68B409}"/>
              </a:ext>
            </a:extLst>
          </p:cNvPr>
          <p:cNvPicPr>
            <a:picLocks noChangeAspect="1"/>
          </p:cNvPicPr>
          <p:nvPr/>
        </p:nvPicPr>
        <p:blipFill>
          <a:blip r:embed="rId2"/>
          <a:stretch>
            <a:fillRect/>
          </a:stretch>
        </p:blipFill>
        <p:spPr>
          <a:xfrm>
            <a:off x="0" y="0"/>
            <a:ext cx="763814" cy="640094"/>
          </a:xfrm>
          <a:prstGeom prst="rect">
            <a:avLst/>
          </a:prstGeom>
        </p:spPr>
      </p:pic>
    </p:spTree>
    <p:extLst>
      <p:ext uri="{BB962C8B-B14F-4D97-AF65-F5344CB8AC3E}">
        <p14:creationId xmlns:p14="http://schemas.microsoft.com/office/powerpoint/2010/main" val="376090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OpenSearch Use Case</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838200" y="3180613"/>
            <a:ext cx="1865376" cy="866219"/>
          </a:xfrm>
        </p:spPr>
        <p:txBody>
          <a:bodyPr/>
          <a:lstStyle/>
          <a:p>
            <a:r>
              <a:rPr lang="en-US" dirty="0"/>
              <a:t>Log analytics</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3091503" y="3194320"/>
            <a:ext cx="2553744" cy="838804"/>
          </a:xfrm>
        </p:spPr>
        <p:txBody>
          <a:bodyPr/>
          <a:lstStyle/>
          <a:p>
            <a:r>
              <a:rPr lang="en-US" dirty="0"/>
              <a:t>Clickstream analytics</a:t>
            </a:r>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6027989" y="3195778"/>
            <a:ext cx="1865376" cy="837346"/>
          </a:xfrm>
        </p:spPr>
        <p:txBody>
          <a:bodyPr/>
          <a:lstStyle/>
          <a:p>
            <a:r>
              <a:rPr lang="en-US" dirty="0"/>
              <a:t>Search backend</a:t>
            </a:r>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a:xfrm>
            <a:off x="8276107" y="3181159"/>
            <a:ext cx="2918062" cy="866219"/>
          </a:xfrm>
        </p:spPr>
        <p:txBody>
          <a:bodyPr/>
          <a:lstStyle/>
          <a:p>
            <a:r>
              <a:rPr lang="en-US" dirty="0"/>
              <a:t>Real-time application monitoring</a:t>
            </a: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38200" y="3187296"/>
            <a:ext cx="10515600" cy="85953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pic>
        <p:nvPicPr>
          <p:cNvPr id="10" name="Picture 9">
            <a:extLst>
              <a:ext uri="{FF2B5EF4-FFF2-40B4-BE49-F238E27FC236}">
                <a16:creationId xmlns:a16="http://schemas.microsoft.com/office/drawing/2014/main" id="{FE7A04B9-D04A-592A-BB00-193573CA0C5A}"/>
              </a:ext>
            </a:extLst>
          </p:cNvPr>
          <p:cNvPicPr>
            <a:picLocks noChangeAspect="1"/>
          </p:cNvPicPr>
          <p:nvPr/>
        </p:nvPicPr>
        <p:blipFill>
          <a:blip r:embed="rId2"/>
          <a:stretch>
            <a:fillRect/>
          </a:stretch>
        </p:blipFill>
        <p:spPr>
          <a:xfrm>
            <a:off x="0" y="0"/>
            <a:ext cx="763814" cy="640094"/>
          </a:xfrm>
          <a:prstGeom prst="rect">
            <a:avLst/>
          </a:prstGeom>
        </p:spPr>
      </p:pic>
    </p:spTree>
    <p:extLst>
      <p:ext uri="{BB962C8B-B14F-4D97-AF65-F5344CB8AC3E}">
        <p14:creationId xmlns:p14="http://schemas.microsoft.com/office/powerpoint/2010/main" val="262402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sz="4800" dirty="0"/>
              <a:t>Tenants</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114800" cy="1931584"/>
          </a:xfrm>
        </p:spPr>
        <p:txBody>
          <a:bodyPr/>
          <a:lstStyle/>
          <a:p>
            <a:pPr marL="285750" indent="-285750">
              <a:buFont typeface="Arial" panose="020B0604020202020204" pitchFamily="34" charset="0"/>
              <a:buChar char="•"/>
            </a:pPr>
            <a:r>
              <a:rPr lang="en-US" sz="1800" dirty="0"/>
              <a:t>Spaces for saving index patterns, visualizations, dashboards, and other OpenSearch Dashboards objects. </a:t>
            </a:r>
          </a:p>
          <a:p>
            <a:pPr marL="285750" indent="-285750">
              <a:buFont typeface="Arial" panose="020B0604020202020204" pitchFamily="34" charset="0"/>
              <a:buChar char="•"/>
            </a:pPr>
            <a:r>
              <a:rPr lang="en-US" sz="1800" dirty="0"/>
              <a:t>Useful for safely sharing our work with other OpenSearch Dashboards users.</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pic>
        <p:nvPicPr>
          <p:cNvPr id="3" name="Picture 2">
            <a:extLst>
              <a:ext uri="{FF2B5EF4-FFF2-40B4-BE49-F238E27FC236}">
                <a16:creationId xmlns:a16="http://schemas.microsoft.com/office/drawing/2014/main" id="{4834C917-5F27-8D32-7B12-6468E29BD528}"/>
              </a:ext>
            </a:extLst>
          </p:cNvPr>
          <p:cNvPicPr>
            <a:picLocks noChangeAspect="1"/>
          </p:cNvPicPr>
          <p:nvPr/>
        </p:nvPicPr>
        <p:blipFill>
          <a:blip r:embed="rId2"/>
          <a:stretch>
            <a:fillRect/>
          </a:stretch>
        </p:blipFill>
        <p:spPr>
          <a:xfrm>
            <a:off x="4624374" y="1468749"/>
            <a:ext cx="7343775" cy="4257675"/>
          </a:xfrm>
          <a:prstGeom prst="rect">
            <a:avLst/>
          </a:prstGeom>
        </p:spPr>
      </p:pic>
      <p:sp>
        <p:nvSpPr>
          <p:cNvPr id="10" name="TextBox 9">
            <a:extLst>
              <a:ext uri="{FF2B5EF4-FFF2-40B4-BE49-F238E27FC236}">
                <a16:creationId xmlns:a16="http://schemas.microsoft.com/office/drawing/2014/main" id="{DB1343A0-4B76-E402-FFAA-EC6A2AE17BBF}"/>
              </a:ext>
            </a:extLst>
          </p:cNvPr>
          <p:cNvSpPr txBox="1"/>
          <p:nvPr/>
        </p:nvSpPr>
        <p:spPr>
          <a:xfrm>
            <a:off x="5732483" y="5820224"/>
            <a:ext cx="5690982" cy="369332"/>
          </a:xfrm>
          <a:prstGeom prst="rect">
            <a:avLst/>
          </a:prstGeom>
        </p:spPr>
        <p:txBody>
          <a:bodyPr wrap="non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Fig: Tenants I created using API (Currently in CASA)</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pic>
        <p:nvPicPr>
          <p:cNvPr id="7" name="Picture 6">
            <a:extLst>
              <a:ext uri="{FF2B5EF4-FFF2-40B4-BE49-F238E27FC236}">
                <a16:creationId xmlns:a16="http://schemas.microsoft.com/office/drawing/2014/main" id="{C13A2440-6C15-CD85-1450-5D3EF92BD401}"/>
              </a:ext>
            </a:extLst>
          </p:cNvPr>
          <p:cNvPicPr>
            <a:picLocks noChangeAspect="1"/>
          </p:cNvPicPr>
          <p:nvPr/>
        </p:nvPicPr>
        <p:blipFill>
          <a:blip r:embed="rId3"/>
          <a:stretch>
            <a:fillRect/>
          </a:stretch>
        </p:blipFill>
        <p:spPr>
          <a:xfrm>
            <a:off x="0" y="26504"/>
            <a:ext cx="763814" cy="640094"/>
          </a:xfrm>
          <a:prstGeom prst="rect">
            <a:avLst/>
          </a:prstGeom>
        </p:spPr>
      </p:pic>
    </p:spTree>
    <p:extLst>
      <p:ext uri="{BB962C8B-B14F-4D97-AF65-F5344CB8AC3E}">
        <p14:creationId xmlns:p14="http://schemas.microsoft.com/office/powerpoint/2010/main" val="243239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23851" y="2016183"/>
            <a:ext cx="5117162" cy="1325563"/>
          </a:xfrm>
        </p:spPr>
        <p:txBody>
          <a:bodyPr/>
          <a:lstStyle/>
          <a:p>
            <a:r>
              <a:rPr lang="en-US" sz="4800" dirty="0"/>
              <a:t>Saved Objects</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114800" cy="1931584"/>
          </a:xfrm>
        </p:spPr>
        <p:txBody>
          <a:bodyPr/>
          <a:lstStyle/>
          <a:p>
            <a:r>
              <a:rPr lang="en-US" sz="1800" dirty="0"/>
              <a:t>These objects store data for later use, including dashboards, visualizations, maps, data views, Canvas work pads, and more.</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10" name="TextBox 9">
            <a:extLst>
              <a:ext uri="{FF2B5EF4-FFF2-40B4-BE49-F238E27FC236}">
                <a16:creationId xmlns:a16="http://schemas.microsoft.com/office/drawing/2014/main" id="{DB1343A0-4B76-E402-FFAA-EC6A2AE17BBF}"/>
              </a:ext>
            </a:extLst>
          </p:cNvPr>
          <p:cNvSpPr txBox="1"/>
          <p:nvPr/>
        </p:nvSpPr>
        <p:spPr>
          <a:xfrm>
            <a:off x="6683538" y="5933857"/>
            <a:ext cx="3961342" cy="369332"/>
          </a:xfrm>
          <a:prstGeom prst="rect">
            <a:avLst/>
          </a:prstGeom>
        </p:spPr>
        <p:txBody>
          <a:bodyPr wrap="none" rtlCol="0">
            <a:spAutoFit/>
          </a:bodyPr>
          <a:lstStyle/>
          <a:p>
            <a:pPr marL="0" indent="0" algn="ctr">
              <a:lnSpc>
                <a:spcPct val="100000"/>
              </a:lnSpc>
              <a:spcBef>
                <a:spcPts val="0"/>
              </a:spcBef>
              <a:buFontTx/>
              <a:buNone/>
            </a:pPr>
            <a:r>
              <a:rPr lang="en-US" sz="1800" dirty="0">
                <a:solidFill>
                  <a:prstClr val="white"/>
                </a:solidFill>
                <a:latin typeface="Posterama" panose="020B0504020200020000" pitchFamily="34" charset="0"/>
                <a:ea typeface="微软雅黑"/>
                <a:cs typeface="Posterama" panose="020B0504020200020000" pitchFamily="34" charset="0"/>
              </a:rPr>
              <a:t>Fig: Saved Objects in CASA Tenant</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pic>
        <p:nvPicPr>
          <p:cNvPr id="4" name="Picture 3">
            <a:extLst>
              <a:ext uri="{FF2B5EF4-FFF2-40B4-BE49-F238E27FC236}">
                <a16:creationId xmlns:a16="http://schemas.microsoft.com/office/drawing/2014/main" id="{6B95CDF1-FD90-CC27-2302-6027DA8CFDAE}"/>
              </a:ext>
            </a:extLst>
          </p:cNvPr>
          <p:cNvPicPr>
            <a:picLocks noChangeAspect="1"/>
          </p:cNvPicPr>
          <p:nvPr/>
        </p:nvPicPr>
        <p:blipFill>
          <a:blip r:embed="rId2"/>
          <a:stretch>
            <a:fillRect/>
          </a:stretch>
        </p:blipFill>
        <p:spPr>
          <a:xfrm>
            <a:off x="4879508" y="2016183"/>
            <a:ext cx="7088641" cy="3851080"/>
          </a:xfrm>
          <a:prstGeom prst="rect">
            <a:avLst/>
          </a:prstGeom>
        </p:spPr>
      </p:pic>
      <p:pic>
        <p:nvPicPr>
          <p:cNvPr id="12" name="Picture 11">
            <a:extLst>
              <a:ext uri="{FF2B5EF4-FFF2-40B4-BE49-F238E27FC236}">
                <a16:creationId xmlns:a16="http://schemas.microsoft.com/office/drawing/2014/main" id="{E33AC341-7F46-B6EA-45F0-858B3B470837}"/>
              </a:ext>
            </a:extLst>
          </p:cNvPr>
          <p:cNvPicPr>
            <a:picLocks noChangeAspect="1"/>
          </p:cNvPicPr>
          <p:nvPr/>
        </p:nvPicPr>
        <p:blipFill>
          <a:blip r:embed="rId3"/>
          <a:stretch>
            <a:fillRect/>
          </a:stretch>
        </p:blipFill>
        <p:spPr>
          <a:xfrm>
            <a:off x="0" y="0"/>
            <a:ext cx="763814" cy="640094"/>
          </a:xfrm>
          <a:prstGeom prst="rect">
            <a:avLst/>
          </a:prstGeom>
        </p:spPr>
      </p:pic>
    </p:spTree>
    <p:extLst>
      <p:ext uri="{BB962C8B-B14F-4D97-AF65-F5344CB8AC3E}">
        <p14:creationId xmlns:p14="http://schemas.microsoft.com/office/powerpoint/2010/main" val="134822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23851" y="2016183"/>
            <a:ext cx="5117162" cy="1325563"/>
          </a:xfrm>
        </p:spPr>
        <p:txBody>
          <a:bodyPr/>
          <a:lstStyle/>
          <a:p>
            <a:r>
              <a:rPr lang="en-US" sz="4800" dirty="0"/>
              <a:t>Ingest Pipelines</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114800" cy="1931584"/>
          </a:xfrm>
        </p:spPr>
        <p:txBody>
          <a:bodyPr/>
          <a:lstStyle/>
          <a:p>
            <a:r>
              <a:rPr lang="en-US" sz="1800" dirty="0"/>
              <a:t>Ingest pipelines let you perform common transformations on your data before indexing. </a:t>
            </a:r>
          </a:p>
          <a:p>
            <a:r>
              <a:rPr lang="en-US" sz="1800" dirty="0"/>
              <a:t>For example, we can use pipelines to remove fields, extract values from text, and enrich your data.</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pic>
        <p:nvPicPr>
          <p:cNvPr id="3" name="Graphic 2">
            <a:extLst>
              <a:ext uri="{FF2B5EF4-FFF2-40B4-BE49-F238E27FC236}">
                <a16:creationId xmlns:a16="http://schemas.microsoft.com/office/drawing/2014/main" id="{DA64C5C8-C19E-6CDC-2709-73650C79F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7175" y="280247"/>
            <a:ext cx="2987330" cy="6310598"/>
          </a:xfrm>
          <a:prstGeom prst="rect">
            <a:avLst/>
          </a:prstGeom>
        </p:spPr>
      </p:pic>
      <p:pic>
        <p:nvPicPr>
          <p:cNvPr id="7" name="Picture 6">
            <a:extLst>
              <a:ext uri="{FF2B5EF4-FFF2-40B4-BE49-F238E27FC236}">
                <a16:creationId xmlns:a16="http://schemas.microsoft.com/office/drawing/2014/main" id="{142B2BEF-8119-2527-2AA2-6E49A3079363}"/>
              </a:ext>
            </a:extLst>
          </p:cNvPr>
          <p:cNvPicPr>
            <a:picLocks noChangeAspect="1"/>
          </p:cNvPicPr>
          <p:nvPr/>
        </p:nvPicPr>
        <p:blipFill>
          <a:blip r:embed="rId4"/>
          <a:stretch>
            <a:fillRect/>
          </a:stretch>
        </p:blipFill>
        <p:spPr>
          <a:xfrm>
            <a:off x="0" y="0"/>
            <a:ext cx="763814" cy="640094"/>
          </a:xfrm>
          <a:prstGeom prst="rect">
            <a:avLst/>
          </a:prstGeom>
        </p:spPr>
      </p:pic>
    </p:spTree>
    <p:extLst>
      <p:ext uri="{BB962C8B-B14F-4D97-AF65-F5344CB8AC3E}">
        <p14:creationId xmlns:p14="http://schemas.microsoft.com/office/powerpoint/2010/main" val="3533537223"/>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4" id="{ACBE6EB2-D74A-47CE-B4A4-B72D24862131}" vid="{EE28C398-FE1E-4B87-98DB-0544B253D6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942C0B-9C44-49F1-8D1D-5E15EB6766B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09B086-B6EA-4E53-AEB0-7B466A3E47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4AE5E3-3566-41AC-8D8E-FC1F3FBCDDD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447</TotalTime>
  <Words>523</Words>
  <Application>Microsoft Office PowerPoint</Application>
  <PresentationFormat>Widescreen</PresentationFormat>
  <Paragraphs>113</Paragraphs>
  <Slides>21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等线</vt:lpstr>
      <vt:lpstr>Abadi</vt:lpstr>
      <vt:lpstr>Algerian</vt:lpstr>
      <vt:lpstr>Arial</vt:lpstr>
      <vt:lpstr>Calibri</vt:lpstr>
      <vt:lpstr>Eras Bold ITC</vt:lpstr>
      <vt:lpstr>Perpetua Titling MT</vt:lpstr>
      <vt:lpstr>Posterama</vt:lpstr>
      <vt:lpstr>Posterama Text Black</vt:lpstr>
      <vt:lpstr>Posterama Text SemiBold</vt:lpstr>
      <vt:lpstr>Office 主题​​</vt:lpstr>
      <vt:lpstr>Open SEARCH</vt:lpstr>
      <vt:lpstr>Objective</vt:lpstr>
      <vt:lpstr>Agenda</vt:lpstr>
      <vt:lpstr>OpenSearch</vt:lpstr>
      <vt:lpstr>Why OpenSearch?</vt:lpstr>
      <vt:lpstr>OpenSearch Use Case</vt:lpstr>
      <vt:lpstr>Tenants</vt:lpstr>
      <vt:lpstr>Saved Objects</vt:lpstr>
      <vt:lpstr>Ingest Pipelines</vt:lpstr>
      <vt:lpstr>PowerPoint Presentation</vt:lpstr>
      <vt:lpstr>Filebeat</vt:lpstr>
      <vt:lpstr>   How To Push Logs To OpenSearch</vt:lpstr>
      <vt:lpstr>PowerPoint Presentation</vt:lpstr>
      <vt:lpstr>Dashboard</vt:lpstr>
      <vt:lpstr>Visualizations</vt:lpstr>
      <vt:lpstr>Users</vt:lpstr>
      <vt:lpstr>Roles &amp; Roles Mapping</vt:lpstr>
      <vt:lpstr>Challenges</vt:lpstr>
      <vt:lpstr>Source and References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search</dc:title>
  <dc:creator>Garvit</dc:creator>
  <cp:lastModifiedBy>GARVIT GUPTA</cp:lastModifiedBy>
  <cp:revision>53</cp:revision>
  <dcterms:created xsi:type="dcterms:W3CDTF">2022-07-16T16:33:49Z</dcterms:created>
  <dcterms:modified xsi:type="dcterms:W3CDTF">2022-07-17T18:46:50Z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