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a34584e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a34584e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a34584e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a34584e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a34584e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a34584e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327eba339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327eba339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327eba339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327eba339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a34584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a34584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327eba33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327eba33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a34584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a34584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a34584e60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a34584e60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Thinking</a:t>
            </a:r>
            <a:endParaRPr/>
          </a:p>
        </p:txBody>
      </p:sp>
      <p:sp>
        <p:nvSpPr>
          <p:cNvPr id="87" name="Google Shape;87;p13"/>
          <p:cNvSpPr txBox="1"/>
          <p:nvPr/>
        </p:nvSpPr>
        <p:spPr>
          <a:xfrm>
            <a:off x="913200" y="3585675"/>
            <a:ext cx="2135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Lato"/>
                <a:ea typeface="Lato"/>
                <a:cs typeface="Lato"/>
                <a:sym typeface="Lato"/>
              </a:rPr>
              <a:t>Group B (Batch B)</a:t>
            </a:r>
            <a:endParaRPr b="1" sz="1700">
              <a:latin typeface="Lato"/>
              <a:ea typeface="Lato"/>
              <a:cs typeface="Lato"/>
              <a:sym typeface="Lato"/>
            </a:endParaRPr>
          </a:p>
        </p:txBody>
      </p:sp>
      <p:sp>
        <p:nvSpPr>
          <p:cNvPr id="88" name="Google Shape;88;p13"/>
          <p:cNvSpPr txBox="1"/>
          <p:nvPr/>
        </p:nvSpPr>
        <p:spPr>
          <a:xfrm>
            <a:off x="5707550" y="3048500"/>
            <a:ext cx="3169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Garvit Kumar Gupta (1659914)</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Anshul (1660326)</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Deepam Kumar Gupta (1660156)</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Anurag Singh (1660154)</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Framing a question</a:t>
            </a:r>
            <a:endParaRPr/>
          </a:p>
        </p:txBody>
      </p:sp>
      <p:sp>
        <p:nvSpPr>
          <p:cNvPr id="94" name="Google Shape;94;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Can we improve the backup processing system without </a:t>
            </a:r>
            <a:r>
              <a:rPr lang="en"/>
              <a:t>affecting user privacy?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Gather Inspiration</a:t>
            </a:r>
            <a:endParaRPr/>
          </a:p>
        </p:txBody>
      </p:sp>
      <p:sp>
        <p:nvSpPr>
          <p:cNvPr id="100" name="Google Shape;100;p15"/>
          <p:cNvSpPr txBox="1"/>
          <p:nvPr>
            <p:ph idx="4294967295"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273239"/>
                </a:solidFill>
                <a:highlight>
                  <a:srgbClr val="FFFFFF"/>
                </a:highlight>
                <a:latin typeface="Arial"/>
                <a:ea typeface="Arial"/>
                <a:cs typeface="Arial"/>
                <a:sym typeface="Arial"/>
              </a:rPr>
              <a:t>Fog Computing</a:t>
            </a:r>
            <a:r>
              <a:rPr lang="en">
                <a:solidFill>
                  <a:srgbClr val="273239"/>
                </a:solidFill>
                <a:highlight>
                  <a:srgbClr val="FFFFFF"/>
                </a:highlight>
                <a:latin typeface="Arial"/>
                <a:ea typeface="Arial"/>
                <a:cs typeface="Arial"/>
                <a:sym typeface="Arial"/>
              </a:rPr>
              <a:t> is the term coined by Cisco that refers to extending cloud computing to an edge of the enterprise’s network. Thus, it is also known as Edge Computing or Fogging. It facilitates the operation of computing, storage, and networking services between end devices and computing data centers. </a:t>
            </a:r>
            <a:endParaRPr>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b="1" lang="en">
                <a:solidFill>
                  <a:schemeClr val="dk2"/>
                </a:solidFill>
                <a:highlight>
                  <a:srgbClr val="FFFFFF"/>
                </a:highlight>
                <a:latin typeface="Arial"/>
                <a:ea typeface="Arial"/>
                <a:cs typeface="Arial"/>
                <a:sym typeface="Arial"/>
              </a:rPr>
              <a:t>Multi-Cloud</a:t>
            </a:r>
            <a:r>
              <a:rPr lang="en">
                <a:solidFill>
                  <a:schemeClr val="dk2"/>
                </a:solidFill>
                <a:highlight>
                  <a:srgbClr val="FFFFFF"/>
                </a:highlight>
                <a:latin typeface="Arial"/>
                <a:ea typeface="Arial"/>
                <a:cs typeface="Arial"/>
                <a:sym typeface="Arial"/>
              </a:rPr>
              <a:t> is a term for the use of more than one public cloud service provider for virtual data storage or computing power resource</a:t>
            </a:r>
            <a:endParaRPr>
              <a:solidFill>
                <a:schemeClr val="dk2"/>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50">
                <a:solidFill>
                  <a:srgbClr val="333333"/>
                </a:solidFill>
                <a:highlight>
                  <a:srgbClr val="FFFFFF"/>
                </a:highlight>
              </a:rPr>
              <a:t>Architecture</a:t>
            </a:r>
            <a:endParaRPr sz="2550">
              <a:solidFill>
                <a:srgbClr val="333333"/>
              </a:solidFill>
              <a:highlight>
                <a:srgbClr val="FFFFFF"/>
              </a:highlight>
            </a:endParaRPr>
          </a:p>
          <a:p>
            <a:pPr indent="0" lvl="0" marL="0" rtl="0" algn="l">
              <a:lnSpc>
                <a:spcPct val="115000"/>
              </a:lnSpc>
              <a:spcBef>
                <a:spcPts val="1900"/>
              </a:spcBef>
              <a:spcAft>
                <a:spcPts val="0"/>
              </a:spcAft>
              <a:buNone/>
            </a:pPr>
            <a:r>
              <a:t/>
            </a:r>
            <a:endParaRPr b="0" sz="1350">
              <a:solidFill>
                <a:srgbClr val="333333"/>
              </a:solidFill>
              <a:highlight>
                <a:srgbClr val="FFFFFF"/>
              </a:highlight>
              <a:latin typeface="Verdana"/>
              <a:ea typeface="Verdana"/>
              <a:cs typeface="Verdana"/>
              <a:sym typeface="Verdana"/>
            </a:endParaRPr>
          </a:p>
          <a:p>
            <a:pPr indent="0" lvl="0" marL="0" rtl="0" algn="l">
              <a:spcBef>
                <a:spcPts val="1900"/>
              </a:spcBef>
              <a:spcAft>
                <a:spcPts val="0"/>
              </a:spcAft>
              <a:buNone/>
            </a:pPr>
            <a:r>
              <a:t/>
            </a:r>
            <a:endParaRPr/>
          </a:p>
        </p:txBody>
      </p:sp>
      <p:sp>
        <p:nvSpPr>
          <p:cNvPr id="106" name="Google Shape;106;p16"/>
          <p:cNvSpPr txBox="1"/>
          <p:nvPr>
            <p:ph idx="1" type="body"/>
          </p:nvPr>
        </p:nvSpPr>
        <p:spPr>
          <a:xfrm>
            <a:off x="729450" y="2078875"/>
            <a:ext cx="7688700" cy="15252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333333"/>
              </a:buClr>
              <a:buSzPts val="1350"/>
              <a:buFont typeface="Georgia"/>
              <a:buChar char="★"/>
            </a:pPr>
            <a:r>
              <a:rPr lang="en" sz="1350">
                <a:solidFill>
                  <a:srgbClr val="333333"/>
                </a:solidFill>
                <a:highlight>
                  <a:srgbClr val="FFFFFF"/>
                </a:highlight>
                <a:latin typeface="Georgia"/>
                <a:ea typeface="Georgia"/>
                <a:cs typeface="Georgia"/>
                <a:sym typeface="Georgia"/>
              </a:rPr>
              <a:t>Multi-Cloud methods are used to provide the most reliable and secure storage environment, whereas Fog Computing is used to provide better throughput and lower latency for the backup process.</a:t>
            </a:r>
            <a:endParaRPr sz="1350">
              <a:solidFill>
                <a:srgbClr val="333333"/>
              </a:solidFill>
              <a:highlight>
                <a:srgbClr val="FFFFFF"/>
              </a:highlight>
              <a:latin typeface="Georgia"/>
              <a:ea typeface="Georgia"/>
              <a:cs typeface="Georgia"/>
              <a:sym typeface="Georgia"/>
            </a:endParaRPr>
          </a:p>
          <a:p>
            <a:pPr indent="-314325" lvl="0" marL="457200" rtl="0" algn="l">
              <a:spcBef>
                <a:spcPts val="0"/>
              </a:spcBef>
              <a:spcAft>
                <a:spcPts val="0"/>
              </a:spcAft>
              <a:buClr>
                <a:srgbClr val="333333"/>
              </a:buClr>
              <a:buSzPts val="1350"/>
              <a:buFont typeface="Georgia"/>
              <a:buChar char="★"/>
            </a:pPr>
            <a:r>
              <a:rPr lang="en" sz="1350">
                <a:solidFill>
                  <a:srgbClr val="333333"/>
                </a:solidFill>
                <a:highlight>
                  <a:srgbClr val="FFFFFF"/>
                </a:highlight>
                <a:latin typeface="Georgia"/>
                <a:ea typeface="Georgia"/>
                <a:cs typeface="Georgia"/>
                <a:sym typeface="Georgia"/>
              </a:rPr>
              <a:t>A personal Fog node is owned and controlled by the end-user, similar to the rest of his personal devices like smartphones and laptops. </a:t>
            </a:r>
            <a:endParaRPr sz="135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3797450" y="1064275"/>
            <a:ext cx="5234300" cy="3938501"/>
          </a:xfrm>
          <a:prstGeom prst="rect">
            <a:avLst/>
          </a:prstGeom>
          <a:noFill/>
          <a:ln>
            <a:noFill/>
          </a:ln>
        </p:spPr>
      </p:pic>
      <p:sp>
        <p:nvSpPr>
          <p:cNvPr id="112" name="Google Shape;112;p17"/>
          <p:cNvSpPr txBox="1"/>
          <p:nvPr/>
        </p:nvSpPr>
        <p:spPr>
          <a:xfrm>
            <a:off x="443175" y="2457575"/>
            <a:ext cx="3666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Lato"/>
                <a:ea typeface="Lato"/>
                <a:cs typeface="Lato"/>
                <a:sym typeface="Lato"/>
              </a:rPr>
              <a:t>Basic Prototype</a:t>
            </a:r>
            <a:endParaRPr b="1" sz="21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Make tangible Ideas</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this we can implement the above system by breaking it into tangible smaller components</a:t>
            </a:r>
            <a:br>
              <a:rPr lang="en"/>
            </a:br>
            <a:r>
              <a:rPr lang="en"/>
              <a:t> 1. Building the software: Handling multi-cloud data </a:t>
            </a:r>
            <a:r>
              <a:rPr lang="en"/>
              <a:t>propagation</a:t>
            </a:r>
            <a:r>
              <a:rPr lang="en"/>
              <a:t> etc and other stages</a:t>
            </a:r>
            <a:endParaRPr/>
          </a:p>
          <a:p>
            <a:pPr indent="0" lvl="0" marL="0" rtl="0" algn="l">
              <a:spcBef>
                <a:spcPts val="1200"/>
              </a:spcBef>
              <a:spcAft>
                <a:spcPts val="1200"/>
              </a:spcAft>
              <a:buNone/>
            </a:pPr>
            <a:r>
              <a:rPr lang="en"/>
              <a:t>2. </a:t>
            </a:r>
            <a:r>
              <a:rPr lang="en"/>
              <a:t>Building</a:t>
            </a:r>
            <a:r>
              <a:rPr lang="en"/>
              <a:t> the necessary hardware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Stages:</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i="1" lang="en" sz="1350">
                <a:solidFill>
                  <a:srgbClr val="333333"/>
                </a:solidFill>
                <a:highlight>
                  <a:srgbClr val="FFFFFF"/>
                </a:highlight>
                <a:latin typeface="Georgia"/>
                <a:ea typeface="Georgia"/>
                <a:cs typeface="Georgia"/>
                <a:sym typeface="Georgia"/>
              </a:rPr>
              <a:t>Data Delta Calculation</a:t>
            </a:r>
            <a:r>
              <a:rPr i="1" lang="en" sz="1350">
                <a:solidFill>
                  <a:srgbClr val="333333"/>
                </a:solidFill>
                <a:highlight>
                  <a:srgbClr val="FFFFFF"/>
                </a:highlight>
                <a:latin typeface="Georgia"/>
                <a:ea typeface="Georgia"/>
                <a:cs typeface="Georgia"/>
                <a:sym typeface="Georgia"/>
              </a:rPr>
              <a:t>: </a:t>
            </a:r>
            <a:r>
              <a:rPr lang="en" sz="1350">
                <a:solidFill>
                  <a:srgbClr val="333333"/>
                </a:solidFill>
                <a:highlight>
                  <a:srgbClr val="FFFFFF"/>
                </a:highlight>
                <a:latin typeface="Georgia"/>
                <a:ea typeface="Georgia"/>
                <a:cs typeface="Georgia"/>
                <a:sym typeface="Georgia"/>
              </a:rPr>
              <a:t> At each periodic backup, it calculates the delta from the last backup instant and only backs up the new delta.</a:t>
            </a:r>
            <a:endParaRPr sz="1350">
              <a:solidFill>
                <a:srgbClr val="333333"/>
              </a:solidFill>
              <a:highlight>
                <a:srgbClr val="FFFFFF"/>
              </a:highlight>
              <a:latin typeface="Georgia"/>
              <a:ea typeface="Georgia"/>
              <a:cs typeface="Georgia"/>
              <a:sym typeface="Georgia"/>
            </a:endParaRPr>
          </a:p>
          <a:p>
            <a:pPr indent="0" lvl="0" marL="0" rtl="0" algn="l">
              <a:spcBef>
                <a:spcPts val="1200"/>
              </a:spcBef>
              <a:spcAft>
                <a:spcPts val="0"/>
              </a:spcAft>
              <a:buNone/>
            </a:pPr>
            <a:r>
              <a:rPr b="1" i="1" lang="en" sz="1350">
                <a:solidFill>
                  <a:srgbClr val="333333"/>
                </a:solidFill>
                <a:highlight>
                  <a:srgbClr val="FFFFFF"/>
                </a:highlight>
                <a:latin typeface="Georgia"/>
                <a:ea typeface="Georgia"/>
                <a:cs typeface="Georgia"/>
                <a:sym typeface="Georgia"/>
              </a:rPr>
              <a:t>Data Encryption and Compression</a:t>
            </a:r>
            <a:r>
              <a:rPr i="1" lang="en" sz="1350">
                <a:solidFill>
                  <a:srgbClr val="333333"/>
                </a:solidFill>
                <a:highlight>
                  <a:srgbClr val="FFFFFF"/>
                </a:highlight>
                <a:latin typeface="Georgia"/>
                <a:ea typeface="Georgia"/>
                <a:cs typeface="Georgia"/>
                <a:sym typeface="Georgia"/>
              </a:rPr>
              <a:t>:</a:t>
            </a:r>
            <a:r>
              <a:rPr b="1" i="1" lang="en" sz="1350">
                <a:solidFill>
                  <a:srgbClr val="333333"/>
                </a:solidFill>
                <a:highlight>
                  <a:srgbClr val="FFFFFF"/>
                </a:highlight>
                <a:latin typeface="Georgia"/>
                <a:ea typeface="Georgia"/>
                <a:cs typeface="Georgia"/>
                <a:sym typeface="Georgia"/>
              </a:rPr>
              <a:t> </a:t>
            </a:r>
            <a:r>
              <a:rPr i="1" lang="en" sz="1350">
                <a:solidFill>
                  <a:srgbClr val="333333"/>
                </a:solidFill>
                <a:highlight>
                  <a:srgbClr val="FFFFFF"/>
                </a:highlight>
                <a:latin typeface="Georgia"/>
                <a:ea typeface="Georgia"/>
                <a:cs typeface="Georgia"/>
                <a:sym typeface="Georgia"/>
              </a:rPr>
              <a:t>it encrypts and compress the data delta using the keys assigned by owner.</a:t>
            </a:r>
            <a:endParaRPr i="1" sz="1350">
              <a:solidFill>
                <a:srgbClr val="333333"/>
              </a:solidFill>
              <a:highlight>
                <a:srgbClr val="FFFFFF"/>
              </a:highlight>
              <a:latin typeface="Georgia"/>
              <a:ea typeface="Georgia"/>
              <a:cs typeface="Georgia"/>
              <a:sym typeface="Georgia"/>
            </a:endParaRPr>
          </a:p>
          <a:p>
            <a:pPr indent="0" lvl="0" marL="0" rtl="0" algn="l">
              <a:spcBef>
                <a:spcPts val="1200"/>
              </a:spcBef>
              <a:spcAft>
                <a:spcPts val="0"/>
              </a:spcAft>
              <a:buNone/>
            </a:pPr>
            <a:r>
              <a:rPr b="1" i="1" lang="en" sz="1350">
                <a:solidFill>
                  <a:srgbClr val="333333"/>
                </a:solidFill>
                <a:highlight>
                  <a:srgbClr val="FFFFFF"/>
                </a:highlight>
                <a:latin typeface="Georgia"/>
                <a:ea typeface="Georgia"/>
                <a:cs typeface="Georgia"/>
                <a:sym typeface="Georgia"/>
              </a:rPr>
              <a:t>Data Partitioning</a:t>
            </a:r>
            <a:r>
              <a:rPr i="1" lang="en" sz="1350">
                <a:solidFill>
                  <a:srgbClr val="333333"/>
                </a:solidFill>
                <a:highlight>
                  <a:srgbClr val="FFFFFF"/>
                </a:highlight>
                <a:latin typeface="Georgia"/>
                <a:ea typeface="Georgia"/>
                <a:cs typeface="Georgia"/>
                <a:sym typeface="Georgia"/>
              </a:rPr>
              <a:t>: </a:t>
            </a:r>
            <a:r>
              <a:rPr lang="en" sz="1350">
                <a:solidFill>
                  <a:srgbClr val="333333"/>
                </a:solidFill>
                <a:highlight>
                  <a:srgbClr val="FFFFFF"/>
                </a:highlight>
                <a:latin typeface="Georgia"/>
                <a:ea typeface="Georgia"/>
                <a:cs typeface="Georgia"/>
                <a:sym typeface="Georgia"/>
              </a:rPr>
              <a:t>The encrypted data from stage 2 will be split into several chunks. This also makes it harder for Cloud Service Provider to understand the encrypted chunks.</a:t>
            </a:r>
            <a:endParaRPr sz="1350">
              <a:solidFill>
                <a:srgbClr val="333333"/>
              </a:solidFill>
              <a:highlight>
                <a:srgbClr val="FFFFFF"/>
              </a:highlight>
              <a:latin typeface="Georgia"/>
              <a:ea typeface="Georgia"/>
              <a:cs typeface="Georgia"/>
              <a:sym typeface="Georgia"/>
            </a:endParaRPr>
          </a:p>
          <a:p>
            <a:pPr indent="0" lvl="0" marL="0" rtl="0" algn="l">
              <a:spcBef>
                <a:spcPts val="1200"/>
              </a:spcBef>
              <a:spcAft>
                <a:spcPts val="0"/>
              </a:spcAft>
              <a:buNone/>
            </a:pPr>
            <a:r>
              <a:rPr b="1" i="1" lang="en" sz="1350">
                <a:solidFill>
                  <a:srgbClr val="333333"/>
                </a:solidFill>
                <a:highlight>
                  <a:srgbClr val="FFFFFF"/>
                </a:highlight>
                <a:latin typeface="Georgia"/>
                <a:ea typeface="Georgia"/>
                <a:cs typeface="Georgia"/>
                <a:sym typeface="Georgia"/>
              </a:rPr>
              <a:t>Data Redundancy</a:t>
            </a:r>
            <a:r>
              <a:rPr i="1" lang="en" sz="1350">
                <a:solidFill>
                  <a:srgbClr val="333333"/>
                </a:solidFill>
                <a:highlight>
                  <a:srgbClr val="FFFFFF"/>
                </a:highlight>
                <a:latin typeface="Georgia"/>
                <a:ea typeface="Georgia"/>
                <a:cs typeface="Georgia"/>
                <a:sym typeface="Georgia"/>
              </a:rPr>
              <a:t>: Number of replicas can be specified and replicated accordingly.</a:t>
            </a:r>
            <a:endParaRPr i="1" sz="1350">
              <a:solidFill>
                <a:srgbClr val="333333"/>
              </a:solidFill>
              <a:highlight>
                <a:srgbClr val="FFFFFF"/>
              </a:highlight>
              <a:latin typeface="Georgia"/>
              <a:ea typeface="Georgia"/>
              <a:cs typeface="Georgia"/>
              <a:sym typeface="Georgia"/>
            </a:endParaRPr>
          </a:p>
          <a:p>
            <a:pPr indent="0" lvl="0" marL="0" rtl="0" algn="l">
              <a:spcBef>
                <a:spcPts val="1200"/>
              </a:spcBef>
              <a:spcAft>
                <a:spcPts val="1200"/>
              </a:spcAft>
              <a:buNone/>
            </a:pPr>
            <a:r>
              <a:rPr b="1" i="1" lang="en" sz="1350">
                <a:solidFill>
                  <a:srgbClr val="333333"/>
                </a:solidFill>
                <a:highlight>
                  <a:srgbClr val="FFFFFF"/>
                </a:highlight>
                <a:latin typeface="Georgia"/>
                <a:ea typeface="Georgia"/>
                <a:cs typeface="Georgia"/>
                <a:sym typeface="Georgia"/>
              </a:rPr>
              <a:t>Data upload</a:t>
            </a:r>
            <a:r>
              <a:rPr i="1" lang="en" sz="1350">
                <a:solidFill>
                  <a:srgbClr val="333333"/>
                </a:solidFill>
                <a:highlight>
                  <a:srgbClr val="FFFFFF"/>
                </a:highlight>
                <a:latin typeface="Georgia"/>
                <a:ea typeface="Georgia"/>
                <a:cs typeface="Georgia"/>
                <a:sym typeface="Georgia"/>
              </a:rPr>
              <a:t>: </a:t>
            </a:r>
            <a:r>
              <a:rPr lang="en" sz="1350">
                <a:solidFill>
                  <a:srgbClr val="333333"/>
                </a:solidFill>
                <a:highlight>
                  <a:srgbClr val="FFFFFF"/>
                </a:highlight>
                <a:latin typeface="Georgia"/>
                <a:ea typeface="Georgia"/>
                <a:cs typeface="Georgia"/>
                <a:sym typeface="Georgia"/>
              </a:rPr>
              <a:t>itadopts a round-robin scheme to preserve the balance of storage usage on each CSP account. Metadata are distributed and replicated in the same manner as the user data. This scheme has been shown to keep the storage balanced on all the CSPs over the long term and avoid overwhelming specific CSP.</a:t>
            </a:r>
            <a:endParaRPr i="1" sz="135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to learn</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test the system based on multiple benchmarks such as </a:t>
            </a:r>
            <a:r>
              <a:rPr lang="en"/>
              <a:t>performance</a:t>
            </a:r>
            <a:r>
              <a:rPr lang="en"/>
              <a:t>, latency, throughput </a:t>
            </a:r>
            <a:endParaRPr/>
          </a:p>
          <a:p>
            <a:pPr indent="0" lvl="0" marL="0" rtl="0" algn="l">
              <a:spcBef>
                <a:spcPts val="1200"/>
              </a:spcBef>
              <a:spcAft>
                <a:spcPts val="1200"/>
              </a:spcAft>
              <a:buNone/>
            </a:pPr>
            <a:r>
              <a:rPr lang="en"/>
              <a:t>Based upon the results we can tune our system, and iterate </a:t>
            </a:r>
            <a:r>
              <a:rPr lang="en"/>
              <a:t>variables</a:t>
            </a:r>
            <a:r>
              <a:rPr lang="en"/>
              <a:t> to improve the </a:t>
            </a:r>
            <a:r>
              <a:rPr lang="en"/>
              <a:t>performance</a:t>
            </a:r>
            <a:r>
              <a:rPr lang="en"/>
              <a:t> of our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2824450" y="271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t>THANK YOU</a:t>
            </a:r>
            <a:endParaRPr sz="274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