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Profit with and without handset</a:t>
            </a:r>
            <a:r>
              <a:rPr lang="en-IN" baseline="0" dirty="0"/>
              <a:t> leasing Implementation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Without leasing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3"/>
                <c:pt idx="0">
                  <c:v>Year:1</c:v>
                </c:pt>
                <c:pt idx="1">
                  <c:v>Year:2</c:v>
                </c:pt>
                <c:pt idx="2">
                  <c:v>Year:3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194</c:v>
                </c:pt>
                <c:pt idx="1">
                  <c:v>187</c:v>
                </c:pt>
                <c:pt idx="2">
                  <c:v>180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BB7-4582-A290-95BC6C964DC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With leasing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3"/>
                <c:pt idx="0">
                  <c:v>Year:1</c:v>
                </c:pt>
                <c:pt idx="1">
                  <c:v>Year:2</c:v>
                </c:pt>
                <c:pt idx="2">
                  <c:v>Year:3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245</c:v>
                </c:pt>
                <c:pt idx="1">
                  <c:v>296</c:v>
                </c:pt>
                <c:pt idx="2">
                  <c:v>320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BB7-4582-A290-95BC6C964DC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3"/>
                <c:pt idx="0">
                  <c:v>Year:1</c:v>
                </c:pt>
                <c:pt idx="1">
                  <c:v>Year:2</c:v>
                </c:pt>
                <c:pt idx="2">
                  <c:v>Year:3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BB7-4582-A290-95BC6C964D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8855208"/>
        <c:axId val="248326688"/>
      </c:lineChart>
      <c:catAx>
        <c:axId val="228855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8326688"/>
        <c:crosses val="autoZero"/>
        <c:auto val="1"/>
        <c:lblAlgn val="ctr"/>
        <c:lblOffset val="100"/>
        <c:noMultiLvlLbl val="0"/>
      </c:catAx>
      <c:valAx>
        <c:axId val="248326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8855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Subscribers Count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without leasing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Year:1</c:v>
                </c:pt>
                <c:pt idx="1">
                  <c:v>Year:2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2369</c:v>
                </c:pt>
                <c:pt idx="1">
                  <c:v>2397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1D-4B52-B837-5D16DB984CD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with leasing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Year:1</c:v>
                </c:pt>
                <c:pt idx="1">
                  <c:v>Year:2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2432</c:v>
                </c:pt>
                <c:pt idx="1">
                  <c:v>2526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1D-4B52-B837-5D16DB984CD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Year:1</c:v>
                </c:pt>
                <c:pt idx="1">
                  <c:v>Year:2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6C1D-4B52-B837-5D16DB984C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09254856"/>
        <c:axId val="409255512"/>
      </c:barChart>
      <c:catAx>
        <c:axId val="4092548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9255512"/>
        <c:crosses val="autoZero"/>
        <c:auto val="1"/>
        <c:lblAlgn val="ctr"/>
        <c:lblOffset val="100"/>
        <c:noMultiLvlLbl val="0"/>
      </c:catAx>
      <c:valAx>
        <c:axId val="4092555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9254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2FD3CA-9013-40F5-8779-8F2E3C42816C}" type="doc">
      <dgm:prSet loTypeId="urn:microsoft.com/office/officeart/2005/8/layout/pyramid4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323DB94-9122-477C-823E-813DE3EF937E}">
      <dgm:prSet phldrT="[Text]" custT="1"/>
      <dgm:spPr/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Situation</a:t>
          </a:r>
          <a:r>
            <a:rPr lang="en-US" sz="1200" dirty="0"/>
            <a:t>: Company X is witnessing lose in the business and handset leasing seems to a viable option to get profits. Is it so?</a:t>
          </a:r>
          <a:endParaRPr lang="en-IN" sz="1200" dirty="0"/>
        </a:p>
      </dgm:t>
    </dgm:pt>
    <dgm:pt modelId="{1B6E3451-F4A1-4B65-9C82-62918560EE2C}" type="parTrans" cxnId="{C2DA914E-A564-4F6E-ADEB-DD92153EFA78}">
      <dgm:prSet/>
      <dgm:spPr/>
      <dgm:t>
        <a:bodyPr/>
        <a:lstStyle/>
        <a:p>
          <a:endParaRPr lang="en-IN"/>
        </a:p>
      </dgm:t>
    </dgm:pt>
    <dgm:pt modelId="{3B3EC7D3-E2BB-480D-BC7E-7332EBA76CEF}" type="sibTrans" cxnId="{C2DA914E-A564-4F6E-ADEB-DD92153EFA78}">
      <dgm:prSet/>
      <dgm:spPr/>
      <dgm:t>
        <a:bodyPr/>
        <a:lstStyle/>
        <a:p>
          <a:endParaRPr lang="en-IN"/>
        </a:p>
      </dgm:t>
    </dgm:pt>
    <dgm:pt modelId="{6A29C9B0-0DE0-4891-92DB-F726F783BA91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Opportunity</a:t>
          </a:r>
          <a:r>
            <a:rPr lang="en-US" dirty="0"/>
            <a:t>: The market trends shows consumers are ready and will accept the new offer, competitors have showed revenue improvements.</a:t>
          </a:r>
          <a:endParaRPr lang="en-IN" dirty="0"/>
        </a:p>
      </dgm:t>
    </dgm:pt>
    <dgm:pt modelId="{ACBCA692-0972-44C9-AD73-5EB3636EF3AD}" type="parTrans" cxnId="{B292ACFC-F505-450D-B842-6B84AADF465D}">
      <dgm:prSet/>
      <dgm:spPr/>
      <dgm:t>
        <a:bodyPr/>
        <a:lstStyle/>
        <a:p>
          <a:endParaRPr lang="en-IN"/>
        </a:p>
      </dgm:t>
    </dgm:pt>
    <dgm:pt modelId="{4A99998F-B63D-4281-82B9-D4D6D367296D}" type="sibTrans" cxnId="{B292ACFC-F505-450D-B842-6B84AADF465D}">
      <dgm:prSet/>
      <dgm:spPr/>
      <dgm:t>
        <a:bodyPr/>
        <a:lstStyle/>
        <a:p>
          <a:endParaRPr lang="en-IN"/>
        </a:p>
      </dgm:t>
    </dgm:pt>
    <dgm:pt modelId="{368AAD41-4D39-4382-A472-0409E2F8AFA1}">
      <dgm:prSet phldrT="[Text]" custT="1"/>
      <dgm:spPr/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Answer: </a:t>
          </a:r>
          <a:r>
            <a:rPr lang="en-US" sz="1200" dirty="0"/>
            <a:t>Handset leasing seems to be viable option to get back on track, after analyzing market trends and thorough research its believed it will work</a:t>
          </a:r>
          <a:endParaRPr lang="en-IN" sz="1200" dirty="0"/>
        </a:p>
      </dgm:t>
    </dgm:pt>
    <dgm:pt modelId="{1119DE11-772D-40FD-AE3A-A596CE6554C8}" type="parTrans" cxnId="{58087228-5984-4712-BE19-8F6C00535812}">
      <dgm:prSet/>
      <dgm:spPr/>
      <dgm:t>
        <a:bodyPr/>
        <a:lstStyle/>
        <a:p>
          <a:endParaRPr lang="en-IN"/>
        </a:p>
      </dgm:t>
    </dgm:pt>
    <dgm:pt modelId="{AAA11B61-00FE-4C6A-B072-4880D5971825}" type="sibTrans" cxnId="{58087228-5984-4712-BE19-8F6C00535812}">
      <dgm:prSet/>
      <dgm:spPr/>
      <dgm:t>
        <a:bodyPr/>
        <a:lstStyle/>
        <a:p>
          <a:endParaRPr lang="en-IN"/>
        </a:p>
      </dgm:t>
    </dgm:pt>
    <dgm:pt modelId="{B6781FC8-5478-4589-9A24-AF7A0138DC73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Question</a:t>
          </a:r>
          <a:r>
            <a:rPr lang="en-US" dirty="0">
              <a:solidFill>
                <a:schemeClr val="bg1"/>
              </a:solidFill>
            </a:rPr>
            <a:t>: Is handset leasing is a great option, if so is it right time and how the company can get ahead of its competitors.</a:t>
          </a:r>
          <a:endParaRPr lang="en-IN" dirty="0">
            <a:solidFill>
              <a:schemeClr val="bg1"/>
            </a:solidFill>
          </a:endParaRPr>
        </a:p>
      </dgm:t>
    </dgm:pt>
    <dgm:pt modelId="{D60E9EAF-0941-4BC1-BAB2-8E9608BB818F}" type="parTrans" cxnId="{357A5FC8-036D-41A6-911E-50FC40C4E33D}">
      <dgm:prSet/>
      <dgm:spPr/>
      <dgm:t>
        <a:bodyPr/>
        <a:lstStyle/>
        <a:p>
          <a:endParaRPr lang="en-IN"/>
        </a:p>
      </dgm:t>
    </dgm:pt>
    <dgm:pt modelId="{3E62027C-8883-4E1D-B5DD-B534B5DF8A48}" type="sibTrans" cxnId="{357A5FC8-036D-41A6-911E-50FC40C4E33D}">
      <dgm:prSet/>
      <dgm:spPr/>
      <dgm:t>
        <a:bodyPr/>
        <a:lstStyle/>
        <a:p>
          <a:endParaRPr lang="en-IN"/>
        </a:p>
      </dgm:t>
    </dgm:pt>
    <dgm:pt modelId="{196E9118-9A78-4A73-BB4E-A2C54F946849}" type="pres">
      <dgm:prSet presAssocID="{4E2FD3CA-9013-40F5-8779-8F2E3C42816C}" presName="compositeShape" presStyleCnt="0">
        <dgm:presLayoutVars>
          <dgm:chMax val="9"/>
          <dgm:dir/>
          <dgm:resizeHandles val="exact"/>
        </dgm:presLayoutVars>
      </dgm:prSet>
      <dgm:spPr/>
    </dgm:pt>
    <dgm:pt modelId="{F9F28EAE-5F5B-4A90-859B-092F990377FE}" type="pres">
      <dgm:prSet presAssocID="{4E2FD3CA-9013-40F5-8779-8F2E3C42816C}" presName="triangle1" presStyleLbl="node1" presStyleIdx="0" presStyleCnt="4" custLinFactNeighborX="0" custLinFactNeighborY="0">
        <dgm:presLayoutVars>
          <dgm:bulletEnabled val="1"/>
        </dgm:presLayoutVars>
      </dgm:prSet>
      <dgm:spPr/>
    </dgm:pt>
    <dgm:pt modelId="{3EBAD062-6548-4F36-89EC-70E57D45B79E}" type="pres">
      <dgm:prSet presAssocID="{4E2FD3CA-9013-40F5-8779-8F2E3C42816C}" presName="triangle2" presStyleLbl="node1" presStyleIdx="1" presStyleCnt="4">
        <dgm:presLayoutVars>
          <dgm:bulletEnabled val="1"/>
        </dgm:presLayoutVars>
      </dgm:prSet>
      <dgm:spPr/>
    </dgm:pt>
    <dgm:pt modelId="{C2AA2B39-F5A2-4624-A142-A66736F44BD6}" type="pres">
      <dgm:prSet presAssocID="{4E2FD3CA-9013-40F5-8779-8F2E3C42816C}" presName="triangle3" presStyleLbl="node1" presStyleIdx="2" presStyleCnt="4">
        <dgm:presLayoutVars>
          <dgm:bulletEnabled val="1"/>
        </dgm:presLayoutVars>
      </dgm:prSet>
      <dgm:spPr/>
    </dgm:pt>
    <dgm:pt modelId="{5E53FA98-A6C1-4554-85B3-08E791B6032B}" type="pres">
      <dgm:prSet presAssocID="{4E2FD3CA-9013-40F5-8779-8F2E3C42816C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78EC1316-A186-4FEE-90D2-D4B93A1DC04C}" type="presOf" srcId="{4E2FD3CA-9013-40F5-8779-8F2E3C42816C}" destId="{196E9118-9A78-4A73-BB4E-A2C54F946849}" srcOrd="0" destOrd="0" presId="urn:microsoft.com/office/officeart/2005/8/layout/pyramid4"/>
    <dgm:cxn modelId="{1EC42320-9E12-4577-B9E8-B2C84DEFE37A}" type="presOf" srcId="{B6781FC8-5478-4589-9A24-AF7A0138DC73}" destId="{5E53FA98-A6C1-4554-85B3-08E791B6032B}" srcOrd="0" destOrd="0" presId="urn:microsoft.com/office/officeart/2005/8/layout/pyramid4"/>
    <dgm:cxn modelId="{58087228-5984-4712-BE19-8F6C00535812}" srcId="{4E2FD3CA-9013-40F5-8779-8F2E3C42816C}" destId="{368AAD41-4D39-4382-A472-0409E2F8AFA1}" srcOrd="2" destOrd="0" parTransId="{1119DE11-772D-40FD-AE3A-A596CE6554C8}" sibTransId="{AAA11B61-00FE-4C6A-B072-4880D5971825}"/>
    <dgm:cxn modelId="{C2DA914E-A564-4F6E-ADEB-DD92153EFA78}" srcId="{4E2FD3CA-9013-40F5-8779-8F2E3C42816C}" destId="{D323DB94-9122-477C-823E-813DE3EF937E}" srcOrd="0" destOrd="0" parTransId="{1B6E3451-F4A1-4B65-9C82-62918560EE2C}" sibTransId="{3B3EC7D3-E2BB-480D-BC7E-7332EBA76CEF}"/>
    <dgm:cxn modelId="{ECB6C781-CEAA-4AA8-BB54-ED6E11B50BD4}" type="presOf" srcId="{D323DB94-9122-477C-823E-813DE3EF937E}" destId="{F9F28EAE-5F5B-4A90-859B-092F990377FE}" srcOrd="0" destOrd="0" presId="urn:microsoft.com/office/officeart/2005/8/layout/pyramid4"/>
    <dgm:cxn modelId="{13DBFC9B-67EC-4BA8-ADC7-672BDCB7D883}" type="presOf" srcId="{368AAD41-4D39-4382-A472-0409E2F8AFA1}" destId="{C2AA2B39-F5A2-4624-A142-A66736F44BD6}" srcOrd="0" destOrd="0" presId="urn:microsoft.com/office/officeart/2005/8/layout/pyramid4"/>
    <dgm:cxn modelId="{357A5FC8-036D-41A6-911E-50FC40C4E33D}" srcId="{4E2FD3CA-9013-40F5-8779-8F2E3C42816C}" destId="{B6781FC8-5478-4589-9A24-AF7A0138DC73}" srcOrd="3" destOrd="0" parTransId="{D60E9EAF-0941-4BC1-BAB2-8E9608BB818F}" sibTransId="{3E62027C-8883-4E1D-B5DD-B534B5DF8A48}"/>
    <dgm:cxn modelId="{969D60EF-A9A1-4EFD-8057-C175857CF370}" type="presOf" srcId="{6A29C9B0-0DE0-4891-92DB-F726F783BA91}" destId="{3EBAD062-6548-4F36-89EC-70E57D45B79E}" srcOrd="0" destOrd="0" presId="urn:microsoft.com/office/officeart/2005/8/layout/pyramid4"/>
    <dgm:cxn modelId="{B292ACFC-F505-450D-B842-6B84AADF465D}" srcId="{4E2FD3CA-9013-40F5-8779-8F2E3C42816C}" destId="{6A29C9B0-0DE0-4891-92DB-F726F783BA91}" srcOrd="1" destOrd="0" parTransId="{ACBCA692-0972-44C9-AD73-5EB3636EF3AD}" sibTransId="{4A99998F-B63D-4281-82B9-D4D6D367296D}"/>
    <dgm:cxn modelId="{E5B48B45-8CD8-4702-AA6E-C87A932B1D39}" type="presParOf" srcId="{196E9118-9A78-4A73-BB4E-A2C54F946849}" destId="{F9F28EAE-5F5B-4A90-859B-092F990377FE}" srcOrd="0" destOrd="0" presId="urn:microsoft.com/office/officeart/2005/8/layout/pyramid4"/>
    <dgm:cxn modelId="{DC6F519A-0FA2-48DD-A9D4-646FF3D2F708}" type="presParOf" srcId="{196E9118-9A78-4A73-BB4E-A2C54F946849}" destId="{3EBAD062-6548-4F36-89EC-70E57D45B79E}" srcOrd="1" destOrd="0" presId="urn:microsoft.com/office/officeart/2005/8/layout/pyramid4"/>
    <dgm:cxn modelId="{E5DF4074-68E8-468F-BF36-D7DA0DCE10F0}" type="presParOf" srcId="{196E9118-9A78-4A73-BB4E-A2C54F946849}" destId="{C2AA2B39-F5A2-4624-A142-A66736F44BD6}" srcOrd="2" destOrd="0" presId="urn:microsoft.com/office/officeart/2005/8/layout/pyramid4"/>
    <dgm:cxn modelId="{7C03A873-9C88-4F50-AA71-C25001F694DA}" type="presParOf" srcId="{196E9118-9A78-4A73-BB4E-A2C54F946849}" destId="{5E53FA98-A6C1-4554-85B3-08E791B6032B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F28EAE-5F5B-4A90-859B-092F990377FE}">
      <dsp:nvSpPr>
        <dsp:cNvPr id="0" name=""/>
        <dsp:cNvSpPr/>
      </dsp:nvSpPr>
      <dsp:spPr>
        <a:xfrm>
          <a:off x="3256905" y="0"/>
          <a:ext cx="2895232" cy="2895232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Situation</a:t>
          </a:r>
          <a:r>
            <a:rPr lang="en-US" sz="1200" kern="1200" dirty="0"/>
            <a:t>: Company X is witnessing lose in the business and handset leasing seems to a viable option to get profits. Is it so?</a:t>
          </a:r>
          <a:endParaRPr lang="en-IN" sz="1200" kern="1200" dirty="0"/>
        </a:p>
      </dsp:txBody>
      <dsp:txXfrm>
        <a:off x="3980713" y="1447616"/>
        <a:ext cx="1447616" cy="1447616"/>
      </dsp:txXfrm>
    </dsp:sp>
    <dsp:sp modelId="{3EBAD062-6548-4F36-89EC-70E57D45B79E}">
      <dsp:nvSpPr>
        <dsp:cNvPr id="0" name=""/>
        <dsp:cNvSpPr/>
      </dsp:nvSpPr>
      <dsp:spPr>
        <a:xfrm>
          <a:off x="1809289" y="2895232"/>
          <a:ext cx="2895232" cy="2895232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Opportunity</a:t>
          </a:r>
          <a:r>
            <a:rPr lang="en-US" sz="1200" kern="1200" dirty="0"/>
            <a:t>: The market trends shows consumers are ready and will accept the new offer, competitors have showed revenue improvements.</a:t>
          </a:r>
          <a:endParaRPr lang="en-IN" sz="1200" kern="1200" dirty="0"/>
        </a:p>
      </dsp:txBody>
      <dsp:txXfrm>
        <a:off x="2533097" y="4342848"/>
        <a:ext cx="1447616" cy="1447616"/>
      </dsp:txXfrm>
    </dsp:sp>
    <dsp:sp modelId="{C2AA2B39-F5A2-4624-A142-A66736F44BD6}">
      <dsp:nvSpPr>
        <dsp:cNvPr id="0" name=""/>
        <dsp:cNvSpPr/>
      </dsp:nvSpPr>
      <dsp:spPr>
        <a:xfrm rot="10800000">
          <a:off x="3256905" y="2895232"/>
          <a:ext cx="2895232" cy="2895232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Answer: </a:t>
          </a:r>
          <a:r>
            <a:rPr lang="en-US" sz="1200" kern="1200" dirty="0"/>
            <a:t>Handset leasing seems to be viable option to get back on track, after analyzing market trends and thorough research its believed it will work</a:t>
          </a:r>
          <a:endParaRPr lang="en-IN" sz="1200" kern="1200" dirty="0"/>
        </a:p>
      </dsp:txBody>
      <dsp:txXfrm rot="10800000">
        <a:off x="3980713" y="2895232"/>
        <a:ext cx="1447616" cy="1447616"/>
      </dsp:txXfrm>
    </dsp:sp>
    <dsp:sp modelId="{5E53FA98-A6C1-4554-85B3-08E791B6032B}">
      <dsp:nvSpPr>
        <dsp:cNvPr id="0" name=""/>
        <dsp:cNvSpPr/>
      </dsp:nvSpPr>
      <dsp:spPr>
        <a:xfrm>
          <a:off x="4704521" y="2895232"/>
          <a:ext cx="2895232" cy="2895232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Question</a:t>
          </a:r>
          <a:r>
            <a:rPr lang="en-US" sz="1200" kern="1200" dirty="0">
              <a:solidFill>
                <a:schemeClr val="bg1"/>
              </a:solidFill>
            </a:rPr>
            <a:t>: Is handset leasing is a great option, if so is it right time and how the company can get ahead of its competitors.</a:t>
          </a:r>
          <a:endParaRPr lang="en-IN" sz="1200" kern="1200" dirty="0">
            <a:solidFill>
              <a:schemeClr val="bg1"/>
            </a:solidFill>
          </a:endParaRPr>
        </a:p>
      </dsp:txBody>
      <dsp:txXfrm>
        <a:off x="5428329" y="4342848"/>
        <a:ext cx="1447616" cy="1447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31C01-47B5-4B86-B033-B522206B5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D6676F-BA28-48E7-B435-20F2DBD38E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C4038-C61E-42BB-8651-F29A35829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7737A-8AC6-48BA-9448-22FDB0E74275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60972-A5E3-404A-BF51-C3FAD998B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35625-A781-470F-B73C-78EE9CBF8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D54D-6C12-4870-AD54-2D72FFA99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096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DB098-B000-4A5F-92F4-5C73E31E5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5C68F0-0C0B-4804-B680-18C80FF9E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649A7-3C33-4D34-B0F1-E1B718938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7737A-8AC6-48BA-9448-22FDB0E74275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E39F3-92CE-4A82-AF10-273BFD110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4D8DC-3943-48EF-B68C-89F2A63B4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D54D-6C12-4870-AD54-2D72FFA99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759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A156DB-7C1C-4FC0-A192-E4FD4176C9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585DC-599F-4495-A038-A3DB9034D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44DAF-223F-4458-AB45-1D17D170F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7737A-8AC6-48BA-9448-22FDB0E74275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3F9F0-B902-4501-8A8A-2DFED86EC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95B2E-7113-465D-9F73-4489F4E99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D54D-6C12-4870-AD54-2D72FFA99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25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42E3-7E64-4615-B2BC-13B71B501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B0740-571D-4EB6-B1FE-7983061A2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81C98-9581-4DF3-A6D7-B3FBF92D8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7737A-8AC6-48BA-9448-22FDB0E74275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C02B4-CC0D-4FD8-8C21-F9AE1B555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9AB82-C28E-4463-84ED-EC964B744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D54D-6C12-4870-AD54-2D72FFA99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07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16980-6EEA-444E-9616-C88035828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9F070-400E-417D-912F-CC7F928EE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6D856-AFF0-4046-9C91-9AB1C1753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7737A-8AC6-48BA-9448-22FDB0E74275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F7D99-02FB-4017-9699-795A3F945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BD8EF-35BA-4B0D-8B43-0E392420B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D54D-6C12-4870-AD54-2D72FFA99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54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07960-60AE-479A-960E-855E81532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7FB09-42EB-478C-AA3C-6874E3DC79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71E29-765C-4F31-AB94-70EF8BA3D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16249-B7FB-4A78-A81A-B03BAA354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7737A-8AC6-48BA-9448-22FDB0E74275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9B643-7545-4B24-8D88-7E94CC5C5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97F6D-2A70-49AA-A7CC-A458ED6A2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D54D-6C12-4870-AD54-2D72FFA99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457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2DA50-0793-4B72-B885-A67E905D8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D499B-57AA-4FC8-82A3-789DBC4E6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7D5D25-6192-4D73-ABB0-D8DD2757B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C36F70-E953-4680-B921-04B7B71E15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F5E8CB-5B78-4D31-B4AE-388C9EF07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501C7C-76D2-41C6-BCA1-C62CD3DBD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7737A-8AC6-48BA-9448-22FDB0E74275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E446C7-96E3-4D62-993E-4DD0860A3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5374B7-FE3E-4889-9DA1-597662EEA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D54D-6C12-4870-AD54-2D72FFA99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2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0382D-6FF2-432A-AAC1-65833275D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82A676-C8B6-43FC-9396-E8CF3B1DC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7737A-8AC6-48BA-9448-22FDB0E74275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95C622-6A31-4349-A311-86A683E7C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93F1B3-0784-4C13-9285-223DE41D5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D54D-6C12-4870-AD54-2D72FFA99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437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109744-0028-4B2A-B504-FD605F10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7737A-8AC6-48BA-9448-22FDB0E74275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AB7E1A-F8BB-4E43-8460-F2DA37AEA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3DC49-3DAF-44A9-B163-9E6E70A23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D54D-6C12-4870-AD54-2D72FFA99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90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D287D-D87E-497F-84F5-DCDD8D309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7C441-A5C6-4C46-AB3C-F5F538083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8C75F-A41C-42EA-941C-99A9D696E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8F863-E51E-4386-A8BE-4591172E0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7737A-8AC6-48BA-9448-22FDB0E74275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C13F4-0F17-4462-B507-7FE8BAB3B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CFB88-68FF-4E60-B92D-55D0C22C4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D54D-6C12-4870-AD54-2D72FFA99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358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DC2A6-DE88-4535-914E-AA384AAF7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F3C41-FE7C-42C4-8887-A11A2A3FBD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54910-2538-4D96-8CDF-F42C0249F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F90A6-F05A-40D5-A9C1-1723E65E0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7737A-8AC6-48BA-9448-22FDB0E74275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6CD1D-BE49-4D5D-AB98-71229868D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97CA6-0E8C-437E-AD54-3746679D9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D54D-6C12-4870-AD54-2D72FFA99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774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DA16F1-5179-47CF-9833-CEF51D1FF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592BE-A788-44DE-A384-557C7E621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35E1E-D5E4-4917-BD04-60A9DDCEBE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7737A-8AC6-48BA-9448-22FDB0E74275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95AED-7F1A-4BE7-BFE4-3368133830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42A34-F533-41B0-9B24-A4AA5C232E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0D54D-6C12-4870-AD54-2D72FFA99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76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diagramLayout" Target="../diagrams/layout1.xml"/><Relationship Id="rId7" Type="http://schemas.openxmlformats.org/officeDocument/2006/relationships/chart" Target="../charts/char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37B61-039A-4416-B1CE-12BBBE98A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0"/>
            <a:ext cx="4028661" cy="626924"/>
          </a:xfrm>
        </p:spPr>
        <p:txBody>
          <a:bodyPr>
            <a:normAutofit/>
          </a:bodyPr>
          <a:lstStyle/>
          <a:p>
            <a:r>
              <a:rPr lang="en-US" sz="2300" b="1" dirty="0">
                <a:solidFill>
                  <a:schemeClr val="accent1">
                    <a:lumMod val="50000"/>
                  </a:schemeClr>
                </a:solidFill>
              </a:rPr>
              <a:t>Executive Summary</a:t>
            </a:r>
            <a:endParaRPr lang="en-IN" sz="23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B29DA111-9C6B-478C-ABF1-BF633951FC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3419035"/>
              </p:ext>
            </p:extLst>
          </p:nvPr>
        </p:nvGraphicFramePr>
        <p:xfrm>
          <a:off x="-1683026" y="626924"/>
          <a:ext cx="9409044" cy="5790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50AF3333-8C54-4D02-AB4F-858D0A1D0F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0056541"/>
              </p:ext>
            </p:extLst>
          </p:nvPr>
        </p:nvGraphicFramePr>
        <p:xfrm>
          <a:off x="7779029" y="626924"/>
          <a:ext cx="3745948" cy="37529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B5FB188-5C36-4298-B7CA-ED564E405ED8}"/>
              </a:ext>
            </a:extLst>
          </p:cNvPr>
          <p:cNvSpPr txBox="1"/>
          <p:nvPr/>
        </p:nvSpPr>
        <p:spPr>
          <a:xfrm>
            <a:off x="6440557" y="4816313"/>
            <a:ext cx="55526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</a:t>
            </a:r>
          </a:p>
          <a:p>
            <a:r>
              <a:rPr lang="en-US" dirty="0"/>
              <a:t>After thorough research, analyzing market trends and reading competitors performance it is advised to go on with handset leasing business which will result in profit in coming years.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CAF8B41A-F49E-40A3-9912-B48EC952D4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6110337"/>
              </p:ext>
            </p:extLst>
          </p:nvPr>
        </p:nvGraphicFramePr>
        <p:xfrm>
          <a:off x="4439480" y="936833"/>
          <a:ext cx="3008245" cy="25853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3279961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144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Executive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Executive Summary</dc:title>
  <dc:creator>Garvit kumar</dc:creator>
  <cp:lastModifiedBy>Garvit kumar</cp:lastModifiedBy>
  <cp:revision>6</cp:revision>
  <dcterms:created xsi:type="dcterms:W3CDTF">2020-04-29T22:40:49Z</dcterms:created>
  <dcterms:modified xsi:type="dcterms:W3CDTF">2020-04-29T23:08:57Z</dcterms:modified>
</cp:coreProperties>
</file>