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410" y="314325"/>
            <a:ext cx="10234930" cy="1076325"/>
          </a:xfrm>
        </p:spPr>
        <p:txBody>
          <a:bodyPr>
            <a:normAutofit fontScale="90000"/>
          </a:bodyPr>
          <a:lstStyle/>
          <a:p>
            <a:r>
              <a:rPr lang="en-GB" altLang="en-US" sz="4000" u="sng" dirty="0">
                <a:solidFill>
                  <a:srgbClr val="C00000"/>
                </a:solidFill>
                <a:latin typeface="Arial Black" panose="020B0A04020102020204" charset="0"/>
                <a:cs typeface="Arial Black" panose="020B0A04020102020204" charset="0"/>
              </a:rPr>
              <a:t>INTRODUCTION TO CYBER-SECURITY</a:t>
            </a:r>
            <a:endParaRPr lang="en-GB" altLang="en-US" sz="4000" u="sng" dirty="0">
              <a:solidFill>
                <a:srgbClr val="C00000"/>
              </a:solidFill>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85725" y="2261235"/>
            <a:ext cx="12106275" cy="4596765"/>
          </a:xfrm>
        </p:spPr>
        <p:txBody>
          <a:bodyPr/>
          <a:lstStyle/>
          <a:p>
            <a:endParaRPr lang="en-US"/>
          </a:p>
        </p:txBody>
      </p:sp>
      <p:sp>
        <p:nvSpPr>
          <p:cNvPr id="4" name="Rectangles 3"/>
          <p:cNvSpPr/>
          <p:nvPr/>
        </p:nvSpPr>
        <p:spPr>
          <a:xfrm>
            <a:off x="635" y="2260600"/>
            <a:ext cx="12191365" cy="4904740"/>
          </a:xfrm>
          <a:prstGeom prst="rect">
            <a:avLst/>
          </a:prstGeom>
          <a:blipFill rotWithShape="1">
            <a:blip r:embed="rId1"/>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5" name="Text Box 4"/>
          <p:cNvSpPr txBox="1"/>
          <p:nvPr/>
        </p:nvSpPr>
        <p:spPr>
          <a:xfrm>
            <a:off x="3651250" y="1315720"/>
            <a:ext cx="3999230" cy="559435"/>
          </a:xfrm>
          <a:prstGeom prst="rect">
            <a:avLst/>
          </a:prstGeom>
          <a:noFill/>
        </p:spPr>
        <p:txBody>
          <a:bodyPr wrap="square" rtlCol="0">
            <a:noAutofit/>
          </a:bodyPr>
          <a:p>
            <a:pPr algn="ctr"/>
            <a:r>
              <a:rPr lang="en-GB" altLang="en-US" sz="2800" i="1" u="sng">
                <a:solidFill>
                  <a:srgbClr val="FFFF00"/>
                </a:solidFill>
                <a:latin typeface="Arial Black" panose="020B0A04020102020204" charset="0"/>
                <a:cs typeface="Arial Black" panose="020B0A04020102020204" charset="0"/>
              </a:rPr>
              <a:t>Course Navigation</a:t>
            </a:r>
            <a:endParaRPr lang="en-GB" altLang="en-US" sz="2800" i="1" u="sng">
              <a:solidFill>
                <a:srgbClr val="FFFF00"/>
              </a:solidFill>
              <a:latin typeface="Arial Black" panose="020B0A04020102020204" charset="0"/>
              <a:cs typeface="Arial Black" panose="020B0A04020102020204" charset="0"/>
            </a:endParaRPr>
          </a:p>
        </p:txBody>
      </p:sp>
      <p:sp>
        <p:nvSpPr>
          <p:cNvPr id="6" name="Text Box 5"/>
          <p:cNvSpPr txBox="1"/>
          <p:nvPr/>
        </p:nvSpPr>
        <p:spPr>
          <a:xfrm>
            <a:off x="897890" y="2418080"/>
            <a:ext cx="5198110" cy="2489835"/>
          </a:xfrm>
          <a:prstGeom prst="rect">
            <a:avLst/>
          </a:prstGeom>
          <a:noFill/>
        </p:spPr>
        <p:txBody>
          <a:bodyPr wrap="square" rtlCol="0">
            <a:noAutofit/>
          </a:bodyPr>
          <a:p>
            <a:endParaRPr lang="en-GB" altLang="en-US"/>
          </a:p>
        </p:txBody>
      </p:sp>
      <p:sp>
        <p:nvSpPr>
          <p:cNvPr id="7" name="Text Box 6"/>
          <p:cNvSpPr txBox="1"/>
          <p:nvPr/>
        </p:nvSpPr>
        <p:spPr>
          <a:xfrm>
            <a:off x="85090" y="2545080"/>
            <a:ext cx="6137910" cy="3592830"/>
          </a:xfrm>
          <a:prstGeom prst="rect">
            <a:avLst/>
          </a:prstGeom>
          <a:solidFill>
            <a:schemeClr val="accent3">
              <a:lumMod val="75000"/>
            </a:schemeClr>
          </a:solidFill>
        </p:spPr>
        <p:txBody>
          <a:bodyPr wrap="square" rtlCol="0">
            <a:noAutofit/>
          </a:bodyPr>
          <a:p>
            <a:r>
              <a:rPr lang="en-GB" altLang="en-US"/>
              <a:t>On completing this course, you will be able to:</a:t>
            </a:r>
            <a:endParaRPr lang="en-GB" altLang="en-US"/>
          </a:p>
          <a:p>
            <a:endParaRPr lang="en-GB" altLang="en-US"/>
          </a:p>
          <a:p>
            <a:r>
              <a:rPr lang="en-GB" altLang="en-US"/>
              <a:t>1. Explain the basics of being safe online, including what cybersecurity is and its potential impact.</a:t>
            </a:r>
            <a:endParaRPr lang="en-GB" altLang="en-US"/>
          </a:p>
          <a:p>
            <a:endParaRPr lang="en-GB" altLang="en-US"/>
          </a:p>
          <a:p>
            <a:r>
              <a:rPr lang="en-GB" altLang="en-US"/>
              <a:t>2. Explain the most common cyber threats, attacks and vulnerabilities.</a:t>
            </a:r>
            <a:endParaRPr lang="en-GB" altLang="en-US"/>
          </a:p>
          <a:p>
            <a:endParaRPr lang="en-GB" altLang="en-US"/>
          </a:p>
          <a:p>
            <a:r>
              <a:rPr lang="en-GB" altLang="en-US"/>
              <a:t>3. Explain how organizations can protect their operations against these attacks.</a:t>
            </a:r>
            <a:endParaRPr lang="en-GB" altLang="en-US"/>
          </a:p>
          <a:p>
            <a:endParaRPr lang="en-GB" altLang="en-US"/>
          </a:p>
          <a:p>
            <a:r>
              <a:rPr lang="en-GB" altLang="en-US"/>
              <a:t>4. Access various information and resources to explore the different career options in cybersecurity.</a:t>
            </a:r>
            <a:endParaRPr lang="en-GB" altLang="en-US"/>
          </a:p>
        </p:txBody>
      </p:sp>
      <p:sp>
        <p:nvSpPr>
          <p:cNvPr id="8" name="Rounded Rectangle 7"/>
          <p:cNvSpPr/>
          <p:nvPr/>
        </p:nvSpPr>
        <p:spPr>
          <a:xfrm>
            <a:off x="6501130" y="2816225"/>
            <a:ext cx="4685030" cy="3182620"/>
          </a:xfrm>
          <a:prstGeom prst="roundRect">
            <a:avLst/>
          </a:prstGeom>
          <a:gradFill rotWithShape="0">
            <a:gsLst>
              <a:gs pos="0">
                <a:srgbClr val="14CD68"/>
              </a:gs>
              <a:gs pos="100000">
                <a:srgbClr val="0B6E38"/>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9" name="Picture 8"/>
          <p:cNvPicPr>
            <a:picLocks noChangeAspect="1"/>
          </p:cNvPicPr>
          <p:nvPr/>
        </p:nvPicPr>
        <p:blipFill>
          <a:blip r:embed="rId2"/>
          <a:stretch>
            <a:fillRect/>
          </a:stretch>
        </p:blipFill>
        <p:spPr>
          <a:xfrm>
            <a:off x="6501130" y="2816225"/>
            <a:ext cx="4685030" cy="3182620"/>
          </a:xfrm>
          <a:prstGeom prst="rect">
            <a:avLst/>
          </a:prstGeom>
        </p:spPr>
      </p:pic>
      <p:sp>
        <p:nvSpPr>
          <p:cNvPr id="10" name="Text Box 9"/>
          <p:cNvSpPr txBox="1"/>
          <p:nvPr/>
        </p:nvSpPr>
        <p:spPr>
          <a:xfrm>
            <a:off x="86360" y="6196330"/>
            <a:ext cx="10458450" cy="828040"/>
          </a:xfrm>
          <a:prstGeom prst="rect">
            <a:avLst/>
          </a:prstGeom>
          <a:noFill/>
        </p:spPr>
        <p:txBody>
          <a:bodyPr wrap="square" rtlCol="0">
            <a:noAutofit/>
          </a:bodyPr>
          <a:p>
            <a:r>
              <a:rPr lang="en-GB" altLang="en-US" i="1">
                <a:gradFill>
                  <a:gsLst>
                    <a:gs pos="0">
                      <a:srgbClr val="7B32B2"/>
                    </a:gs>
                    <a:gs pos="100000">
                      <a:srgbClr val="401A5D"/>
                    </a:gs>
                  </a:gsLst>
                  <a:lin scaled="0"/>
                </a:gradFill>
                <a:latin typeface="Arial Black" panose="020B0A04020102020204" charset="0"/>
                <a:cs typeface="Arial Black" panose="020B0A04020102020204" charset="0"/>
              </a:rPr>
              <a:t>Bruno Empire Technology want you to succeed so we have put together everything you need to get you started here.</a:t>
            </a:r>
            <a:endParaRPr lang="en-GB" altLang="en-US" i="1">
              <a:gradFill>
                <a:gsLst>
                  <a:gs pos="0">
                    <a:srgbClr val="7B32B2"/>
                  </a:gs>
                  <a:gs pos="100000">
                    <a:srgbClr val="401A5D"/>
                  </a:gs>
                </a:gsLst>
                <a:lin scaled="0"/>
              </a:gradFill>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2000"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4"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par>
                          <p:cTn id="13" fill="hold">
                            <p:stCondLst>
                              <p:cond delay="4000"/>
                            </p:stCondLst>
                            <p:childTnLst>
                              <p:par>
                                <p:cTn id="14" presetID="8" presetClass="emph" presetSubtype="0" fill="hold" grpId="1" nodeType="afterEffect">
                                  <p:stCondLst>
                                    <p:cond delay="0"/>
                                  </p:stCondLst>
                                  <p:childTnLst>
                                    <p:animRot by="21600000">
                                      <p:cBhvr>
                                        <p:cTn id="15" dur="2000" fill="hold"/>
                                        <p:tgtEl>
                                          <p:spTgt spid="2"/>
                                        </p:tgtEl>
                                        <p:attrNameLst>
                                          <p:attrName>r</p:attrName>
                                        </p:attrNameLst>
                                      </p:cBhvr>
                                    </p:animRo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amond(in)">
                                      <p:cBhvr>
                                        <p:cTn id="19" dur="2000"/>
                                        <p:tgtEl>
                                          <p:spTgt spid="5"/>
                                        </p:tgtEl>
                                      </p:cBhvr>
                                    </p:animEffect>
                                  </p:childTnLst>
                                </p:cTn>
                              </p:par>
                            </p:childTnLst>
                          </p:cTn>
                        </p:par>
                        <p:par>
                          <p:cTn id="20" fill="hold">
                            <p:stCondLst>
                              <p:cond delay="8000"/>
                            </p:stCondLst>
                            <p:childTnLst>
                              <p:par>
                                <p:cTn id="21" presetID="10" presetClass="emph" presetSubtype="0" fill="hold" grpId="1" nodeType="afterEffect">
                                  <p:stCondLst>
                                    <p:cond delay="0"/>
                                  </p:stCondLst>
                                  <p:childTnLst>
                                    <p:anim calcmode="discrete" valueType="str">
                                      <p:cBhvr override="childStyle">
                                        <p:cTn id="22" dur="2000" fill="hold"/>
                                        <p:tgtEl>
                                          <p:spTgt spid="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3" presetID="7"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0" fill="hold"/>
                                        <p:tgtEl>
                                          <p:spTgt spid="4"/>
                                        </p:tgtEl>
                                        <p:attrNameLst>
                                          <p:attrName>ppt_x</p:attrName>
                                        </p:attrNameLst>
                                      </p:cBhvr>
                                      <p:tavLst>
                                        <p:tav tm="0">
                                          <p:val>
                                            <p:strVal val="#ppt_x"/>
                                          </p:val>
                                        </p:tav>
                                        <p:tav tm="100000">
                                          <p:val>
                                            <p:strVal val="#ppt_x"/>
                                          </p:val>
                                        </p:tav>
                                      </p:tavLst>
                                    </p:anim>
                                    <p:anim calcmode="lin" valueType="num">
                                      <p:cBhvr additive="base">
                                        <p:cTn id="26" dur="5000" fill="hold"/>
                                        <p:tgtEl>
                                          <p:spTgt spid="4"/>
                                        </p:tgtEl>
                                        <p:attrNameLst>
                                          <p:attrName>ppt_y</p:attrName>
                                        </p:attrNameLst>
                                      </p:cBhvr>
                                      <p:tavLst>
                                        <p:tav tm="0">
                                          <p:val>
                                            <p:strVal val="1+#ppt_h/2"/>
                                          </p:val>
                                        </p:tav>
                                        <p:tav tm="100000">
                                          <p:val>
                                            <p:strVal val="#ppt_y"/>
                                          </p:val>
                                        </p:tav>
                                      </p:tavLst>
                                    </p:anim>
                                  </p:childTnLst>
                                </p:cTn>
                              </p:par>
                              <p:par>
                                <p:cTn id="27" presetID="3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600" decel="100000"/>
                                        <p:tgtEl>
                                          <p:spTgt spid="7"/>
                                        </p:tgtEl>
                                      </p:cBhvr>
                                    </p:animEffect>
                                    <p:anim calcmode="lin" valueType="num">
                                      <p:cBhvr>
                                        <p:cTn id="30" dur="1600" decel="100000" fill="hold"/>
                                        <p:tgtEl>
                                          <p:spTgt spid="7"/>
                                        </p:tgtEl>
                                        <p:attrNameLst>
                                          <p:attrName>style.rotation</p:attrName>
                                        </p:attrNameLst>
                                      </p:cBhvr>
                                      <p:tavLst>
                                        <p:tav tm="0">
                                          <p:val>
                                            <p:fltVal val="-90"/>
                                          </p:val>
                                        </p:tav>
                                        <p:tav tm="100000">
                                          <p:val>
                                            <p:fltVal val="0"/>
                                          </p:val>
                                        </p:tav>
                                      </p:tavLst>
                                    </p:anim>
                                    <p:anim calcmode="lin" valueType="num">
                                      <p:cBhvr>
                                        <p:cTn id="31" dur="1600" decel="100000" fill="hold"/>
                                        <p:tgtEl>
                                          <p:spTgt spid="7"/>
                                        </p:tgtEl>
                                        <p:attrNameLst>
                                          <p:attrName>ppt_x</p:attrName>
                                        </p:attrNameLst>
                                      </p:cBhvr>
                                      <p:tavLst>
                                        <p:tav tm="0">
                                          <p:val>
                                            <p:strVal val="#ppt_x+0.4"/>
                                          </p:val>
                                        </p:tav>
                                        <p:tav tm="100000">
                                          <p:val>
                                            <p:strVal val="#ppt_x-0.05"/>
                                          </p:val>
                                        </p:tav>
                                      </p:tavLst>
                                    </p:anim>
                                    <p:anim calcmode="lin" valueType="num">
                                      <p:cBhvr>
                                        <p:cTn id="32" dur="1600" decel="100000" fill="hold"/>
                                        <p:tgtEl>
                                          <p:spTgt spid="7"/>
                                        </p:tgtEl>
                                        <p:attrNameLst>
                                          <p:attrName>ppt_y</p:attrName>
                                        </p:attrNameLst>
                                      </p:cBhvr>
                                      <p:tavLst>
                                        <p:tav tm="0">
                                          <p:val>
                                            <p:strVal val="#ppt_y-0.4"/>
                                          </p:val>
                                        </p:tav>
                                        <p:tav tm="100000">
                                          <p:val>
                                            <p:strVal val="#ppt_y+0.1"/>
                                          </p:val>
                                        </p:tav>
                                      </p:tavLst>
                                    </p:anim>
                                    <p:anim calcmode="lin" valueType="num">
                                      <p:cBhvr>
                                        <p:cTn id="33" dur="400" accel="100000" fill="hold">
                                          <p:stCondLst>
                                            <p:cond delay="1600"/>
                                          </p:stCondLst>
                                        </p:cTn>
                                        <p:tgtEl>
                                          <p:spTgt spid="7"/>
                                        </p:tgtEl>
                                        <p:attrNameLst>
                                          <p:attrName>ppt_x</p:attrName>
                                        </p:attrNameLst>
                                      </p:cBhvr>
                                      <p:tavLst>
                                        <p:tav tm="0">
                                          <p:val>
                                            <p:strVal val="#ppt_x-0.05"/>
                                          </p:val>
                                        </p:tav>
                                        <p:tav tm="100000">
                                          <p:val>
                                            <p:strVal val="#ppt_x"/>
                                          </p:val>
                                        </p:tav>
                                      </p:tavLst>
                                    </p:anim>
                                    <p:anim calcmode="lin" valueType="num">
                                      <p:cBhvr>
                                        <p:cTn id="34" dur="400" accel="100000" fill="hold">
                                          <p:stCondLst>
                                            <p:cond delay="1600"/>
                                          </p:stCondLst>
                                        </p:cTn>
                                        <p:tgtEl>
                                          <p:spTgt spid="7"/>
                                        </p:tgtEl>
                                        <p:attrNameLst>
                                          <p:attrName>ppt_y</p:attrName>
                                        </p:attrNameLst>
                                      </p:cBhvr>
                                      <p:tavLst>
                                        <p:tav tm="0">
                                          <p:val>
                                            <p:strVal val="#ppt_y+0.1"/>
                                          </p:val>
                                        </p:tav>
                                        <p:tav tm="100000">
                                          <p:val>
                                            <p:strVal val="#ppt_y"/>
                                          </p:val>
                                        </p:tav>
                                      </p:tavLst>
                                    </p:anim>
                                  </p:childTnLst>
                                </p:cTn>
                              </p:par>
                            </p:childTnLst>
                          </p:cTn>
                        </p:par>
                        <p:par>
                          <p:cTn id="35" fill="hold">
                            <p:stCondLst>
                              <p:cond delay="10000"/>
                            </p:stCondLst>
                            <p:childTnLst>
                              <p:par>
                                <p:cTn id="36" presetID="8" presetClass="emph" presetSubtype="0" fill="hold" grpId="1" nodeType="afterEffect">
                                  <p:stCondLst>
                                    <p:cond delay="0"/>
                                  </p:stCondLst>
                                  <p:childTnLst>
                                    <p:animRot by="21600000">
                                      <p:cBhvr>
                                        <p:cTn id="37" dur="2000" fill="hold"/>
                                        <p:tgtEl>
                                          <p:spTgt spid="7"/>
                                        </p:tgtEl>
                                        <p:attrNameLst>
                                          <p:attrName>r</p:attrName>
                                        </p:attrNameLst>
                                      </p:cBhvr>
                                    </p:animRot>
                                  </p:childTnLst>
                                </p:cTn>
                              </p:par>
                              <p:par>
                                <p:cTn id="38" presetID="45"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2000"/>
                                        <p:tgtEl>
                                          <p:spTgt spid="8"/>
                                        </p:tgtEl>
                                      </p:cBhvr>
                                    </p:animEffect>
                                    <p:anim calcmode="lin" valueType="num">
                                      <p:cBhvr>
                                        <p:cTn id="41" dur="2000" fill="hold"/>
                                        <p:tgtEl>
                                          <p:spTgt spid="8"/>
                                        </p:tgtEl>
                                        <p:attrNameLst>
                                          <p:attrName>ppt_w</p:attrName>
                                        </p:attrNameLst>
                                      </p:cBhvr>
                                      <p:tavLst>
                                        <p:tav tm="0" fmla="#ppt_w*sin(2.5*pi*$)">
                                          <p:val>
                                            <p:fltVal val="0"/>
                                          </p:val>
                                        </p:tav>
                                        <p:tav tm="100000">
                                          <p:val>
                                            <p:fltVal val="1"/>
                                          </p:val>
                                        </p:tav>
                                      </p:tavLst>
                                    </p:anim>
                                    <p:anim calcmode="lin" valueType="num">
                                      <p:cBhvr>
                                        <p:cTn id="42"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7"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0" fill="hold"/>
                                        <p:tgtEl>
                                          <p:spTgt spid="9"/>
                                        </p:tgtEl>
                                        <p:attrNameLst>
                                          <p:attrName>ppt_x</p:attrName>
                                        </p:attrNameLst>
                                      </p:cBhvr>
                                      <p:tavLst>
                                        <p:tav tm="0">
                                          <p:val>
                                            <p:strVal val="#ppt_x"/>
                                          </p:val>
                                        </p:tav>
                                        <p:tav tm="100000">
                                          <p:val>
                                            <p:strVal val="#ppt_x"/>
                                          </p:val>
                                        </p:tav>
                                      </p:tavLst>
                                    </p:anim>
                                    <p:anim calcmode="lin" valueType="num">
                                      <p:cBhvr additive="base">
                                        <p:cTn id="48" dur="5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4" grpId="0"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scaled="0"/>
        </a:gradFill>
        <a:effectLst/>
      </p:bgPr>
    </p:bg>
    <p:spTree>
      <p:nvGrpSpPr>
        <p:cNvPr id="1" name=""/>
        <p:cNvGrpSpPr/>
        <p:nvPr/>
      </p:nvGrpSpPr>
      <p:grpSpPr/>
      <p:sp>
        <p:nvSpPr>
          <p:cNvPr id="4" name="Text Box 3"/>
          <p:cNvSpPr txBox="1"/>
          <p:nvPr/>
        </p:nvSpPr>
        <p:spPr>
          <a:xfrm>
            <a:off x="1651000" y="461010"/>
            <a:ext cx="7085330" cy="633730"/>
          </a:xfrm>
          <a:prstGeom prst="rect">
            <a:avLst/>
          </a:prstGeom>
          <a:noFill/>
        </p:spPr>
        <p:txBody>
          <a:bodyPr wrap="square" rtlCol="0">
            <a:noAutofit/>
          </a:bodyPr>
          <a:p>
            <a:pPr algn="r"/>
            <a:r>
              <a:rPr lang="en-GB" altLang="en-US" sz="2400" u="sng">
                <a:solidFill>
                  <a:srgbClr val="FFC000"/>
                </a:solidFill>
                <a:latin typeface="Arial Black" panose="020B0A04020102020204" charset="0"/>
                <a:cs typeface="Arial Black" panose="020B0A04020102020204" charset="0"/>
              </a:rPr>
              <a:t>THE WORLD OF CYBER-SECURITY</a:t>
            </a:r>
            <a:endParaRPr lang="en-GB" altLang="en-US" sz="2400" u="sng">
              <a:solidFill>
                <a:srgbClr val="FFC000"/>
              </a:solidFill>
              <a:latin typeface="Arial Black" panose="020B0A04020102020204" charset="0"/>
              <a:cs typeface="Arial Black" panose="020B0A04020102020204" charset="0"/>
            </a:endParaRPr>
          </a:p>
        </p:txBody>
      </p:sp>
      <p:pic>
        <p:nvPicPr>
          <p:cNvPr id="11" name="Content Placeholder 10" descr="Digital Technology Mosaic Logo Opener Premiere_preview_image"/>
          <p:cNvPicPr>
            <a:picLocks noChangeAspect="1"/>
          </p:cNvPicPr>
          <p:nvPr>
            <p:ph idx="1"/>
          </p:nvPr>
        </p:nvPicPr>
        <p:blipFill>
          <a:blip r:embed="rId1"/>
          <a:stretch>
            <a:fillRect/>
          </a:stretch>
        </p:blipFill>
        <p:spPr>
          <a:xfrm>
            <a:off x="-635" y="1095375"/>
            <a:ext cx="11581765" cy="5424170"/>
          </a:xfrm>
          <a:prstGeom prst="rect">
            <a:avLst/>
          </a:prstGeom>
        </p:spPr>
      </p:pic>
      <p:sp>
        <p:nvSpPr>
          <p:cNvPr id="10" name="Rectangles 9"/>
          <p:cNvSpPr/>
          <p:nvPr/>
        </p:nvSpPr>
        <p:spPr>
          <a:xfrm flipH="1" flipV="1">
            <a:off x="610235" y="1174750"/>
            <a:ext cx="11582400" cy="5344795"/>
          </a:xfrm>
          <a:prstGeom prst="rect">
            <a:avLst/>
          </a:prstGeom>
          <a:no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977265" y="1094740"/>
            <a:ext cx="5672455" cy="614045"/>
          </a:xfrm>
          <a:prstGeom prst="rect">
            <a:avLst/>
          </a:prstGeom>
          <a:noFill/>
        </p:spPr>
        <p:txBody>
          <a:bodyPr wrap="square" rtlCol="0">
            <a:noAutofit/>
          </a:bodyPr>
          <a:p>
            <a:r>
              <a:rPr lang="en-GB" altLang="en-US">
                <a:gradFill>
                  <a:gsLst>
                    <a:gs pos="0">
                      <a:srgbClr val="14CD68"/>
                    </a:gs>
                    <a:gs pos="100000">
                      <a:srgbClr val="035C7D"/>
                    </a:gs>
                  </a:gsLst>
                  <a:lin scaled="0"/>
                </a:gradFill>
              </a:rPr>
              <a:t>What Is Cyber-security?</a:t>
            </a:r>
            <a:endParaRPr lang="en-GB" altLang="en-US">
              <a:gradFill>
                <a:gsLst>
                  <a:gs pos="0">
                    <a:srgbClr val="14CD68"/>
                  </a:gs>
                  <a:gs pos="100000">
                    <a:srgbClr val="035C7D"/>
                  </a:gs>
                </a:gsLst>
                <a:lin scaled="0"/>
              </a:gradFill>
            </a:endParaRPr>
          </a:p>
        </p:txBody>
      </p:sp>
      <p:sp>
        <p:nvSpPr>
          <p:cNvPr id="13" name="Rectangles 12"/>
          <p:cNvSpPr/>
          <p:nvPr/>
        </p:nvSpPr>
        <p:spPr>
          <a:xfrm>
            <a:off x="792480" y="1708785"/>
            <a:ext cx="3800475" cy="245554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5" name="Picture 14" descr="HD VERSION"/>
          <p:cNvPicPr>
            <a:picLocks noChangeAspect="1"/>
          </p:cNvPicPr>
          <p:nvPr/>
        </p:nvPicPr>
        <p:blipFill>
          <a:blip r:embed="rId2"/>
          <a:stretch>
            <a:fillRect/>
          </a:stretch>
        </p:blipFill>
        <p:spPr>
          <a:xfrm>
            <a:off x="792480" y="1708785"/>
            <a:ext cx="3800475" cy="2459355"/>
          </a:xfrm>
          <a:prstGeom prst="rect">
            <a:avLst/>
          </a:prstGeom>
        </p:spPr>
      </p:pic>
      <p:sp>
        <p:nvSpPr>
          <p:cNvPr id="16" name="Text Box 15"/>
          <p:cNvSpPr txBox="1"/>
          <p:nvPr/>
        </p:nvSpPr>
        <p:spPr>
          <a:xfrm>
            <a:off x="858520" y="1852930"/>
            <a:ext cx="3596640" cy="2311400"/>
          </a:xfrm>
          <a:prstGeom prst="rect">
            <a:avLst/>
          </a:prstGeom>
          <a:noFill/>
        </p:spPr>
        <p:txBody>
          <a:bodyPr wrap="square" rtlCol="0">
            <a:noAutofit/>
          </a:bodyPr>
          <a:p>
            <a:r>
              <a:rPr lang="en-GB" altLang="en-US" i="1">
                <a:solidFill>
                  <a:srgbClr val="FFFF00"/>
                </a:solidFill>
              </a:rPr>
              <a:t>Cybersecurity is the ongoing effort to protect individuals, organizations and governments from digital attacks by protecting networked systems and data from unauthorized use or harm</a:t>
            </a:r>
            <a:r>
              <a:rPr lang="en-GB" altLang="en-US"/>
              <a:t>.</a:t>
            </a:r>
            <a:endParaRPr lang="en-GB" altLang="en-US"/>
          </a:p>
        </p:txBody>
      </p:sp>
      <p:sp>
        <p:nvSpPr>
          <p:cNvPr id="17" name="Text Box 16"/>
          <p:cNvSpPr txBox="1"/>
          <p:nvPr/>
        </p:nvSpPr>
        <p:spPr>
          <a:xfrm>
            <a:off x="5496560" y="2814320"/>
            <a:ext cx="2005965" cy="1595120"/>
          </a:xfrm>
          <a:prstGeom prst="rect">
            <a:avLst/>
          </a:prstGeom>
          <a:noFill/>
        </p:spPr>
        <p:txBody>
          <a:bodyPr wrap="square" rtlCol="0">
            <a:noAutofit/>
          </a:bodyPr>
          <a:p>
            <a:endParaRPr lang="en-GB" altLang="en-US"/>
          </a:p>
        </p:txBody>
      </p:sp>
      <p:sp>
        <p:nvSpPr>
          <p:cNvPr id="18" name="Text Box 17"/>
          <p:cNvSpPr txBox="1"/>
          <p:nvPr/>
        </p:nvSpPr>
        <p:spPr>
          <a:xfrm>
            <a:off x="5022215" y="1967865"/>
            <a:ext cx="3435985" cy="313055"/>
          </a:xfrm>
          <a:prstGeom prst="rect">
            <a:avLst/>
          </a:prstGeom>
          <a:noFill/>
        </p:spPr>
        <p:txBody>
          <a:bodyPr wrap="square" rtlCol="0">
            <a:noAutofit/>
          </a:bodyPr>
          <a:p>
            <a:r>
              <a:rPr lang="en-GB" altLang="en-US" u="sng">
                <a:solidFill>
                  <a:srgbClr val="00B050"/>
                </a:solidFill>
              </a:rPr>
              <a:t>The three levels of protection</a:t>
            </a:r>
            <a:endParaRPr lang="en-GB" altLang="en-US" u="sng">
              <a:solidFill>
                <a:srgbClr val="00B050"/>
              </a:solidFill>
            </a:endParaRPr>
          </a:p>
        </p:txBody>
      </p:sp>
      <p:sp>
        <p:nvSpPr>
          <p:cNvPr id="19" name="Text Box 18"/>
          <p:cNvSpPr txBox="1"/>
          <p:nvPr/>
        </p:nvSpPr>
        <p:spPr>
          <a:xfrm>
            <a:off x="5022850" y="2500630"/>
            <a:ext cx="2717165" cy="1769745"/>
          </a:xfrm>
          <a:prstGeom prst="rect">
            <a:avLst/>
          </a:prstGeom>
          <a:noFill/>
        </p:spPr>
        <p:txBody>
          <a:bodyPr wrap="square" rtlCol="0">
            <a:noAutofit/>
          </a:bodyPr>
          <a:p>
            <a:endParaRPr lang="en-GB" altLang="en-US"/>
          </a:p>
        </p:txBody>
      </p:sp>
      <p:sp>
        <p:nvSpPr>
          <p:cNvPr id="20" name="Text Box 19"/>
          <p:cNvSpPr txBox="1"/>
          <p:nvPr/>
        </p:nvSpPr>
        <p:spPr>
          <a:xfrm>
            <a:off x="5361305" y="2540000"/>
            <a:ext cx="5762625" cy="3635375"/>
          </a:xfrm>
          <a:prstGeom prst="rect">
            <a:avLst/>
          </a:prstGeom>
          <a:noFill/>
        </p:spPr>
        <p:txBody>
          <a:bodyPr wrap="square" rtlCol="0">
            <a:noAutofit/>
          </a:bodyPr>
          <a:p>
            <a:r>
              <a:rPr lang="en-GB" altLang="en-US">
                <a:solidFill>
                  <a:schemeClr val="accent2">
                    <a:lumMod val="75000"/>
                  </a:schemeClr>
                </a:solidFill>
              </a:rPr>
              <a:t>Personal</a:t>
            </a:r>
            <a:endParaRPr lang="en-GB" altLang="en-US">
              <a:solidFill>
                <a:schemeClr val="accent2">
                  <a:lumMod val="75000"/>
                </a:schemeClr>
              </a:solidFill>
            </a:endParaRPr>
          </a:p>
          <a:p>
            <a:r>
              <a:rPr lang="en-GB" altLang="en-US">
                <a:solidFill>
                  <a:schemeClr val="accent2">
                    <a:lumMod val="75000"/>
                  </a:schemeClr>
                </a:solidFill>
              </a:rPr>
              <a:t>On a personal level, you need to safeguard your identity, your data, and your computing devices.</a:t>
            </a:r>
            <a:endParaRPr lang="en-GB" altLang="en-US">
              <a:solidFill>
                <a:schemeClr val="accent2">
                  <a:lumMod val="75000"/>
                </a:schemeClr>
              </a:solidFill>
            </a:endParaRPr>
          </a:p>
          <a:p>
            <a:endParaRPr lang="en-GB" altLang="en-US">
              <a:solidFill>
                <a:schemeClr val="accent2">
                  <a:lumMod val="75000"/>
                </a:schemeClr>
              </a:solidFill>
            </a:endParaRPr>
          </a:p>
          <a:p>
            <a:endParaRPr lang="en-GB" altLang="en-US">
              <a:solidFill>
                <a:schemeClr val="accent2">
                  <a:lumMod val="75000"/>
                </a:schemeClr>
              </a:solidFill>
            </a:endParaRPr>
          </a:p>
          <a:p>
            <a:endParaRPr lang="en-GB" altLang="en-US">
              <a:solidFill>
                <a:schemeClr val="accent2">
                  <a:lumMod val="75000"/>
                </a:schemeClr>
              </a:solidFill>
            </a:endParaRPr>
          </a:p>
          <a:p>
            <a:r>
              <a:rPr lang="en-GB" altLang="en-US">
                <a:solidFill>
                  <a:schemeClr val="accent2">
                    <a:lumMod val="75000"/>
                  </a:schemeClr>
                </a:solidFill>
              </a:rPr>
              <a:t>Organizational</a:t>
            </a:r>
            <a:endParaRPr lang="en-GB" altLang="en-US">
              <a:solidFill>
                <a:schemeClr val="accent2">
                  <a:lumMod val="75000"/>
                </a:schemeClr>
              </a:solidFill>
            </a:endParaRPr>
          </a:p>
          <a:p>
            <a:r>
              <a:rPr lang="en-GB" altLang="en-US">
                <a:solidFill>
                  <a:schemeClr val="accent2">
                    <a:lumMod val="75000"/>
                  </a:schemeClr>
                </a:solidFill>
              </a:rPr>
              <a:t>At an organizational level, it is everyone’s responsibility to protect the organization’s reputation, data and customers.</a:t>
            </a:r>
            <a:endParaRPr lang="en-GB" altLang="en-US">
              <a:solidFill>
                <a:schemeClr val="accent2">
                  <a:lumMod val="75000"/>
                </a:schemeClr>
              </a:solidFill>
            </a:endParaRPr>
          </a:p>
        </p:txBody>
      </p:sp>
      <p:sp>
        <p:nvSpPr>
          <p:cNvPr id="21" name="Oval 20"/>
          <p:cNvSpPr/>
          <p:nvPr/>
        </p:nvSpPr>
        <p:spPr>
          <a:xfrm>
            <a:off x="9228455" y="3810000"/>
            <a:ext cx="1582420" cy="83693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22" name="Picture 21" descr="631e60d01d52ca558a74b155437f3260564cd012"/>
          <p:cNvPicPr>
            <a:picLocks noChangeAspect="1"/>
          </p:cNvPicPr>
          <p:nvPr/>
        </p:nvPicPr>
        <p:blipFill>
          <a:blip r:embed="rId3"/>
          <a:stretch>
            <a:fillRect/>
          </a:stretch>
        </p:blipFill>
        <p:spPr>
          <a:xfrm>
            <a:off x="8307705" y="3428365"/>
            <a:ext cx="3489325" cy="1590675"/>
          </a:xfrm>
          <a:prstGeom prst="rect">
            <a:avLst/>
          </a:prstGeom>
        </p:spPr>
      </p:pic>
      <p:pic>
        <p:nvPicPr>
          <p:cNvPr id="23" name="Picture 22" descr="2"/>
          <p:cNvPicPr>
            <a:picLocks noChangeAspect="1"/>
          </p:cNvPicPr>
          <p:nvPr/>
        </p:nvPicPr>
        <p:blipFill>
          <a:blip r:embed="rId4"/>
          <a:stretch>
            <a:fillRect/>
          </a:stretch>
        </p:blipFill>
        <p:spPr>
          <a:xfrm>
            <a:off x="8307705" y="5295265"/>
            <a:ext cx="4032885" cy="1223645"/>
          </a:xfrm>
          <a:prstGeom prst="rect">
            <a:avLst/>
          </a:prstGeom>
        </p:spPr>
      </p:pic>
      <p:sp>
        <p:nvSpPr>
          <p:cNvPr id="24" name="Text Box 23"/>
          <p:cNvSpPr txBox="1"/>
          <p:nvPr/>
        </p:nvSpPr>
        <p:spPr>
          <a:xfrm>
            <a:off x="419735" y="5295265"/>
            <a:ext cx="8682990" cy="1038860"/>
          </a:xfrm>
          <a:prstGeom prst="rect">
            <a:avLst/>
          </a:prstGeom>
          <a:noFill/>
        </p:spPr>
        <p:txBody>
          <a:bodyPr wrap="square" rtlCol="0">
            <a:noAutofit/>
          </a:bodyPr>
          <a:p>
            <a:pPr algn="l"/>
            <a:r>
              <a:rPr lang="en-GB" altLang="en-US">
                <a:solidFill>
                  <a:srgbClr val="FFFF00"/>
                </a:solidFill>
              </a:rPr>
              <a:t>Government</a:t>
            </a:r>
            <a:endParaRPr lang="en-GB" altLang="en-US">
              <a:solidFill>
                <a:srgbClr val="FFFF00"/>
              </a:solidFill>
            </a:endParaRPr>
          </a:p>
          <a:p>
            <a:pPr algn="l"/>
            <a:r>
              <a:rPr lang="en-GB" altLang="en-US">
                <a:solidFill>
                  <a:srgbClr val="FFFF00"/>
                </a:solidFill>
              </a:rPr>
              <a:t>As more digital information is being gathered and shared, its protection becomes even more vital at the government level, where national security, economic stability and the safety and wellbeing of citizens are at stake.</a:t>
            </a:r>
            <a:endParaRPr lang="en-GB" altLang="en-US">
              <a:solidFill>
                <a:srgbClr val="FFFF00"/>
              </a:solidFill>
            </a:endParaRPr>
          </a:p>
        </p:txBody>
      </p:sp>
      <p:sp>
        <p:nvSpPr>
          <p:cNvPr id="25" name="Oval 24"/>
          <p:cNvSpPr/>
          <p:nvPr/>
        </p:nvSpPr>
        <p:spPr>
          <a:xfrm>
            <a:off x="1128395" y="4646930"/>
            <a:ext cx="2472055" cy="43307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26" name="Picture 25" descr="3"/>
          <p:cNvPicPr>
            <a:picLocks noChangeAspect="1"/>
          </p:cNvPicPr>
          <p:nvPr/>
        </p:nvPicPr>
        <p:blipFill>
          <a:blip r:embed="rId5"/>
          <a:stretch>
            <a:fillRect/>
          </a:stretch>
        </p:blipFill>
        <p:spPr>
          <a:xfrm>
            <a:off x="0" y="3428365"/>
            <a:ext cx="5528945" cy="1774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clrChange>
              <a:clrFrom>
                <a:srgbClr val="060503">
                  <a:alpha val="100000"/>
                </a:srgbClr>
              </a:clrFrom>
              <a:clrTo>
                <a:srgbClr val="060503">
                  <a:alpha val="100000"/>
                  <a:alpha val="0"/>
                </a:srgbClr>
              </a:clrTo>
            </a:clrChange>
          </a:blip>
          <a:stretch>
            <a:fillRect/>
          </a:stretch>
        </a:blipFill>
        <a:effectLst/>
      </p:bgPr>
    </p:bg>
    <p:spTree>
      <p:nvGrpSpPr>
        <p:cNvPr id="1" name=""/>
        <p:cNvGrpSpPr/>
        <p:nvPr/>
      </p:nvGrpSpPr>
      <p:grpSpPr/>
      <p:sp>
        <p:nvSpPr>
          <p:cNvPr id="2" name="Title 1"/>
          <p:cNvSpPr>
            <a:spLocks noGrp="1"/>
          </p:cNvSpPr>
          <p:nvPr>
            <p:ph type="title"/>
          </p:nvPr>
        </p:nvSpPr>
        <p:spPr>
          <a:ln>
            <a:solidFill>
              <a:schemeClr val="bg1">
                <a:lumMod val="60000"/>
                <a:lumOff val="40000"/>
              </a:schemeClr>
            </a:solidFill>
          </a:ln>
        </p:spPr>
        <p:txBody>
          <a:bodyPr/>
          <a:p>
            <a:r>
              <a:rPr lang="en-GB" altLang="en-US" u="sng">
                <a:solidFill>
                  <a:srgbClr val="00B050"/>
                </a:solidFill>
                <a:latin typeface="Arial Black" panose="020B0A04020102020204" charset="0"/>
                <a:cs typeface="Arial Black" panose="020B0A04020102020204" charset="0"/>
              </a:rPr>
              <a:t>PROTCTING YOUR PERSONAL DATA</a:t>
            </a:r>
            <a:endParaRPr lang="en-GB" altLang="en-US" u="sng">
              <a:solidFill>
                <a:srgbClr val="00B050"/>
              </a:solidFill>
              <a:latin typeface="Arial Black" panose="020B0A04020102020204" charset="0"/>
              <a:cs typeface="Arial Black" panose="020B0A04020102020204" charset="0"/>
            </a:endParaRPr>
          </a:p>
        </p:txBody>
      </p:sp>
      <p:pic>
        <p:nvPicPr>
          <p:cNvPr id="5" name="Content Placeholder 4" descr="C:\Users\Gaseous\Downloads\Cyber Earth, Openers ft. cinematic &amp; glob - Envato_files\EnvatoLogoDark-d7fdce89d7315fa71e83.svgEnvatoLogoDark-d7fdce89d7315fa71e83"/>
          <p:cNvPicPr>
            <a:picLocks noChangeAspect="1"/>
          </p:cNvPicPr>
          <p:nvPr>
            <p:ph idx="1"/>
          </p:nvPr>
        </p:nvPicPr>
        <p:blipFill>
          <a:blip r:embed="rId2">
            <a:clrChange>
              <a:clrFrom>
                <a:srgbClr val="060503">
                  <a:alpha val="100000"/>
                </a:srgbClr>
              </a:clrFrom>
              <a:clrTo>
                <a:srgbClr val="060503">
                  <a:alpha val="100000"/>
                  <a:alpha val="0"/>
                </a:srgbClr>
              </a:clrTo>
            </a:clrChange>
            <a:extLst>
              <a:ext uri="{96DAC541-7B7A-43D3-8B79-37D633B846F1}">
                <asvg:svgBlip xmlns:asvg="http://schemas.microsoft.com/office/drawing/2016/SVG/main" r:embed="rId3"/>
              </a:ext>
            </a:extLst>
          </a:blip>
          <a:srcRect l="24713" r="24713"/>
          <a:stretch>
            <a:fillRect/>
          </a:stretch>
        </p:blipFill>
        <p:spPr>
          <a:xfrm>
            <a:off x="7730490" y="470535"/>
            <a:ext cx="4353560" cy="2660650"/>
          </a:xfrm>
          <a:prstGeom prst="rect">
            <a:avLst/>
          </a:prstGeom>
          <a:effectLst>
            <a:outerShdw blurRad="50800" dist="38100" dir="2700000" algn="tl" rotWithShape="0">
              <a:prstClr val="black">
                <a:alpha val="40000"/>
              </a:prstClr>
            </a:outerShdw>
          </a:effectLst>
        </p:spPr>
      </p:pic>
      <p:sp>
        <p:nvSpPr>
          <p:cNvPr id="4" name="Rectangles 3"/>
          <p:cNvSpPr/>
          <p:nvPr/>
        </p:nvSpPr>
        <p:spPr>
          <a:xfrm flipH="1">
            <a:off x="1312545" y="2665730"/>
            <a:ext cx="2318385" cy="1771015"/>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rgbClr val="000000">
                    <a:alpha val="0"/>
                  </a:srgbClr>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flipV="1">
            <a:off x="1436370" y="1664335"/>
            <a:ext cx="128270" cy="273685"/>
          </a:xfrm>
          <a:prstGeom prst="rect">
            <a:avLst/>
          </a:prstGeom>
          <a:noFill/>
        </p:spPr>
        <p:txBody>
          <a:bodyPr wrap="square" rtlCol="0">
            <a:noAutofit/>
          </a:bodyPr>
          <a:p>
            <a:endParaRPr lang="en-GB" altLang="en-US"/>
          </a:p>
        </p:txBody>
      </p:sp>
      <p:sp>
        <p:nvSpPr>
          <p:cNvPr id="7" name="Text Box 6"/>
          <p:cNvSpPr txBox="1"/>
          <p:nvPr/>
        </p:nvSpPr>
        <p:spPr>
          <a:xfrm>
            <a:off x="776605" y="1091565"/>
            <a:ext cx="5401945" cy="1047115"/>
          </a:xfrm>
          <a:prstGeom prst="rect">
            <a:avLst/>
          </a:prstGeom>
          <a:noFill/>
        </p:spPr>
        <p:txBody>
          <a:bodyPr wrap="square" rtlCol="0">
            <a:noAutofit/>
          </a:bodyPr>
          <a:p>
            <a:r>
              <a:rPr lang="en-GB" altLang="en-US"/>
              <a:t>Personal data is any information that can be used to identify you, and it can exist both offline and online.</a:t>
            </a:r>
            <a:endParaRPr lang="en-GB" altLang="en-US"/>
          </a:p>
        </p:txBody>
      </p:sp>
      <p:sp>
        <p:nvSpPr>
          <p:cNvPr id="8" name="Text Box 7"/>
          <p:cNvSpPr txBox="1"/>
          <p:nvPr/>
        </p:nvSpPr>
        <p:spPr>
          <a:xfrm>
            <a:off x="2306955" y="2158365"/>
            <a:ext cx="6764020" cy="475615"/>
          </a:xfrm>
          <a:prstGeom prst="rect">
            <a:avLst/>
          </a:prstGeom>
          <a:noFill/>
        </p:spPr>
        <p:txBody>
          <a:bodyPr wrap="square" rtlCol="0">
            <a:noAutofit/>
          </a:bodyPr>
          <a:p>
            <a:pPr algn="r"/>
            <a:r>
              <a:rPr lang="en-GB" altLang="en-US" u="sng">
                <a:solidFill>
                  <a:srgbClr val="0070C0"/>
                </a:solidFill>
                <a:latin typeface="Arial Black" panose="020B0A04020102020204" charset="0"/>
                <a:cs typeface="Arial Black" panose="020B0A04020102020204" charset="0"/>
              </a:rPr>
              <a:t>Difference between your online and offline identity</a:t>
            </a:r>
            <a:endParaRPr lang="en-GB" altLang="en-US" u="sng">
              <a:solidFill>
                <a:srgbClr val="0070C0"/>
              </a:solidFill>
              <a:latin typeface="Arial Black" panose="020B0A04020102020204" charset="0"/>
              <a:cs typeface="Arial Black" panose="020B0A04020102020204" charset="0"/>
            </a:endParaRPr>
          </a:p>
        </p:txBody>
      </p:sp>
      <p:sp>
        <p:nvSpPr>
          <p:cNvPr id="9" name="Text Box 8"/>
          <p:cNvSpPr txBox="1"/>
          <p:nvPr/>
        </p:nvSpPr>
        <p:spPr>
          <a:xfrm>
            <a:off x="609600" y="2484120"/>
            <a:ext cx="6246495" cy="3274695"/>
          </a:xfrm>
          <a:prstGeom prst="rect">
            <a:avLst/>
          </a:prstGeom>
          <a:noFill/>
        </p:spPr>
        <p:txBody>
          <a:bodyPr wrap="square" rtlCol="0">
            <a:noAutofit/>
          </a:bodyPr>
          <a:p>
            <a:r>
              <a:rPr lang="en-GB" altLang="en-US" sz="1600" b="1">
                <a:solidFill>
                  <a:schemeClr val="accent3">
                    <a:lumMod val="10000"/>
                  </a:schemeClr>
                </a:solidFill>
                <a:latin typeface="Arial Black" panose="020B0A04020102020204" charset="0"/>
                <a:ea typeface="+mj-ea"/>
                <a:cs typeface="Arial Black" panose="020B0A04020102020204" charset="0"/>
              </a:rPr>
              <a:t>Offline identity</a:t>
            </a:r>
            <a:endParaRPr lang="en-GB" altLang="en-US" sz="1600" b="1">
              <a:solidFill>
                <a:schemeClr val="accent3">
                  <a:lumMod val="10000"/>
                </a:schemeClr>
              </a:solidFill>
              <a:latin typeface="Arial Black" panose="020B0A04020102020204" charset="0"/>
              <a:ea typeface="+mj-ea"/>
              <a:cs typeface="Arial Black" panose="020B0A04020102020204" charset="0"/>
            </a:endParaRPr>
          </a:p>
          <a:p>
            <a:r>
              <a:rPr lang="en-GB" altLang="en-US" sz="1600" b="1">
                <a:solidFill>
                  <a:schemeClr val="accent3">
                    <a:lumMod val="10000"/>
                  </a:schemeClr>
                </a:solidFill>
                <a:latin typeface="Arial Black" panose="020B0A04020102020204" charset="0"/>
                <a:ea typeface="+mj-ea"/>
                <a:cs typeface="Arial Black" panose="020B0A04020102020204" charset="0"/>
              </a:rPr>
              <a:t>Your offline identity is the real-life persona that you present on a daily basis at home, at school or at work. As a result, family and friends know details about your personal life, including your full name, age and address.</a:t>
            </a:r>
            <a:endParaRPr lang="en-GB" altLang="en-US" sz="1600" b="1">
              <a:solidFill>
                <a:schemeClr val="accent3">
                  <a:lumMod val="10000"/>
                </a:schemeClr>
              </a:solidFill>
              <a:latin typeface="Arial Black" panose="020B0A04020102020204" charset="0"/>
              <a:ea typeface="+mj-ea"/>
              <a:cs typeface="Arial Black" panose="020B0A04020102020204" charset="0"/>
            </a:endParaRPr>
          </a:p>
          <a:p>
            <a:endParaRPr lang="en-GB" altLang="en-US" sz="1600" b="1">
              <a:solidFill>
                <a:schemeClr val="accent3">
                  <a:lumMod val="10000"/>
                </a:schemeClr>
              </a:solidFill>
              <a:latin typeface="Arial Black" panose="020B0A04020102020204" charset="0"/>
              <a:ea typeface="+mj-ea"/>
              <a:cs typeface="Arial Black" panose="020B0A04020102020204" charset="0"/>
            </a:endParaRPr>
          </a:p>
          <a:p>
            <a:r>
              <a:rPr lang="en-GB" altLang="en-US" sz="1600" b="1">
                <a:solidFill>
                  <a:schemeClr val="accent3">
                    <a:lumMod val="10000"/>
                  </a:schemeClr>
                </a:solidFill>
                <a:latin typeface="Arial Black" panose="020B0A04020102020204" charset="0"/>
                <a:ea typeface="+mj-ea"/>
                <a:cs typeface="Arial Black" panose="020B0A04020102020204" charset="0"/>
              </a:rPr>
              <a:t>It’s important not to overlook the importance of securing your offline identity. Identity thieves can easily steal your data from right under your nose when you’re not looking!</a:t>
            </a:r>
            <a:endParaRPr lang="en-GB" altLang="en-US" sz="1600" b="1">
              <a:solidFill>
                <a:schemeClr val="accent3">
                  <a:lumMod val="10000"/>
                </a:schemeClr>
              </a:solidFill>
              <a:latin typeface="Arial Black" panose="020B0A04020102020204" charset="0"/>
              <a:ea typeface="+mj-ea"/>
              <a:cs typeface="Arial Black" panose="020B0A04020102020204" charset="0"/>
            </a:endParaRPr>
          </a:p>
        </p:txBody>
      </p:sp>
      <p:sp>
        <p:nvSpPr>
          <p:cNvPr id="10" name="Text Box 9"/>
          <p:cNvSpPr txBox="1"/>
          <p:nvPr/>
        </p:nvSpPr>
        <p:spPr>
          <a:xfrm>
            <a:off x="7214870" y="2642870"/>
            <a:ext cx="4977130" cy="3465195"/>
          </a:xfrm>
          <a:prstGeom prst="rect">
            <a:avLst/>
          </a:prstGeom>
          <a:noFill/>
        </p:spPr>
        <p:txBody>
          <a:bodyPr wrap="square" rtlCol="0">
            <a:noAutofit/>
          </a:bodyPr>
          <a:p>
            <a:r>
              <a:rPr lang="en-GB" altLang="en-US" b="1">
                <a:solidFill>
                  <a:schemeClr val="accent3">
                    <a:lumMod val="10000"/>
                  </a:schemeClr>
                </a:solidFill>
                <a:latin typeface="Arial Black" panose="020B0A04020102020204" charset="0"/>
                <a:cs typeface="Arial Black" panose="020B0A04020102020204" charset="0"/>
              </a:rPr>
              <a:t>Online identity</a:t>
            </a:r>
            <a:endParaRPr lang="en-GB" altLang="en-US" b="1">
              <a:solidFill>
                <a:schemeClr val="accent3">
                  <a:lumMod val="10000"/>
                </a:schemeClr>
              </a:solidFill>
              <a:latin typeface="Arial Black" panose="020B0A04020102020204" charset="0"/>
              <a:cs typeface="Arial Black" panose="020B0A04020102020204" charset="0"/>
            </a:endParaRPr>
          </a:p>
          <a:p>
            <a:r>
              <a:rPr lang="en-GB" altLang="en-US" b="1">
                <a:solidFill>
                  <a:schemeClr val="accent3">
                    <a:lumMod val="10000"/>
                  </a:schemeClr>
                </a:solidFill>
                <a:latin typeface="Arial Black" panose="020B0A04020102020204" charset="0"/>
                <a:cs typeface="Arial Black" panose="020B0A04020102020204" charset="0"/>
              </a:rPr>
              <a:t>Your online identity is not just a name. It’s who you are and how you present yourself to others online. It includes the username or alias you use for your online accounts, as well as the social identity you establish and portray on online communities and websites.</a:t>
            </a:r>
            <a:endParaRPr lang="en-GB" altLang="en-US" b="1">
              <a:solidFill>
                <a:schemeClr val="accent3">
                  <a:lumMod val="10000"/>
                </a:schemeClr>
              </a:solidFill>
              <a:latin typeface="Arial Black" panose="020B0A04020102020204" charset="0"/>
              <a:cs typeface="Arial Black" panose="020B0A04020102020204" charset="0"/>
            </a:endParaRPr>
          </a:p>
          <a:p>
            <a:endParaRPr lang="en-GB" altLang="en-US" b="1">
              <a:solidFill>
                <a:schemeClr val="accent3">
                  <a:lumMod val="10000"/>
                </a:schemeClr>
              </a:solidFill>
              <a:latin typeface="Arial Black" panose="020B0A04020102020204" charset="0"/>
              <a:cs typeface="Arial Black" panose="020B0A04020102020204" charset="0"/>
            </a:endParaRPr>
          </a:p>
          <a:p>
            <a:r>
              <a:rPr lang="en-GB" altLang="en-US" b="1">
                <a:solidFill>
                  <a:schemeClr val="accent3">
                    <a:lumMod val="10000"/>
                  </a:schemeClr>
                </a:solidFill>
                <a:latin typeface="Arial Black" panose="020B0A04020102020204" charset="0"/>
                <a:cs typeface="Arial Black" panose="020B0A04020102020204" charset="0"/>
              </a:rPr>
              <a:t>You should take care to limit the amount of personal information you reveal through your online identity. </a:t>
            </a:r>
            <a:endParaRPr lang="en-GB" altLang="en-US" b="1">
              <a:solidFill>
                <a:schemeClr val="accent3">
                  <a:lumMod val="10000"/>
                </a:schemeClr>
              </a:solidFill>
              <a:latin typeface="Arial Black" panose="020B0A04020102020204" charset="0"/>
              <a:cs typeface="Arial Black" panose="020B0A04020102020204" charset="0"/>
            </a:endParaRPr>
          </a:p>
        </p:txBody>
      </p:sp>
      <p:sp>
        <p:nvSpPr>
          <p:cNvPr id="11" name="Text Box 10"/>
          <p:cNvSpPr txBox="1"/>
          <p:nvPr/>
        </p:nvSpPr>
        <p:spPr>
          <a:xfrm>
            <a:off x="776605" y="5325745"/>
            <a:ext cx="6544945" cy="1354455"/>
          </a:xfrm>
          <a:prstGeom prst="rect">
            <a:avLst/>
          </a:prstGeom>
          <a:noFill/>
        </p:spPr>
        <p:txBody>
          <a:bodyPr wrap="square" rtlCol="0">
            <a:noAutofit/>
          </a:bodyPr>
          <a:p>
            <a:r>
              <a:rPr lang="en-GB" altLang="en-US">
                <a:gradFill>
                  <a:gsLst>
                    <a:gs pos="0">
                      <a:srgbClr val="FE4444"/>
                    </a:gs>
                    <a:gs pos="100000">
                      <a:srgbClr val="832B2B"/>
                    </a:gs>
                  </a:gsLst>
                  <a:lin scaled="0"/>
                </a:gradFill>
              </a:rPr>
              <a:t>NB</a:t>
            </a:r>
            <a:endParaRPr lang="en-GB" altLang="en-US">
              <a:gradFill>
                <a:gsLst>
                  <a:gs pos="0">
                    <a:srgbClr val="FE4444"/>
                  </a:gs>
                  <a:gs pos="100000">
                    <a:srgbClr val="832B2B"/>
                  </a:gs>
                </a:gsLst>
                <a:lin scaled="0"/>
              </a:gradFill>
            </a:endParaRPr>
          </a:p>
          <a:p>
            <a:r>
              <a:rPr lang="en-GB" altLang="en-US">
                <a:gradFill>
                  <a:gsLst>
                    <a:gs pos="0">
                      <a:srgbClr val="FE4444"/>
                    </a:gs>
                    <a:gs pos="100000">
                      <a:srgbClr val="832B2B"/>
                    </a:gs>
                  </a:gsLst>
                  <a:lin scaled="0"/>
                </a:gradFill>
              </a:rPr>
              <a:t>      Many people think that if they don’t have any social media or online accounts set up, then they don’t have an online identity. This is not the case. If you use the web, you have an online identity.</a:t>
            </a:r>
            <a:endParaRPr lang="en-GB" altLang="en-US">
              <a:gradFill>
                <a:gsLst>
                  <a:gs pos="0">
                    <a:srgbClr val="FE4444"/>
                  </a:gs>
                  <a:gs pos="100000">
                    <a:srgbClr val="832B2B"/>
                  </a:gs>
                </a:gsLst>
                <a:lin scaled="0"/>
              </a:gradFill>
            </a:endParaRP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2484</Words>
  <Application>WPS Presentation</Application>
  <PresentationFormat>Widescreen</PresentationFormat>
  <Paragraphs>54</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Arial Black</vt:lpstr>
      <vt:lpstr>Microsoft YaHei</vt:lpstr>
      <vt:lpstr>Arial Unicode MS</vt:lpstr>
      <vt:lpstr>Calibri</vt:lpstr>
      <vt:lpstr>Data Pie Charts</vt:lpstr>
      <vt:lpstr>INTRODUCTION TO CYBER-SECURITY</vt:lpstr>
      <vt:lpstr>PowerPoint 演示文稿</vt:lpstr>
      <vt:lpstr>PROTCTING YOUR PERSONAL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CYBER-SECURITY</dc:title>
  <dc:creator/>
  <cp:lastModifiedBy>Gaseous</cp:lastModifiedBy>
  <cp:revision>2</cp:revision>
  <dcterms:created xsi:type="dcterms:W3CDTF">2024-09-23T15:53:00Z</dcterms:created>
  <dcterms:modified xsi:type="dcterms:W3CDTF">2024-09-24T15:45:37Z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DA6D31EF14954EC1A517A5FC8A626729_11</vt:lpwstr>
  </property>
  <property fmtid="{D5CDD505-2E9C-101B-9397-08002B2CF9AE}" pid="3" name="KSOProductBuildVer">
    <vt:lpwstr>2057-12.2.0.18283</vt:lpwstr>
  </property>
</Properties>
</file>