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tesh nayak" initials="hn" lastIdx="1" clrIdx="0">
    <p:extLst>
      <p:ext uri="{19B8F6BF-5375-455C-9EA6-DF929625EA0E}">
        <p15:presenceInfo xmlns:p15="http://schemas.microsoft.com/office/powerpoint/2012/main" userId="bf1f965c6107de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3596-0440-416D-B640-9D2A2477E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F1774-1351-4AFA-89EF-42AB1C126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2165E-085C-4A54-B6B4-BF657F30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D2A7-31D4-4B63-BD8D-98BB36D5100B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9B3DE-DA2C-4444-925C-1B25200E4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60A3F-BE84-4EFC-86E8-76AEAE84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188-F1DB-4C87-9154-79FC1AFA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59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D2B1-3AF6-4E97-A103-0FA8DA7F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5B516-10BD-4B8D-A0B6-CE77A89EE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0725F-4BB6-45CA-A08C-57D774E4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D2A7-31D4-4B63-BD8D-98BB36D5100B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3F12E-D874-45C9-98FE-C073E6099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7035E-FB9E-4D51-9672-3BDA7FC5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188-F1DB-4C87-9154-79FC1AFA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68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CD67BD-39A2-4CB0-AB84-55BB75B3B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C41F8-F8F9-4721-BF58-395A09A78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8AF4B-5415-4546-8CB7-CA89CA7B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D2A7-31D4-4B63-BD8D-98BB36D5100B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ECEC8-F36C-434D-9193-E68C70F9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25AA8-EF5F-4345-B846-BB61F985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188-F1DB-4C87-9154-79FC1AFA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834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799D4-3E54-42A5-AC11-1469D7E9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1D90C-DE0F-41EF-8DA9-7A2F905DE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4F931-1F3B-4BC4-8F2C-9C5FB57DE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D2A7-31D4-4B63-BD8D-98BB36D5100B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ACCC4-86DA-4993-846D-6DB3AC17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9D0A6-933A-4A41-9AFD-E2EB4059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188-F1DB-4C87-9154-79FC1AFA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72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3B9A-E89F-42F9-94DD-13B93FB96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AAE5A-F865-4F2C-A8EA-32D64560B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7787B-244C-48F9-822C-67AE2411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D2A7-31D4-4B63-BD8D-98BB36D5100B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993D7-4A0B-4C59-8BC7-F593FF5B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83CE4-D69C-43E4-921E-C016234F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188-F1DB-4C87-9154-79FC1AFA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98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4FAB9-1C8A-4836-9130-72045EC8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D4768-91D3-4139-9BF3-1C63EDB63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27D66-C634-4771-ACAA-1C9F08D64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1D5A3-D888-493F-BA2C-C7C98219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D2A7-31D4-4B63-BD8D-98BB36D5100B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19E84-D443-4DDC-99D2-46D1DF328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7E3B8-16AB-47A4-B26D-8F3298E8C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188-F1DB-4C87-9154-79FC1AFA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96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72BE1-7D9E-4519-A6F8-12007F5E9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AE40E-4619-4FA8-8958-BA0AA3D7E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0204C-E0E2-4577-833D-E5300ECE6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31330-9CC9-4717-9F6D-5C67A7AA2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C59572-A7ED-4EAF-B185-8772E4613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6C1EA-74DC-403C-9E2A-95CEA1FCC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D2A7-31D4-4B63-BD8D-98BB36D5100B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B89882-CE53-4EB6-B68E-9259530B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8640AB-7CC3-42DD-85FF-1AA7561B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188-F1DB-4C87-9154-79FC1AFA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19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4AECD-702D-467F-AE31-71A0DEAD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5080D-EECB-43C7-809A-A4A278FA2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D2A7-31D4-4B63-BD8D-98BB36D5100B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53DF9-88C6-400A-8F5C-101002D8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4B744-C40F-4104-A3A1-6A3A0C9F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188-F1DB-4C87-9154-79FC1AFA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10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D76C3-8AB2-44E6-B502-B3F1CAF9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D2A7-31D4-4B63-BD8D-98BB36D5100B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E69BF-54DF-46AC-B9A2-99093F3E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952DA-A887-49C8-8259-78420582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188-F1DB-4C87-9154-79FC1AFA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75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0DC8-8FDA-4980-8F06-D9D649FAC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6E26F-A2A6-451D-9660-410673421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3E7D8-71DE-44FF-A1E2-08034C05C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1BC23-C9B4-43C3-BBB4-C6CD2595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D2A7-31D4-4B63-BD8D-98BB36D5100B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C26C4-CB72-4289-A443-C6A495B9B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A362F-B084-44CB-9AF6-2CE3DCC6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188-F1DB-4C87-9154-79FC1AFA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81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2F61-8EEB-4EE0-908B-DFCFECD0E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7CFB4E-4C7F-458D-B56B-D53DF8829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90089-3F78-49EF-8E19-23E30988C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F687F-0DF5-43D8-80F0-E5D77945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D2A7-31D4-4B63-BD8D-98BB36D5100B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31BEA-6B2D-41D5-9A47-A3B84EF3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CAB41-C530-483B-A81F-0189785B9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188-F1DB-4C87-9154-79FC1AFA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85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0CDA4-B418-4044-9D8E-9B9B9D5C6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6B961-DDF9-4072-84C8-0A85C3F76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FBD14-8FC6-402D-BD88-90665E91E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3D2A7-31D4-4B63-BD8D-98BB36D5100B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1464D-E597-4F31-A691-32351AC01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44282-9B03-400D-B5B7-7EBDBDA47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54188-F1DB-4C87-9154-79FC1AFA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87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F46A2C-EBF8-4401-A2C1-2E80A053D249}"/>
              </a:ext>
            </a:extLst>
          </p:cNvPr>
          <p:cNvSpPr txBox="1"/>
          <p:nvPr/>
        </p:nvSpPr>
        <p:spPr>
          <a:xfrm>
            <a:off x="185824" y="410817"/>
            <a:ext cx="165199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What is Neuron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C32CCE-1131-48FF-8990-9BFBFBBEE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2" y="2305174"/>
            <a:ext cx="4652549" cy="248602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4D4B63E-B884-4437-8370-92A147EA9F82}"/>
              </a:ext>
            </a:extLst>
          </p:cNvPr>
          <p:cNvSpPr/>
          <p:nvPr/>
        </p:nvSpPr>
        <p:spPr>
          <a:xfrm>
            <a:off x="7558088" y="1413663"/>
            <a:ext cx="585787" cy="574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X1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E1751C-9590-4683-943B-FDAE3D327EF3}"/>
              </a:ext>
            </a:extLst>
          </p:cNvPr>
          <p:cNvSpPr/>
          <p:nvPr/>
        </p:nvSpPr>
        <p:spPr>
          <a:xfrm>
            <a:off x="7558087" y="2128220"/>
            <a:ext cx="585787" cy="574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X2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27402CC-66C5-4506-B761-5F9A4FB93CE0}"/>
              </a:ext>
            </a:extLst>
          </p:cNvPr>
          <p:cNvSpPr/>
          <p:nvPr/>
        </p:nvSpPr>
        <p:spPr>
          <a:xfrm>
            <a:off x="7558087" y="2951098"/>
            <a:ext cx="585787" cy="574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X3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3EB92C9-792E-41D6-9D73-4D6C1D48C758}"/>
              </a:ext>
            </a:extLst>
          </p:cNvPr>
          <p:cNvSpPr/>
          <p:nvPr/>
        </p:nvSpPr>
        <p:spPr>
          <a:xfrm>
            <a:off x="7558087" y="3740223"/>
            <a:ext cx="585787" cy="574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X4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91F77AF-C098-4148-BB9E-2C0BE81FBB2D}"/>
              </a:ext>
            </a:extLst>
          </p:cNvPr>
          <p:cNvSpPr/>
          <p:nvPr/>
        </p:nvSpPr>
        <p:spPr>
          <a:xfrm>
            <a:off x="7558087" y="4529348"/>
            <a:ext cx="585787" cy="574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X5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C9D2A8-5244-45AF-AEE0-A752E243E059}"/>
              </a:ext>
            </a:extLst>
          </p:cNvPr>
          <p:cNvSpPr/>
          <p:nvPr/>
        </p:nvSpPr>
        <p:spPr>
          <a:xfrm>
            <a:off x="7558087" y="5285147"/>
            <a:ext cx="585787" cy="574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X6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FBC835-5A1E-4F32-8542-EC7E2DA87E88}"/>
              </a:ext>
            </a:extLst>
          </p:cNvPr>
          <p:cNvSpPr/>
          <p:nvPr/>
        </p:nvSpPr>
        <p:spPr>
          <a:xfrm>
            <a:off x="7558087" y="6283213"/>
            <a:ext cx="585787" cy="574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X8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109095-2270-4DF8-A860-5F8DC28EC626}"/>
              </a:ext>
            </a:extLst>
          </p:cNvPr>
          <p:cNvSpPr txBox="1"/>
          <p:nvPr/>
        </p:nvSpPr>
        <p:spPr>
          <a:xfrm rot="5400000">
            <a:off x="7717770" y="5342749"/>
            <a:ext cx="2664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.</a:t>
            </a:r>
          </a:p>
          <a:p>
            <a:r>
              <a:rPr lang="en-IN" sz="2400" b="1" dirty="0"/>
              <a:t>.</a:t>
            </a:r>
          </a:p>
          <a:p>
            <a:r>
              <a:rPr lang="en-IN" sz="2400" b="1" dirty="0"/>
              <a:t>.</a:t>
            </a:r>
          </a:p>
          <a:p>
            <a:r>
              <a:rPr lang="en-IN" sz="2400" b="1" dirty="0"/>
              <a:t>.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71DA99B-CAA7-45B8-9130-60CFFBFC3015}"/>
              </a:ext>
            </a:extLst>
          </p:cNvPr>
          <p:cNvSpPr/>
          <p:nvPr/>
        </p:nvSpPr>
        <p:spPr>
          <a:xfrm>
            <a:off x="9454183" y="3607878"/>
            <a:ext cx="808382" cy="79017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/>
              <a:t>neuron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4AA809-5730-413F-9793-268B754E3F98}"/>
              </a:ext>
            </a:extLst>
          </p:cNvPr>
          <p:cNvCxnSpPr>
            <a:stCxn id="5" idx="6"/>
            <a:endCxn id="19" idx="0"/>
          </p:cNvCxnSpPr>
          <p:nvPr/>
        </p:nvCxnSpPr>
        <p:spPr>
          <a:xfrm>
            <a:off x="8143875" y="1701057"/>
            <a:ext cx="1714499" cy="1906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046979-6ACC-44CC-8976-6207DC744173}"/>
              </a:ext>
            </a:extLst>
          </p:cNvPr>
          <p:cNvCxnSpPr>
            <a:stCxn id="7" idx="6"/>
            <a:endCxn id="19" idx="1"/>
          </p:cNvCxnSpPr>
          <p:nvPr/>
        </p:nvCxnSpPr>
        <p:spPr>
          <a:xfrm>
            <a:off x="8143874" y="2415614"/>
            <a:ext cx="1428694" cy="130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0802D3F-8C85-47ED-A474-3FDD79DD4388}"/>
              </a:ext>
            </a:extLst>
          </p:cNvPr>
          <p:cNvCxnSpPr>
            <a:stCxn id="9" idx="6"/>
            <a:endCxn id="19" idx="2"/>
          </p:cNvCxnSpPr>
          <p:nvPr/>
        </p:nvCxnSpPr>
        <p:spPr>
          <a:xfrm>
            <a:off x="8143874" y="3238492"/>
            <a:ext cx="1310309" cy="76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CC9BC21-6C7E-4445-B4DD-920436B0FC87}"/>
              </a:ext>
            </a:extLst>
          </p:cNvPr>
          <p:cNvCxnSpPr>
            <a:stCxn id="11" idx="6"/>
            <a:endCxn id="19" idx="2"/>
          </p:cNvCxnSpPr>
          <p:nvPr/>
        </p:nvCxnSpPr>
        <p:spPr>
          <a:xfrm flipV="1">
            <a:off x="8143874" y="4002963"/>
            <a:ext cx="1310309" cy="2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649874-117E-4263-A671-5F3F18B96797}"/>
              </a:ext>
            </a:extLst>
          </p:cNvPr>
          <p:cNvCxnSpPr>
            <a:stCxn id="13" idx="6"/>
            <a:endCxn id="19" idx="2"/>
          </p:cNvCxnSpPr>
          <p:nvPr/>
        </p:nvCxnSpPr>
        <p:spPr>
          <a:xfrm flipV="1">
            <a:off x="8143874" y="4002963"/>
            <a:ext cx="1310309" cy="81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97E5A68-3B42-4A6A-B8E6-B4A80EC2E709}"/>
              </a:ext>
            </a:extLst>
          </p:cNvPr>
          <p:cNvCxnSpPr>
            <a:stCxn id="15" idx="6"/>
            <a:endCxn id="19" idx="3"/>
          </p:cNvCxnSpPr>
          <p:nvPr/>
        </p:nvCxnSpPr>
        <p:spPr>
          <a:xfrm flipV="1">
            <a:off x="8143874" y="4282330"/>
            <a:ext cx="1428694" cy="1290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475532-1F0B-4BC4-87D4-C2916EB15AF8}"/>
              </a:ext>
            </a:extLst>
          </p:cNvPr>
          <p:cNvCxnSpPr>
            <a:stCxn id="17" idx="6"/>
            <a:endCxn id="19" idx="4"/>
          </p:cNvCxnSpPr>
          <p:nvPr/>
        </p:nvCxnSpPr>
        <p:spPr>
          <a:xfrm flipV="1">
            <a:off x="8143874" y="4398048"/>
            <a:ext cx="1714500" cy="217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4A7B6C-F6A4-4D28-971E-690C7D4057F8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10262565" y="4002963"/>
            <a:ext cx="975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4BADEB5-B067-4E32-857F-7E84071CE4E9}"/>
              </a:ext>
            </a:extLst>
          </p:cNvPr>
          <p:cNvSpPr txBox="1"/>
          <p:nvPr/>
        </p:nvSpPr>
        <p:spPr>
          <a:xfrm>
            <a:off x="8825948" y="2128220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w1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0161E3-3353-43C2-80D9-4A5231F08FEF}"/>
              </a:ext>
            </a:extLst>
          </p:cNvPr>
          <p:cNvSpPr txBox="1"/>
          <p:nvPr/>
        </p:nvSpPr>
        <p:spPr>
          <a:xfrm>
            <a:off x="8657045" y="2624387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w2</a:t>
            </a:r>
            <a:endParaRPr lang="en-I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8F3887-837E-481A-8DF4-68703C6FD1A1}"/>
              </a:ext>
            </a:extLst>
          </p:cNvPr>
          <p:cNvSpPr txBox="1"/>
          <p:nvPr/>
        </p:nvSpPr>
        <p:spPr>
          <a:xfrm>
            <a:off x="8484401" y="3253862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w3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E0CE4E-6119-46D1-8766-EE82B20CAA73}"/>
              </a:ext>
            </a:extLst>
          </p:cNvPr>
          <p:cNvSpPr txBox="1"/>
          <p:nvPr/>
        </p:nvSpPr>
        <p:spPr>
          <a:xfrm>
            <a:off x="8424828" y="3750617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w4</a:t>
            </a:r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AEF73A-BF5D-4A1C-AEFB-701A64E781CA}"/>
              </a:ext>
            </a:extLst>
          </p:cNvPr>
          <p:cNvSpPr txBox="1"/>
          <p:nvPr/>
        </p:nvSpPr>
        <p:spPr>
          <a:xfrm>
            <a:off x="8484401" y="4189484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w5</a:t>
            </a:r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7795578-AC10-432F-B771-CF5D49DA239F}"/>
              </a:ext>
            </a:extLst>
          </p:cNvPr>
          <p:cNvSpPr txBox="1"/>
          <p:nvPr/>
        </p:nvSpPr>
        <p:spPr>
          <a:xfrm>
            <a:off x="11236365" y="3862863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26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F46A2C-EBF8-4401-A2C1-2E80A053D249}"/>
              </a:ext>
            </a:extLst>
          </p:cNvPr>
          <p:cNvSpPr txBox="1"/>
          <p:nvPr/>
        </p:nvSpPr>
        <p:spPr>
          <a:xfrm>
            <a:off x="185824" y="410817"/>
            <a:ext cx="205626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Activation functions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DA24C1C-6E95-4523-A9D2-123C1463FE5F}"/>
              </a:ext>
            </a:extLst>
          </p:cNvPr>
          <p:cNvSpPr/>
          <p:nvPr/>
        </p:nvSpPr>
        <p:spPr>
          <a:xfrm>
            <a:off x="137904" y="864677"/>
            <a:ext cx="1425852" cy="13219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/>
              <a:t>neuron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3BCAAC-F0BB-4185-9D50-7A9883B26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09" y="1232451"/>
            <a:ext cx="811983" cy="64683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21FD922-EC7A-4FEF-9FFF-AE3F3A2DBA4B}"/>
              </a:ext>
            </a:extLst>
          </p:cNvPr>
          <p:cNvSpPr/>
          <p:nvPr/>
        </p:nvSpPr>
        <p:spPr>
          <a:xfrm>
            <a:off x="2715453" y="824923"/>
            <a:ext cx="1425852" cy="13219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/>
              <a:t>neuron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AEBE52-391A-4DF1-917A-58195A998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166" y="1154559"/>
            <a:ext cx="1114425" cy="628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AFC253-9909-4835-BFDF-17A9C3667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46" y="2672085"/>
            <a:ext cx="4651511" cy="1585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B58032-41AB-485E-AB6C-FD646C974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832" y="2657812"/>
            <a:ext cx="5274365" cy="15538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1BA7C3-B7D2-460E-9DCB-80DCFFBEF9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57" y="4565319"/>
            <a:ext cx="5274364" cy="19461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765455-5392-4387-9DE5-DE0EC22693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5749" y="4509687"/>
            <a:ext cx="5274364" cy="200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26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F46A2C-EBF8-4401-A2C1-2E80A053D249}"/>
              </a:ext>
            </a:extLst>
          </p:cNvPr>
          <p:cNvSpPr txBox="1"/>
          <p:nvPr/>
        </p:nvSpPr>
        <p:spPr>
          <a:xfrm>
            <a:off x="185824" y="410817"/>
            <a:ext cx="357482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How does this work for our use case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58F4E75-5433-46CC-B0A5-5FED1BB2D817}"/>
              </a:ext>
            </a:extLst>
          </p:cNvPr>
          <p:cNvSpPr/>
          <p:nvPr/>
        </p:nvSpPr>
        <p:spPr>
          <a:xfrm>
            <a:off x="1011505" y="1069107"/>
            <a:ext cx="585787" cy="574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X1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A6197B-80AC-4896-B73F-183B839AFEFE}"/>
              </a:ext>
            </a:extLst>
          </p:cNvPr>
          <p:cNvSpPr/>
          <p:nvPr/>
        </p:nvSpPr>
        <p:spPr>
          <a:xfrm>
            <a:off x="1011504" y="1783664"/>
            <a:ext cx="585787" cy="574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X2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72756C-8400-4E0B-A87F-8506B2AD1A31}"/>
              </a:ext>
            </a:extLst>
          </p:cNvPr>
          <p:cNvSpPr/>
          <p:nvPr/>
        </p:nvSpPr>
        <p:spPr>
          <a:xfrm>
            <a:off x="1011504" y="2606542"/>
            <a:ext cx="585787" cy="574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X3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5AD42C-C8F4-4776-AD83-2C9236CCF537}"/>
              </a:ext>
            </a:extLst>
          </p:cNvPr>
          <p:cNvSpPr/>
          <p:nvPr/>
        </p:nvSpPr>
        <p:spPr>
          <a:xfrm>
            <a:off x="1011504" y="3395667"/>
            <a:ext cx="585787" cy="574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X4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9426F1-18F9-406D-B805-8FF68E7D702B}"/>
              </a:ext>
            </a:extLst>
          </p:cNvPr>
          <p:cNvSpPr/>
          <p:nvPr/>
        </p:nvSpPr>
        <p:spPr>
          <a:xfrm>
            <a:off x="1011504" y="4184792"/>
            <a:ext cx="585787" cy="574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X5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766156A-BAF0-47EB-881B-B1AF1E51494B}"/>
              </a:ext>
            </a:extLst>
          </p:cNvPr>
          <p:cNvSpPr/>
          <p:nvPr/>
        </p:nvSpPr>
        <p:spPr>
          <a:xfrm>
            <a:off x="1011504" y="4940591"/>
            <a:ext cx="585787" cy="574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X6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ECA63-965E-49E1-A85B-6D59299C537E}"/>
              </a:ext>
            </a:extLst>
          </p:cNvPr>
          <p:cNvSpPr/>
          <p:nvPr/>
        </p:nvSpPr>
        <p:spPr>
          <a:xfrm>
            <a:off x="1011504" y="5938657"/>
            <a:ext cx="585787" cy="574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X8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577419-24C2-4183-AA7D-4C31E32F6FA9}"/>
              </a:ext>
            </a:extLst>
          </p:cNvPr>
          <p:cNvSpPr txBox="1"/>
          <p:nvPr/>
        </p:nvSpPr>
        <p:spPr>
          <a:xfrm rot="5400000">
            <a:off x="1171187" y="4998193"/>
            <a:ext cx="2664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.</a:t>
            </a:r>
          </a:p>
          <a:p>
            <a:r>
              <a:rPr lang="en-IN" sz="2400" b="1" dirty="0"/>
              <a:t>.</a:t>
            </a:r>
          </a:p>
          <a:p>
            <a:r>
              <a:rPr lang="en-IN" sz="2400" b="1" dirty="0"/>
              <a:t>.</a:t>
            </a:r>
          </a:p>
          <a:p>
            <a:r>
              <a:rPr lang="en-IN" sz="2400" b="1" dirty="0"/>
              <a:t>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E4D92C-13AF-4186-B3CF-93E63547B5AC}"/>
              </a:ext>
            </a:extLst>
          </p:cNvPr>
          <p:cNvSpPr/>
          <p:nvPr/>
        </p:nvSpPr>
        <p:spPr>
          <a:xfrm>
            <a:off x="2907600" y="3263321"/>
            <a:ext cx="1127408" cy="110989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/>
              <a:t>SIGMOID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7C7D48-5AD5-497C-8769-BD843D3482F4}"/>
              </a:ext>
            </a:extLst>
          </p:cNvPr>
          <p:cNvCxnSpPr>
            <a:cxnSpLocks/>
            <a:stCxn id="3" idx="6"/>
            <a:endCxn id="12" idx="0"/>
          </p:cNvCxnSpPr>
          <p:nvPr/>
        </p:nvCxnSpPr>
        <p:spPr>
          <a:xfrm>
            <a:off x="1597292" y="1356501"/>
            <a:ext cx="1874012" cy="190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F7B8EC-FA49-4577-AAB0-03C3905CFD80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1597291" y="2071058"/>
            <a:ext cx="1475414" cy="1354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99F60A-665D-470D-8C9C-03D450FF6D3B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1597291" y="2893936"/>
            <a:ext cx="1310309" cy="924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23FDF6-F73F-4FA5-945C-B0116FEB89C2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1597291" y="3683061"/>
            <a:ext cx="1310309" cy="13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68C2C3-4768-4E4D-B096-92D07BDE73D9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1597291" y="3818269"/>
            <a:ext cx="1310309" cy="653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51932C-B955-449A-9F50-F43063AB9B5A}"/>
              </a:ext>
            </a:extLst>
          </p:cNvPr>
          <p:cNvCxnSpPr>
            <a:cxnSpLocks/>
            <a:stCxn id="9" idx="6"/>
            <a:endCxn id="12" idx="3"/>
          </p:cNvCxnSpPr>
          <p:nvPr/>
        </p:nvCxnSpPr>
        <p:spPr>
          <a:xfrm flipV="1">
            <a:off x="1597291" y="4210676"/>
            <a:ext cx="1475414" cy="101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77DF48-000C-4A95-A246-3841EDD9A40A}"/>
              </a:ext>
            </a:extLst>
          </p:cNvPr>
          <p:cNvCxnSpPr>
            <a:cxnSpLocks/>
            <a:stCxn id="10" idx="6"/>
            <a:endCxn id="12" idx="4"/>
          </p:cNvCxnSpPr>
          <p:nvPr/>
        </p:nvCxnSpPr>
        <p:spPr>
          <a:xfrm flipV="1">
            <a:off x="1597291" y="4373216"/>
            <a:ext cx="1874013" cy="1852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DA44B0-1B32-438F-AC26-6E5305574B5B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4035008" y="3818268"/>
            <a:ext cx="7689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7471CA0-DC7E-458E-A3E8-7D7CDF837F14}"/>
              </a:ext>
            </a:extLst>
          </p:cNvPr>
          <p:cNvSpPr txBox="1"/>
          <p:nvPr/>
        </p:nvSpPr>
        <p:spPr>
          <a:xfrm>
            <a:off x="2279365" y="1783664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w1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06C574-78BB-4FF9-A222-35CCFB073B19}"/>
              </a:ext>
            </a:extLst>
          </p:cNvPr>
          <p:cNvSpPr txBox="1"/>
          <p:nvPr/>
        </p:nvSpPr>
        <p:spPr>
          <a:xfrm>
            <a:off x="2110462" y="2279831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w2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EF7E32-00EC-4327-AE6F-C815E901D2E8}"/>
              </a:ext>
            </a:extLst>
          </p:cNvPr>
          <p:cNvSpPr txBox="1"/>
          <p:nvPr/>
        </p:nvSpPr>
        <p:spPr>
          <a:xfrm>
            <a:off x="1937818" y="2909306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w3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6E3ECA-2BCE-4FED-8DBF-A085CF35226C}"/>
              </a:ext>
            </a:extLst>
          </p:cNvPr>
          <p:cNvSpPr txBox="1"/>
          <p:nvPr/>
        </p:nvSpPr>
        <p:spPr>
          <a:xfrm>
            <a:off x="1878245" y="3406061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w4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F96ED5-0232-4AA8-9949-7EE7E5025CB6}"/>
              </a:ext>
            </a:extLst>
          </p:cNvPr>
          <p:cNvSpPr txBox="1"/>
          <p:nvPr/>
        </p:nvSpPr>
        <p:spPr>
          <a:xfrm>
            <a:off x="1937818" y="3844928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w5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A0DA19-611F-4911-8A6E-6F97149BD15D}"/>
              </a:ext>
            </a:extLst>
          </p:cNvPr>
          <p:cNvSpPr txBox="1"/>
          <p:nvPr/>
        </p:nvSpPr>
        <p:spPr>
          <a:xfrm>
            <a:off x="4803984" y="3679768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OUTPUT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749C2A-3664-454A-82BC-032485843DAB}"/>
              </a:ext>
            </a:extLst>
          </p:cNvPr>
          <p:cNvSpPr txBox="1"/>
          <p:nvPr/>
        </p:nvSpPr>
        <p:spPr>
          <a:xfrm>
            <a:off x="5623002" y="678081"/>
            <a:ext cx="619539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Weights get multiplied with their respective feature values .</a:t>
            </a:r>
          </a:p>
          <a:p>
            <a:endParaRPr lang="en-IN" dirty="0"/>
          </a:p>
          <a:p>
            <a:r>
              <a:rPr lang="en-IN" dirty="0"/>
              <a:t>Sum( w(</a:t>
            </a:r>
            <a:r>
              <a:rPr lang="en-IN" dirty="0" err="1"/>
              <a:t>i</a:t>
            </a:r>
            <a:r>
              <a:rPr lang="en-IN" dirty="0"/>
              <a:t>) * x(</a:t>
            </a:r>
            <a:r>
              <a:rPr lang="en-IN" dirty="0" err="1"/>
              <a:t>i</a:t>
            </a:r>
            <a:r>
              <a:rPr lang="en-IN" dirty="0"/>
              <a:t>)) </a:t>
            </a:r>
          </a:p>
          <a:p>
            <a:endParaRPr lang="en-IN" dirty="0"/>
          </a:p>
          <a:p>
            <a:r>
              <a:rPr lang="en-IN" dirty="0"/>
              <a:t>Now this goes into a function of sigmoid </a:t>
            </a:r>
          </a:p>
          <a:p>
            <a:endParaRPr lang="en-IN" dirty="0"/>
          </a:p>
          <a:p>
            <a:r>
              <a:rPr lang="en-IN" dirty="0"/>
              <a:t>1/(1+e^-(sum(w(</a:t>
            </a:r>
            <a:r>
              <a:rPr lang="en-IN" dirty="0" err="1"/>
              <a:t>i</a:t>
            </a:r>
            <a:r>
              <a:rPr lang="en-IN" dirty="0"/>
              <a:t>)*x(</a:t>
            </a:r>
            <a:r>
              <a:rPr lang="en-IN" dirty="0" err="1"/>
              <a:t>i</a:t>
            </a:r>
            <a:r>
              <a:rPr lang="en-IN" dirty="0"/>
              <a:t>))) </a:t>
            </a:r>
          </a:p>
          <a:p>
            <a:endParaRPr lang="en-IN" dirty="0"/>
          </a:p>
          <a:p>
            <a:r>
              <a:rPr lang="en-IN" dirty="0"/>
              <a:t>Is it similar to the equation we solved yesterday ! </a:t>
            </a:r>
          </a:p>
          <a:p>
            <a:endParaRPr lang="en-IN" dirty="0"/>
          </a:p>
          <a:p>
            <a:r>
              <a:rPr lang="en-IN" dirty="0"/>
              <a:t> This is the same logistic regression , then what is the point of </a:t>
            </a:r>
          </a:p>
          <a:p>
            <a:r>
              <a:rPr lang="en-IN" dirty="0"/>
              <a:t>This new approach. </a:t>
            </a:r>
          </a:p>
          <a:p>
            <a:endParaRPr lang="en-IN" dirty="0"/>
          </a:p>
          <a:p>
            <a:r>
              <a:rPr lang="en-IN" dirty="0"/>
              <a:t>How is the functional method different , and how does it work !</a:t>
            </a:r>
          </a:p>
          <a:p>
            <a:endParaRPr lang="en-IN" dirty="0"/>
          </a:p>
          <a:p>
            <a:r>
              <a:rPr lang="en-IN" dirty="0"/>
              <a:t>Do you guys know what is parametric form and nonparametric form! </a:t>
            </a:r>
          </a:p>
        </p:txBody>
      </p:sp>
    </p:spTree>
    <p:extLst>
      <p:ext uri="{BB962C8B-B14F-4D97-AF65-F5344CB8AC3E}">
        <p14:creationId xmlns:p14="http://schemas.microsoft.com/office/powerpoint/2010/main" val="21703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83301D-D958-4133-BA51-36F6E43DE660}"/>
              </a:ext>
            </a:extLst>
          </p:cNvPr>
          <p:cNvSpPr txBox="1"/>
          <p:nvPr/>
        </p:nvSpPr>
        <p:spPr>
          <a:xfrm>
            <a:off x="185824" y="410817"/>
            <a:ext cx="376237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How does this work for our use case-2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99F28-8865-491E-B6C8-C14CCF91D25B}"/>
              </a:ext>
            </a:extLst>
          </p:cNvPr>
          <p:cNvSpPr txBox="1"/>
          <p:nvPr/>
        </p:nvSpPr>
        <p:spPr>
          <a:xfrm>
            <a:off x="454655" y="969629"/>
            <a:ext cx="110747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difference is the backpropagation. There is a methodology where we update/Rectify the weights for an optimal result. </a:t>
            </a:r>
          </a:p>
          <a:p>
            <a:endParaRPr lang="en-IN" dirty="0"/>
          </a:p>
          <a:p>
            <a:r>
              <a:rPr lang="en-IN" dirty="0"/>
              <a:t>W1 gets updated by w1-(alpha*d(dw)) [ Because any additional delta in W adds to the Delta in o/p]</a:t>
            </a:r>
          </a:p>
          <a:p>
            <a:endParaRPr lang="en-IN" dirty="0"/>
          </a:p>
          <a:p>
            <a:r>
              <a:rPr lang="en-IN" dirty="0"/>
              <a:t>Alpha is the learning rate  and dw(derivative) is the slope calculated for a weight.B is the error associated with each weight , which eventually culminates to b(0)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71BD2A-5785-422C-AA30-0F7B4C28C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012" y="3000954"/>
            <a:ext cx="7031995" cy="315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5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83301D-D958-4133-BA51-36F6E43DE660}"/>
              </a:ext>
            </a:extLst>
          </p:cNvPr>
          <p:cNvSpPr txBox="1"/>
          <p:nvPr/>
        </p:nvSpPr>
        <p:spPr>
          <a:xfrm>
            <a:off x="185824" y="410817"/>
            <a:ext cx="376237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How does this work for our use case-3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0D3BF-2BB8-4459-BDB2-63CAEFDABA9C}"/>
              </a:ext>
            </a:extLst>
          </p:cNvPr>
          <p:cNvSpPr txBox="1"/>
          <p:nvPr/>
        </p:nvSpPr>
        <p:spPr>
          <a:xfrm>
            <a:off x="454655" y="969629"/>
            <a:ext cx="11074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Let me explain the concept in paint. </a:t>
            </a:r>
          </a:p>
          <a:p>
            <a:endParaRPr lang="en-IN" dirty="0"/>
          </a:p>
          <a:p>
            <a:r>
              <a:rPr lang="en-IN" dirty="0"/>
              <a:t>How does learning rate work . </a:t>
            </a:r>
          </a:p>
          <a:p>
            <a:endParaRPr lang="en-IN" dirty="0"/>
          </a:p>
          <a:p>
            <a:r>
              <a:rPr lang="en-IN" dirty="0"/>
              <a:t>There is a name for this method.</a:t>
            </a:r>
          </a:p>
          <a:p>
            <a:r>
              <a:rPr lang="en-IN" dirty="0"/>
              <a:t>(Gradient descent)</a:t>
            </a:r>
          </a:p>
        </p:txBody>
      </p:sp>
    </p:spTree>
    <p:extLst>
      <p:ext uri="{BB962C8B-B14F-4D97-AF65-F5344CB8AC3E}">
        <p14:creationId xmlns:p14="http://schemas.microsoft.com/office/powerpoint/2010/main" val="1465687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F46A2C-EBF8-4401-A2C1-2E80A053D249}"/>
              </a:ext>
            </a:extLst>
          </p:cNvPr>
          <p:cNvSpPr txBox="1"/>
          <p:nvPr/>
        </p:nvSpPr>
        <p:spPr>
          <a:xfrm>
            <a:off x="185824" y="410817"/>
            <a:ext cx="527759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How are we solving for our logistic regression example</a:t>
            </a:r>
          </a:p>
        </p:txBody>
      </p:sp>
    </p:spTree>
    <p:extLst>
      <p:ext uri="{BB962C8B-B14F-4D97-AF65-F5344CB8AC3E}">
        <p14:creationId xmlns:p14="http://schemas.microsoft.com/office/powerpoint/2010/main" val="3534180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F46A2C-EBF8-4401-A2C1-2E80A053D249}"/>
              </a:ext>
            </a:extLst>
          </p:cNvPr>
          <p:cNvSpPr txBox="1"/>
          <p:nvPr/>
        </p:nvSpPr>
        <p:spPr>
          <a:xfrm>
            <a:off x="185824" y="410817"/>
            <a:ext cx="154234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So what's next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83E026-5DD4-4F8A-8863-6517671FCD32}"/>
              </a:ext>
            </a:extLst>
          </p:cNvPr>
          <p:cNvSpPr txBox="1"/>
          <p:nvPr/>
        </p:nvSpPr>
        <p:spPr>
          <a:xfrm>
            <a:off x="454655" y="969629"/>
            <a:ext cx="110747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will have a detailed derivation of how mathematically this works for a neuron! How do we initialize weights, does It matter if the initialization changes </a:t>
            </a:r>
          </a:p>
          <a:p>
            <a:endParaRPr lang="en-IN" dirty="0"/>
          </a:p>
          <a:p>
            <a:r>
              <a:rPr lang="en-IN" dirty="0"/>
              <a:t>Can there be a case of over-fitting?</a:t>
            </a:r>
          </a:p>
          <a:p>
            <a:endParaRPr lang="en-IN" dirty="0"/>
          </a:p>
          <a:p>
            <a:r>
              <a:rPr lang="en-IN" dirty="0"/>
              <a:t>We will then see a shallow network , understand it . </a:t>
            </a:r>
          </a:p>
          <a:p>
            <a:endParaRPr lang="en-IN" dirty="0"/>
          </a:p>
          <a:p>
            <a:r>
              <a:rPr lang="en-IN" dirty="0"/>
              <a:t>Then we will see how it works for a dense network.</a:t>
            </a:r>
          </a:p>
          <a:p>
            <a:endParaRPr lang="en-IN" dirty="0"/>
          </a:p>
          <a:p>
            <a:r>
              <a:rPr lang="en-IN" dirty="0"/>
              <a:t>Then the concept of neural network will be complete.</a:t>
            </a:r>
          </a:p>
        </p:txBody>
      </p:sp>
    </p:spTree>
    <p:extLst>
      <p:ext uri="{BB962C8B-B14F-4D97-AF65-F5344CB8AC3E}">
        <p14:creationId xmlns:p14="http://schemas.microsoft.com/office/powerpoint/2010/main" val="178068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357</Words>
  <Application>Microsoft Office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hitesh nayak</dc:creator>
  <cp:lastModifiedBy>hitesh nayak</cp:lastModifiedBy>
  <cp:revision>130</cp:revision>
  <dcterms:created xsi:type="dcterms:W3CDTF">2020-05-07T07:44:15Z</dcterms:created>
  <dcterms:modified xsi:type="dcterms:W3CDTF">2020-05-10T14:57:31Z</dcterms:modified>
</cp:coreProperties>
</file>