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7"/>
  </p:notesMasterIdLst>
  <p:sldIdLst>
    <p:sldId id="256" r:id="rId2"/>
    <p:sldId id="314" r:id="rId3"/>
    <p:sldId id="258" r:id="rId4"/>
    <p:sldId id="360" r:id="rId5"/>
    <p:sldId id="259" r:id="rId6"/>
    <p:sldId id="267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99" r:id="rId17"/>
    <p:sldId id="400" r:id="rId18"/>
    <p:sldId id="279" r:id="rId19"/>
    <p:sldId id="311" r:id="rId20"/>
    <p:sldId id="296" r:id="rId21"/>
    <p:sldId id="297" r:id="rId22"/>
    <p:sldId id="280" r:id="rId23"/>
    <p:sldId id="318" r:id="rId24"/>
    <p:sldId id="319" r:id="rId25"/>
    <p:sldId id="320" r:id="rId26"/>
    <p:sldId id="321" r:id="rId27"/>
    <p:sldId id="322" r:id="rId28"/>
    <p:sldId id="340" r:id="rId29"/>
    <p:sldId id="339" r:id="rId30"/>
    <p:sldId id="418" r:id="rId31"/>
    <p:sldId id="261" r:id="rId32"/>
    <p:sldId id="286" r:id="rId33"/>
    <p:sldId id="298" r:id="rId34"/>
    <p:sldId id="285" r:id="rId35"/>
    <p:sldId id="349" r:id="rId36"/>
    <p:sldId id="350" r:id="rId37"/>
    <p:sldId id="351" r:id="rId38"/>
    <p:sldId id="352" r:id="rId39"/>
    <p:sldId id="342" r:id="rId40"/>
    <p:sldId id="343" r:id="rId41"/>
    <p:sldId id="419" r:id="rId42"/>
    <p:sldId id="260" r:id="rId43"/>
    <p:sldId id="353" r:id="rId44"/>
    <p:sldId id="354" r:id="rId45"/>
    <p:sldId id="355" r:id="rId46"/>
    <p:sldId id="299" r:id="rId47"/>
    <p:sldId id="300" r:id="rId48"/>
    <p:sldId id="301" r:id="rId49"/>
    <p:sldId id="303" r:id="rId50"/>
    <p:sldId id="356" r:id="rId51"/>
    <p:sldId id="357" r:id="rId52"/>
    <p:sldId id="358" r:id="rId53"/>
    <p:sldId id="371" r:id="rId54"/>
    <p:sldId id="347" r:id="rId55"/>
    <p:sldId id="348" r:id="rId56"/>
    <p:sldId id="346" r:id="rId57"/>
    <p:sldId id="420" r:id="rId58"/>
    <p:sldId id="304" r:id="rId59"/>
    <p:sldId id="408" r:id="rId60"/>
    <p:sldId id="409" r:id="rId61"/>
    <p:sldId id="410" r:id="rId62"/>
    <p:sldId id="411" r:id="rId63"/>
    <p:sldId id="421" r:id="rId64"/>
    <p:sldId id="412" r:id="rId65"/>
    <p:sldId id="413" r:id="rId66"/>
    <p:sldId id="422" r:id="rId67"/>
    <p:sldId id="415" r:id="rId68"/>
    <p:sldId id="417" r:id="rId69"/>
    <p:sldId id="428" r:id="rId70"/>
    <p:sldId id="429" r:id="rId71"/>
    <p:sldId id="427" r:id="rId72"/>
    <p:sldId id="405" r:id="rId73"/>
    <p:sldId id="372" r:id="rId74"/>
    <p:sldId id="373" r:id="rId75"/>
    <p:sldId id="376" r:id="rId76"/>
    <p:sldId id="390" r:id="rId77"/>
    <p:sldId id="383" r:id="rId78"/>
    <p:sldId id="423" r:id="rId79"/>
    <p:sldId id="377" r:id="rId80"/>
    <p:sldId id="378" r:id="rId81"/>
    <p:sldId id="379" r:id="rId82"/>
    <p:sldId id="380" r:id="rId83"/>
    <p:sldId id="424" r:id="rId84"/>
    <p:sldId id="381" r:id="rId85"/>
    <p:sldId id="382" r:id="rId86"/>
    <p:sldId id="384" r:id="rId87"/>
    <p:sldId id="425" r:id="rId88"/>
    <p:sldId id="385" r:id="rId89"/>
    <p:sldId id="386" r:id="rId90"/>
    <p:sldId id="387" r:id="rId91"/>
    <p:sldId id="426" r:id="rId92"/>
    <p:sldId id="388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265" r:id="rId104"/>
    <p:sldId id="292" r:id="rId105"/>
    <p:sldId id="312" r:id="rId106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7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7" autoAdjust="0"/>
  </p:normalViewPr>
  <p:slideViewPr>
    <p:cSldViewPr snapToGrid="0" snapToObjects="1">
      <p:cViewPr varScale="1">
        <p:scale>
          <a:sx n="96" d="100"/>
          <a:sy n="96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immend\Documents\allto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immend\Documents\allto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immend\Documents\Exa2ct\Pipelined_salom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scatterChart>
        <c:scatterStyle val="lineMarker"/>
        <c:ser>
          <c:idx val="2"/>
          <c:order val="0"/>
          <c:tx>
            <c:strRef>
              <c:f>Tabelle1!$F$7</c:f>
              <c:strCache>
                <c:ptCount val="1"/>
                <c:pt idx="0">
                  <c:v>Linear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Tabelle1!$F$8:$F$15</c:f>
              <c:numCache>
                <c:formatCode>General</c:formatCode>
                <c:ptCount val="8"/>
                <c:pt idx="0">
                  <c:v>21.977810999999999</c:v>
                </c:pt>
                <c:pt idx="1">
                  <c:v>43.955621999999998</c:v>
                </c:pt>
                <c:pt idx="2">
                  <c:v>87.911244000000508</c:v>
                </c:pt>
                <c:pt idx="3">
                  <c:v>175.8224880000011</c:v>
                </c:pt>
                <c:pt idx="4">
                  <c:v>351.64497600000038</c:v>
                </c:pt>
                <c:pt idx="5">
                  <c:v>703.28995200000054</c:v>
                </c:pt>
                <c:pt idx="6">
                  <c:v>1054.9349279999999</c:v>
                </c:pt>
                <c:pt idx="7">
                  <c:v>1406.5799039999999</c:v>
                </c:pt>
              </c:numCache>
            </c:numRef>
          </c:yVal>
        </c:ser>
        <c:ser>
          <c:idx val="1"/>
          <c:order val="1"/>
          <c:tx>
            <c:strRef>
              <c:f>Tabelle1!$E$7</c:f>
              <c:strCache>
                <c:ptCount val="1"/>
                <c:pt idx="0">
                  <c:v>Mvapich2-2.1a Hybrid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Tabelle1!$E$8:$E$15</c:f>
              <c:numCache>
                <c:formatCode>General</c:formatCode>
                <c:ptCount val="8"/>
                <c:pt idx="0">
                  <c:v>9.114221999999998</c:v>
                </c:pt>
                <c:pt idx="1">
                  <c:v>21.279408999999987</c:v>
                </c:pt>
                <c:pt idx="2">
                  <c:v>51.736111000000157</c:v>
                </c:pt>
                <c:pt idx="3">
                  <c:v>109.292445</c:v>
                </c:pt>
                <c:pt idx="4">
                  <c:v>198.72776299999998</c:v>
                </c:pt>
                <c:pt idx="5">
                  <c:v>358.20241799999923</c:v>
                </c:pt>
                <c:pt idx="6">
                  <c:v>453.6941179999987</c:v>
                </c:pt>
                <c:pt idx="7">
                  <c:v>545.97879100000284</c:v>
                </c:pt>
              </c:numCache>
            </c:numRef>
          </c:yVal>
        </c:ser>
        <c:ser>
          <c:idx val="4"/>
          <c:order val="2"/>
          <c:tx>
            <c:strRef>
              <c:f>Tabelle1!$H$7</c:f>
              <c:strCache>
                <c:ptCount val="1"/>
                <c:pt idx="0">
                  <c:v>Intel-5.0.1 Hybrid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Tabelle1!$H$8:$H$15</c:f>
              <c:numCache>
                <c:formatCode>0.00</c:formatCode>
                <c:ptCount val="8"/>
                <c:pt idx="0">
                  <c:v>8.1988999999999983</c:v>
                </c:pt>
                <c:pt idx="1">
                  <c:v>23.58</c:v>
                </c:pt>
                <c:pt idx="2">
                  <c:v>54</c:v>
                </c:pt>
                <c:pt idx="3">
                  <c:v>104.5</c:v>
                </c:pt>
                <c:pt idx="4">
                  <c:v>190.4</c:v>
                </c:pt>
                <c:pt idx="5">
                  <c:v>241.3</c:v>
                </c:pt>
                <c:pt idx="6">
                  <c:v>248.31</c:v>
                </c:pt>
              </c:numCache>
            </c:numRef>
          </c:yVal>
        </c:ser>
        <c:ser>
          <c:idx val="3"/>
          <c:order val="3"/>
          <c:tx>
            <c:strRef>
              <c:f>Tabelle1!$G$7</c:f>
              <c:strCache>
                <c:ptCount val="1"/>
                <c:pt idx="0">
                  <c:v>Intel.5.0.1 Flat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Tabelle1!$G$8:$G$15</c:f>
              <c:numCache>
                <c:formatCode>General</c:formatCode>
                <c:ptCount val="8"/>
                <c:pt idx="0">
                  <c:v>25.979999999999986</c:v>
                </c:pt>
                <c:pt idx="1">
                  <c:v>35.839999999999996</c:v>
                </c:pt>
                <c:pt idx="2">
                  <c:v>43.27</c:v>
                </c:pt>
                <c:pt idx="3">
                  <c:v>70</c:v>
                </c:pt>
                <c:pt idx="4">
                  <c:v>90</c:v>
                </c:pt>
                <c:pt idx="5">
                  <c:v>104.9</c:v>
                </c:pt>
              </c:numCache>
            </c:numRef>
          </c:yVal>
        </c:ser>
        <c:axId val="64775680"/>
        <c:axId val="64777600"/>
      </c:scatterChart>
      <c:valAx>
        <c:axId val="64775680"/>
        <c:scaling>
          <c:orientation val="minMax"/>
          <c:max val="128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777600"/>
        <c:crosses val="autoZero"/>
        <c:crossBetween val="midCat"/>
        <c:majorUnit val="32"/>
      </c:valAx>
      <c:valAx>
        <c:axId val="64777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Transposition Rate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77568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400" baseline="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scatterChart>
        <c:scatterStyle val="lineMarker"/>
        <c:ser>
          <c:idx val="2"/>
          <c:order val="0"/>
          <c:tx>
            <c:strRef>
              <c:f>Tabelle1!$F$7</c:f>
              <c:strCache>
                <c:ptCount val="1"/>
                <c:pt idx="0">
                  <c:v>Linear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Tabelle1!$F$8:$F$15</c:f>
              <c:numCache>
                <c:formatCode>General</c:formatCode>
                <c:ptCount val="8"/>
                <c:pt idx="0">
                  <c:v>21.977810999999999</c:v>
                </c:pt>
                <c:pt idx="1">
                  <c:v>43.955621999999998</c:v>
                </c:pt>
                <c:pt idx="2">
                  <c:v>87.911244000000508</c:v>
                </c:pt>
                <c:pt idx="3">
                  <c:v>175.8224880000011</c:v>
                </c:pt>
                <c:pt idx="4">
                  <c:v>351.64497600000038</c:v>
                </c:pt>
                <c:pt idx="5">
                  <c:v>703.28995200000054</c:v>
                </c:pt>
                <c:pt idx="6">
                  <c:v>1054.9349279999999</c:v>
                </c:pt>
                <c:pt idx="7">
                  <c:v>1406.5799039999999</c:v>
                </c:pt>
              </c:numCache>
            </c:numRef>
          </c:yVal>
        </c:ser>
        <c:ser>
          <c:idx val="0"/>
          <c:order val="1"/>
          <c:tx>
            <c:strRef>
              <c:f>Tabelle1!$D$7</c:f>
              <c:strCache>
                <c:ptCount val="1"/>
                <c:pt idx="0">
                  <c:v>GPI-1.1.1 Hybrid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Tabelle1!$D$8:$D$15</c:f>
              <c:numCache>
                <c:formatCode>General</c:formatCode>
                <c:ptCount val="8"/>
                <c:pt idx="0">
                  <c:v>21.977810999999999</c:v>
                </c:pt>
                <c:pt idx="1">
                  <c:v>37.779564000000001</c:v>
                </c:pt>
                <c:pt idx="2">
                  <c:v>66.452022999999983</c:v>
                </c:pt>
                <c:pt idx="3">
                  <c:v>123.87844699999962</c:v>
                </c:pt>
                <c:pt idx="4">
                  <c:v>231.82058000000001</c:v>
                </c:pt>
                <c:pt idx="5">
                  <c:v>452.99207999999851</c:v>
                </c:pt>
                <c:pt idx="6">
                  <c:v>654.45103999999947</c:v>
                </c:pt>
                <c:pt idx="7">
                  <c:v>832.42339200000004</c:v>
                </c:pt>
              </c:numCache>
            </c:numRef>
          </c:yVal>
        </c:ser>
        <c:ser>
          <c:idx val="1"/>
          <c:order val="2"/>
          <c:tx>
            <c:strRef>
              <c:f>Tabelle1!$E$7</c:f>
              <c:strCache>
                <c:ptCount val="1"/>
                <c:pt idx="0">
                  <c:v>Mvapich2-2.1a Hybrid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Tabelle1!$E$8:$E$15</c:f>
              <c:numCache>
                <c:formatCode>General</c:formatCode>
                <c:ptCount val="8"/>
                <c:pt idx="0">
                  <c:v>9.114221999999998</c:v>
                </c:pt>
                <c:pt idx="1">
                  <c:v>21.279408999999987</c:v>
                </c:pt>
                <c:pt idx="2">
                  <c:v>51.736111000000157</c:v>
                </c:pt>
                <c:pt idx="3">
                  <c:v>109.292445</c:v>
                </c:pt>
                <c:pt idx="4">
                  <c:v>198.72776299999998</c:v>
                </c:pt>
                <c:pt idx="5">
                  <c:v>358.20241799999923</c:v>
                </c:pt>
                <c:pt idx="6">
                  <c:v>453.6941179999987</c:v>
                </c:pt>
                <c:pt idx="7">
                  <c:v>545.97879100000284</c:v>
                </c:pt>
              </c:numCache>
            </c:numRef>
          </c:yVal>
        </c:ser>
        <c:ser>
          <c:idx val="4"/>
          <c:order val="3"/>
          <c:tx>
            <c:strRef>
              <c:f>Tabelle1!$H$7</c:f>
              <c:strCache>
                <c:ptCount val="1"/>
                <c:pt idx="0">
                  <c:v>Intel-5.0.1 Hybrid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Tabelle1!$H$8:$H$15</c:f>
              <c:numCache>
                <c:formatCode>0.00</c:formatCode>
                <c:ptCount val="8"/>
                <c:pt idx="0">
                  <c:v>8.1988999999999983</c:v>
                </c:pt>
                <c:pt idx="1">
                  <c:v>23.58</c:v>
                </c:pt>
                <c:pt idx="2">
                  <c:v>54</c:v>
                </c:pt>
                <c:pt idx="3">
                  <c:v>104.5</c:v>
                </c:pt>
                <c:pt idx="4">
                  <c:v>190.4</c:v>
                </c:pt>
                <c:pt idx="5">
                  <c:v>241.3</c:v>
                </c:pt>
                <c:pt idx="6">
                  <c:v>248.31</c:v>
                </c:pt>
              </c:numCache>
            </c:numRef>
          </c:yVal>
        </c:ser>
        <c:ser>
          <c:idx val="3"/>
          <c:order val="4"/>
          <c:tx>
            <c:strRef>
              <c:f>Tabelle1!$G$7</c:f>
              <c:strCache>
                <c:ptCount val="1"/>
                <c:pt idx="0">
                  <c:v>Intel.5.0.1 Flat</c:v>
                </c:pt>
              </c:strCache>
            </c:strRef>
          </c:tx>
          <c:xVal>
            <c:numRef>
              <c:f>Tabelle1!$C$8:$C$15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96</c:v>
                </c:pt>
                <c:pt idx="7">
                  <c:v>128</c:v>
                </c:pt>
              </c:numCache>
            </c:numRef>
          </c:xVal>
          <c:yVal>
            <c:numRef>
              <c:f>Tabelle1!$G$8:$G$15</c:f>
              <c:numCache>
                <c:formatCode>General</c:formatCode>
                <c:ptCount val="8"/>
                <c:pt idx="0">
                  <c:v>25.979999999999986</c:v>
                </c:pt>
                <c:pt idx="1">
                  <c:v>35.839999999999996</c:v>
                </c:pt>
                <c:pt idx="2">
                  <c:v>43.27</c:v>
                </c:pt>
                <c:pt idx="3">
                  <c:v>70</c:v>
                </c:pt>
                <c:pt idx="4">
                  <c:v>90</c:v>
                </c:pt>
                <c:pt idx="5">
                  <c:v>104.9</c:v>
                </c:pt>
              </c:numCache>
            </c:numRef>
          </c:yVal>
        </c:ser>
        <c:axId val="74799744"/>
        <c:axId val="74814208"/>
      </c:scatterChart>
      <c:valAx>
        <c:axId val="74799744"/>
        <c:scaling>
          <c:orientation val="minMax"/>
          <c:max val="128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</c:rich>
          </c:tx>
        </c:title>
        <c:numFmt formatCode="General" sourceLinked="1"/>
        <c:majorTickMark val="none"/>
        <c:tickLblPos val="nextTo"/>
        <c:crossAx val="74814208"/>
        <c:crosses val="autoZero"/>
        <c:crossBetween val="midCat"/>
        <c:majorUnit val="32"/>
      </c:valAx>
      <c:valAx>
        <c:axId val="748142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Transposition Rate</a:t>
                </a:r>
              </a:p>
            </c:rich>
          </c:tx>
        </c:title>
        <c:numFmt formatCode="General" sourceLinked="1"/>
        <c:majorTickMark val="none"/>
        <c:tickLblPos val="nextTo"/>
        <c:crossAx val="74799744"/>
        <c:crosses val="autoZero"/>
        <c:crossBetween val="midCat"/>
      </c:valAx>
    </c:plotArea>
    <c:legend>
      <c:legendPos val="r"/>
    </c:legend>
    <c:plotVisOnly val="1"/>
  </c:chart>
  <c:txPr>
    <a:bodyPr/>
    <a:lstStyle/>
    <a:p>
      <a:pPr>
        <a:defRPr sz="1400" baseline="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scatterChart>
        <c:scatterStyle val="lineMarker"/>
        <c:ser>
          <c:idx val="0"/>
          <c:order val="0"/>
          <c:tx>
            <c:strRef>
              <c:f>Tabelle1!$F$5</c:f>
              <c:strCache>
                <c:ptCount val="1"/>
                <c:pt idx="0">
                  <c:v>Linear</c:v>
                </c:pt>
              </c:strCache>
            </c:strRef>
          </c:tx>
          <c:xVal>
            <c:numRef>
              <c:f>Tabelle1!$G$4:$L$4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xVal>
          <c:yVal>
            <c:numRef>
              <c:f>Tabelle1!$G$5:$L$5</c:f>
              <c:numCache>
                <c:formatCode>General</c:formatCode>
                <c:ptCount val="6"/>
                <c:pt idx="0" formatCode="0.00">
                  <c:v>58.335243000000006</c:v>
                </c:pt>
                <c:pt idx="1">
                  <c:v>116.67048599999998</c:v>
                </c:pt>
                <c:pt idx="2">
                  <c:v>233.34097199999999</c:v>
                </c:pt>
                <c:pt idx="3">
                  <c:v>466.68194399999999</c:v>
                </c:pt>
                <c:pt idx="4">
                  <c:v>933.36388799999997</c:v>
                </c:pt>
                <c:pt idx="5">
                  <c:v>1866.7277760000002</c:v>
                </c:pt>
              </c:numCache>
            </c:numRef>
          </c:yVal>
        </c:ser>
        <c:ser>
          <c:idx val="1"/>
          <c:order val="1"/>
          <c:tx>
            <c:strRef>
              <c:f>Tabelle1!$F$6</c:f>
              <c:strCache>
                <c:ptCount val="1"/>
                <c:pt idx="0">
                  <c:v>OpenMP/GASPI_write_notify</c:v>
                </c:pt>
              </c:strCache>
            </c:strRef>
          </c:tx>
          <c:xVal>
            <c:numRef>
              <c:f>Tabelle1!$G$4:$L$4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xVal>
          <c:yVal>
            <c:numRef>
              <c:f>Tabelle1!$G$6:$L$6</c:f>
              <c:numCache>
                <c:formatCode>0.00</c:formatCode>
                <c:ptCount val="6"/>
                <c:pt idx="0">
                  <c:v>58.335243000000006</c:v>
                </c:pt>
                <c:pt idx="1">
                  <c:v>96.503604999999993</c:v>
                </c:pt>
                <c:pt idx="2">
                  <c:v>169.60870700000001</c:v>
                </c:pt>
                <c:pt idx="3">
                  <c:v>329.41821299999987</c:v>
                </c:pt>
                <c:pt idx="4">
                  <c:v>559.70488100000011</c:v>
                </c:pt>
                <c:pt idx="5">
                  <c:v>782.0654679999999</c:v>
                </c:pt>
              </c:numCache>
            </c:numRef>
          </c:yVal>
        </c:ser>
        <c:ser>
          <c:idx val="2"/>
          <c:order val="2"/>
          <c:tx>
            <c:strRef>
              <c:f>Tabelle1!$F$7</c:f>
              <c:strCache>
                <c:ptCount val="1"/>
                <c:pt idx="0">
                  <c:v>OpenMP/GASPI_read</c:v>
                </c:pt>
              </c:strCache>
            </c:strRef>
          </c:tx>
          <c:xVal>
            <c:numRef>
              <c:f>Tabelle1!$G$4:$L$4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xVal>
          <c:yVal>
            <c:numRef>
              <c:f>Tabelle1!$G$7:$L$7</c:f>
              <c:numCache>
                <c:formatCode>0.00</c:formatCode>
                <c:ptCount val="6"/>
                <c:pt idx="0">
                  <c:v>58.383602999999994</c:v>
                </c:pt>
                <c:pt idx="1">
                  <c:v>102.468935</c:v>
                </c:pt>
                <c:pt idx="2">
                  <c:v>158.38806300000002</c:v>
                </c:pt>
                <c:pt idx="3">
                  <c:v>301.27120399999995</c:v>
                </c:pt>
                <c:pt idx="4">
                  <c:v>561.93783499999984</c:v>
                </c:pt>
                <c:pt idx="5">
                  <c:v>926.66771399999993</c:v>
                </c:pt>
              </c:numCache>
            </c:numRef>
          </c:yVal>
        </c:ser>
        <c:ser>
          <c:idx val="3"/>
          <c:order val="3"/>
          <c:tx>
            <c:strRef>
              <c:f>Tabelle1!$F$8</c:f>
              <c:strCache>
                <c:ptCount val="1"/>
                <c:pt idx="0">
                  <c:v>OpenMP/MPI_alltoall</c:v>
                </c:pt>
              </c:strCache>
            </c:strRef>
          </c:tx>
          <c:xVal>
            <c:numRef>
              <c:f>Tabelle1!$G$4:$L$4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xVal>
          <c:yVal>
            <c:numRef>
              <c:f>Tabelle1!$G$8:$L$8</c:f>
              <c:numCache>
                <c:formatCode>0.00</c:formatCode>
                <c:ptCount val="6"/>
                <c:pt idx="0">
                  <c:v>17.724841000000001</c:v>
                </c:pt>
                <c:pt idx="1">
                  <c:v>31.424781999999997</c:v>
                </c:pt>
                <c:pt idx="2">
                  <c:v>55.939219000000001</c:v>
                </c:pt>
                <c:pt idx="3">
                  <c:v>105.861468</c:v>
                </c:pt>
                <c:pt idx="4">
                  <c:v>189.72550999999999</c:v>
                </c:pt>
                <c:pt idx="5">
                  <c:v>161.487774</c:v>
                </c:pt>
              </c:numCache>
            </c:numRef>
          </c:yVal>
        </c:ser>
        <c:ser>
          <c:idx val="4"/>
          <c:order val="4"/>
          <c:tx>
            <c:strRef>
              <c:f>Tabelle1!$F$9</c:f>
              <c:strCache>
                <c:ptCount val="1"/>
                <c:pt idx="0">
                  <c:v>OpenMP/MPI_waitany</c:v>
                </c:pt>
              </c:strCache>
            </c:strRef>
          </c:tx>
          <c:xVal>
            <c:numRef>
              <c:f>Tabelle1!$G$4:$L$4</c:f>
              <c:numCache>
                <c:formatCode>General</c:formatCode>
                <c:ptCount val="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</c:numCache>
            </c:numRef>
          </c:xVal>
          <c:yVal>
            <c:numRef>
              <c:f>Tabelle1!$G$9:$L$9</c:f>
              <c:numCache>
                <c:formatCode>0.00</c:formatCode>
                <c:ptCount val="6"/>
                <c:pt idx="0">
                  <c:v>21.561367000000001</c:v>
                </c:pt>
                <c:pt idx="1">
                  <c:v>39.667326000000003</c:v>
                </c:pt>
                <c:pt idx="2">
                  <c:v>72.075609999999998</c:v>
                </c:pt>
                <c:pt idx="3">
                  <c:v>135.44820000000001</c:v>
                </c:pt>
                <c:pt idx="4">
                  <c:v>161.49066999999999</c:v>
                </c:pt>
                <c:pt idx="5">
                  <c:v>141.49066999999999</c:v>
                </c:pt>
              </c:numCache>
            </c:numRef>
          </c:yVal>
        </c:ser>
        <c:axId val="75315840"/>
        <c:axId val="75329920"/>
      </c:scatterChart>
      <c:valAx>
        <c:axId val="75315840"/>
        <c:scaling>
          <c:orientation val="minMax"/>
        </c:scaling>
        <c:axPos val="b"/>
        <c:numFmt formatCode="General" sourceLinked="1"/>
        <c:tickLblPos val="nextTo"/>
        <c:crossAx val="75329920"/>
        <c:crosses val="autoZero"/>
        <c:crossBetween val="midCat"/>
      </c:valAx>
      <c:valAx>
        <c:axId val="75329920"/>
        <c:scaling>
          <c:orientation val="minMax"/>
        </c:scaling>
        <c:axPos val="l"/>
        <c:majorGridlines/>
        <c:numFmt formatCode="0.00" sourceLinked="1"/>
        <c:tickLblPos val="nextTo"/>
        <c:crossAx val="75315840"/>
        <c:crosses val="autoZero"/>
        <c:crossBetween val="midCat"/>
        <c:majorUnit val="300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1C776-4106-4513-AD22-9FC33F460FA8}" type="datetimeFigureOut">
              <a:rPr lang="de-DE" smtClean="0"/>
              <a:pPr/>
              <a:t>28.04.2016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44B6-2EE0-47FD-A8A4-229F83C5565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F00F-4D45-44FA-A644-66BA96273F7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9AFB-CAAD-46C9-A554-165905A9D708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69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9AFB-CAAD-46C9-A554-165905A9D70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"/>
          </p:nvPr>
        </p:nvSpPr>
        <p:spPr>
          <a:ln/>
        </p:spPr>
        <p:txBody>
          <a:bodyPr/>
          <a:lstStyle/>
          <a:p>
            <a:r>
              <a:rPr lang="de-DE"/>
              <a:t>23.11.2009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3"/>
          </p:nvPr>
        </p:nvSpPr>
        <p:spPr>
          <a:ln/>
        </p:spPr>
        <p:txBody>
          <a:bodyPr/>
          <a:lstStyle/>
          <a:p>
            <a:fld id="{EE422C16-6F28-4028-BC6A-E64B6BD41D05}" type="slidenum">
              <a:rPr lang="de-DE"/>
              <a:pPr/>
              <a:t>72</a:t>
            </a:fld>
            <a:endParaRPr 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–streng vertraulich, vertraulich, intern, öffentlich–                         Autor / Thema der Präsentation</a:t>
            </a: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9938"/>
            <a:ext cx="5114925" cy="38354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48" y="4860378"/>
            <a:ext cx="5206604" cy="460508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F00F-4D45-44FA-A644-66BA96273F7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9AFB-CAAD-46C9-A554-165905A9D70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61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9AFB-CAAD-46C9-A554-165905A9D70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64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1DFDA-52FD-4400-BFBA-BDD2E1E4DEB6}" type="slidenum">
              <a:rPr lang="de-DE" smtClean="0"/>
              <a:pPr/>
              <a:t>67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B57A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98CFB-603D-464F-BE25-0A8C29EA7302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4F7B-E01E-4193-8C6E-51F19D5FF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8550-D3FF-476F-B721-1B1F997B6315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1A67-D587-47BF-AE26-4F9E7A8B9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83426"/>
            <a:ext cx="2057400" cy="504273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83426"/>
            <a:ext cx="6019800" cy="504273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0CB59-A49F-4BD3-8045-BB75FBDAD570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4BA0-5F80-4981-AB08-62C5670926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  <a:latin typeface="+mn-lt"/>
              </a:defRPr>
            </a:lvl1pPr>
            <a:lvl2pPr>
              <a:defRPr>
                <a:solidFill>
                  <a:srgbClr val="3B57A0"/>
                </a:solidFill>
                <a:latin typeface="+mn-lt"/>
              </a:defRPr>
            </a:lvl2pPr>
            <a:lvl3pPr>
              <a:defRPr>
                <a:solidFill>
                  <a:srgbClr val="3B57A0"/>
                </a:solidFill>
                <a:latin typeface="+mn-lt"/>
              </a:defRPr>
            </a:lvl3pPr>
            <a:lvl4pPr>
              <a:defRPr>
                <a:solidFill>
                  <a:srgbClr val="3B57A0"/>
                </a:solidFill>
                <a:latin typeface="+mn-lt"/>
              </a:defRPr>
            </a:lvl4pPr>
            <a:lvl5pPr>
              <a:defRPr>
                <a:solidFill>
                  <a:srgbClr val="3B57A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E947-7B4A-49F6-839B-8564117C7917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A7815-98F8-4E4F-BD74-9B050C17A6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B57A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7D69-5CC3-4B63-83C0-C005C7C90578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FB91-D219-4D10-964D-E27C14EF90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8F41-C13A-4A48-A7A5-AC46787D299F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FB0-5069-4765-BA57-42043A8B71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47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334545"/>
            <a:ext cx="4040188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47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34545"/>
            <a:ext cx="4041775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D512-229B-4E69-9E0B-4E5E98DDF6DD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C8D9-8B6E-4348-9E13-8915F6460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62DA1-2CBE-47AC-BDC9-48DB06A717A2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A390-D1CB-48F1-A035-3AFED9D331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F2F4-7A93-4E69-8AB0-BAF698B3406C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9CEA8-91F8-4315-9FCF-28CCCA342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7745"/>
            <a:ext cx="3008313" cy="1343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30955"/>
            <a:ext cx="3008313" cy="3595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DC88-123D-41E5-9C95-733E571968BB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2A5B-59CD-4B85-96B9-B243F399E7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6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766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6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E568-84E4-427D-AB5A-2C69D7ECB834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BDA9-0D08-4C79-AA62-6349AE6B07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6" descr="ppt_bg.jpg"/>
          <p:cNvPicPr>
            <a:picLocks noChangeAspect="1"/>
          </p:cNvPicPr>
          <p:nvPr/>
        </p:nvPicPr>
        <p:blipFill>
          <a:blip r:embed="rId13">
            <a:lum contrast="8000"/>
          </a:blip>
          <a:srcRect t="17046"/>
          <a:stretch>
            <a:fillRect/>
          </a:stretch>
        </p:blipFill>
        <p:spPr bwMode="auto">
          <a:xfrm>
            <a:off x="0" y="1111250"/>
            <a:ext cx="91440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Bild 6" descr="ppt_bg.jpg"/>
          <p:cNvPicPr>
            <a:picLocks noChangeAspect="1"/>
          </p:cNvPicPr>
          <p:nvPr/>
        </p:nvPicPr>
        <p:blipFill>
          <a:blip r:embed="rId13"/>
          <a:srcRect b="82954"/>
          <a:stretch>
            <a:fillRect/>
          </a:stretch>
        </p:blipFill>
        <p:spPr bwMode="auto">
          <a:xfrm>
            <a:off x="0" y="0"/>
            <a:ext cx="914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90646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95522-D5CF-43A1-94B3-6C34D3CF18E9}" type="datetimeFigureOut">
              <a:rPr lang="de-DE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18B54-50B8-4121-B493-684ACAF6F4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B57A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B57A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B57A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B57A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B57A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B57A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0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Tutorial</a:t>
            </a:r>
          </a:p>
        </p:txBody>
      </p:sp>
      <p:sp>
        <p:nvSpPr>
          <p:cNvPr id="13314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 sz="2800" dirty="0" smtClean="0"/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Christian Simmendinger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Mirko Rahn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dirty="0" smtClean="0"/>
              <a:t>Daniel Grünewald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0798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Performance</a:t>
            </a:r>
          </a:p>
          <a:p>
            <a:pPr eaLnBrk="1" hangingPunct="1"/>
            <a:r>
              <a:rPr lang="de-DE" sz="2200" smtClean="0"/>
              <a:t>No polling for outstanding receives/acknowledges for send</a:t>
            </a:r>
          </a:p>
          <a:p>
            <a:pPr lvl="1" eaLnBrk="1" hangingPunct="1"/>
            <a:r>
              <a:rPr lang="de-DE" sz="2000" b="1" smtClean="0"/>
              <a:t>no communication overhead</a:t>
            </a:r>
            <a:r>
              <a:rPr lang="de-DE" sz="2000" smtClean="0"/>
              <a:t>, true asynchronous RDMA read/write.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Fast  synchronous collectives with time-based blocking and timeouts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Support for asynchronous collectives in core API. </a:t>
            </a:r>
            <a:endParaRPr lang="de-DE" sz="2000" smtClean="0"/>
          </a:p>
          <a:p>
            <a:pPr eaLnBrk="1" hangingPunct="1"/>
            <a:r>
              <a:rPr lang="de-DE" sz="2200" smtClean="0"/>
              <a:t>Passive Receives two sided semantics, no Busy-Waiting</a:t>
            </a:r>
          </a:p>
          <a:p>
            <a:pPr lvl="1" eaLnBrk="1" hangingPunct="1"/>
            <a:r>
              <a:rPr lang="de-DE" sz="2000" smtClean="0"/>
              <a:t>Allows for distributed updates, non-time critical asynchronous collectives. Passive Active Messages, so to speak </a:t>
            </a:r>
            <a:r>
              <a:rPr lang="de-DE" sz="2000" smtClean="0">
                <a:sym typeface="Wingdings" pitchFamily="2" charset="2"/>
              </a:rPr>
              <a:t>.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Global Atomics for all data in segments 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FetchAdd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cmpSwap.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Extensive profiling support.</a:t>
            </a:r>
          </a:p>
        </p:txBody>
      </p:sp>
      <p:pic>
        <p:nvPicPr>
          <p:cNvPr id="24579" name="Picture 32" descr="AdTur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988" y="742950"/>
            <a:ext cx="14605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(I)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97063"/>
            <a:ext cx="8229600" cy="4960937"/>
          </a:xfrm>
        </p:spPr>
        <p:txBody>
          <a:bodyPr/>
          <a:lstStyle/>
          <a:p>
            <a:r>
              <a:rPr lang="de-DE" smtClean="0"/>
              <a:t>2 sided semantics send/recv</a:t>
            </a:r>
          </a:p>
          <a:p>
            <a:pPr lvl="1"/>
            <a:r>
              <a:rPr lang="de-DE" smtClean="0"/>
              <a:t>gaspi_passive_send 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2"/>
            <a:r>
              <a:rPr lang="de-DE" smtClean="0"/>
              <a:t>time based blocking</a:t>
            </a:r>
          </a:p>
          <a:p>
            <a:pPr lvl="1">
              <a:buFont typeface="Arial" charset="0"/>
              <a:buNone/>
            </a:pPr>
            <a:endParaRPr lang="de-DE" smtClean="0"/>
          </a:p>
        </p:txBody>
      </p:sp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3095625"/>
            <a:ext cx="6926263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(II)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 smtClean="0"/>
              <a:t>Gaspi_passive receive</a:t>
            </a:r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2">
              <a:lnSpc>
                <a:spcPct val="90000"/>
              </a:lnSpc>
            </a:pPr>
            <a:r>
              <a:rPr lang="de-DE" smtClean="0"/>
              <a:t>Time based blocking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Sends calling thread to sleep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Wakes up calling thread in case of incoming message or given timeout has been reached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93963"/>
            <a:ext cx="636587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(III)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endParaRPr lang="de-DE" dirty="0" smtClean="0"/>
          </a:p>
          <a:p>
            <a:r>
              <a:rPr lang="de-DE" dirty="0" smtClean="0"/>
              <a:t>Higher </a:t>
            </a:r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one-sided</a:t>
            </a:r>
            <a:r>
              <a:rPr lang="de-DE" dirty="0" smtClean="0"/>
              <a:t> </a:t>
            </a:r>
            <a:r>
              <a:rPr lang="de-DE" dirty="0" err="1" smtClean="0"/>
              <a:t>comm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Parameter </a:t>
            </a:r>
            <a:r>
              <a:rPr lang="de-DE" dirty="0" err="1" smtClean="0"/>
              <a:t>exchange</a:t>
            </a:r>
            <a:endParaRPr lang="de-DE" dirty="0" smtClean="0"/>
          </a:p>
          <a:p>
            <a:pPr lvl="2"/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„Passive“ </a:t>
            </a:r>
            <a:r>
              <a:rPr lang="de-DE" dirty="0" err="1" smtClean="0"/>
              <a:t>Active</a:t>
            </a:r>
            <a:r>
              <a:rPr lang="de-DE" dirty="0" smtClean="0"/>
              <a:t> Messages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)</a:t>
            </a:r>
          </a:p>
          <a:p>
            <a:pPr lvl="3"/>
            <a:r>
              <a:rPr lang="de-DE" sz="2400" dirty="0" smtClean="0"/>
              <a:t>GASPI Swiss </a:t>
            </a:r>
            <a:r>
              <a:rPr lang="de-DE" sz="2400" dirty="0" err="1" smtClean="0"/>
              <a:t>Army</a:t>
            </a:r>
            <a:r>
              <a:rPr lang="de-DE" sz="2400" dirty="0" smtClean="0"/>
              <a:t> </a:t>
            </a:r>
            <a:r>
              <a:rPr lang="de-DE" sz="2400" dirty="0" err="1" smtClean="0"/>
              <a:t>Knife</a:t>
            </a:r>
            <a:r>
              <a:rPr lang="de-DE" sz="2400" dirty="0" smtClean="0"/>
              <a:t>.</a:t>
            </a:r>
          </a:p>
          <a:p>
            <a:pPr lvl="2">
              <a:buFont typeface="Arial" charset="0"/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Implementation of fault tolerance is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But: well defined and requestable state guaranteed at any time by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Timeout mechanism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Potentially blocking routines equipped with timeout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Error vector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contains health state of communication partners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Dynamic node set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substitution of failed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</a:p>
        </p:txBody>
      </p:sp>
      <p:sp>
        <p:nvSpPr>
          <p:cNvPr id="101378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Thank you for your attention</a:t>
            </a:r>
          </a:p>
        </p:txBody>
      </p:sp>
      <p:sp>
        <p:nvSpPr>
          <p:cNvPr id="101380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1381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 and Versatility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198937"/>
          </a:xfrm>
        </p:spPr>
        <p:txBody>
          <a:bodyPr/>
          <a:lstStyle/>
          <a:p>
            <a:pPr eaLnBrk="1" hangingPunct="1"/>
            <a:r>
              <a:rPr lang="de-DE" sz="2200" smtClean="0"/>
              <a:t>Segments</a:t>
            </a:r>
          </a:p>
          <a:p>
            <a:pPr lvl="1" eaLnBrk="1" hangingPunct="1"/>
            <a:r>
              <a:rPr lang="de-DE" sz="2000" smtClean="0"/>
              <a:t>Support for </a:t>
            </a:r>
            <a:r>
              <a:rPr lang="de-DE" sz="2000" b="1" smtClean="0"/>
              <a:t>heterogeneous Memory Architectures 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/>
              <a:t>(NVRAM, GPGPU, Xeon Phi, Flash devices).</a:t>
            </a:r>
          </a:p>
          <a:p>
            <a:pPr lvl="1" eaLnBrk="1" hangingPunct="1"/>
            <a:r>
              <a:rPr lang="de-DE" sz="2000" smtClean="0"/>
              <a:t>Tight coupling of Multi-Physics Solvers</a:t>
            </a:r>
          </a:p>
          <a:p>
            <a:pPr lvl="1" eaLnBrk="1" hangingPunct="1"/>
            <a:r>
              <a:rPr lang="de-DE" sz="2000" smtClean="0"/>
              <a:t>Runtime evaluation of applications (e.g Ensembles) </a:t>
            </a:r>
          </a:p>
          <a:p>
            <a:pPr eaLnBrk="1" hangingPunct="1"/>
            <a:r>
              <a:rPr lang="de-DE" sz="2200" smtClean="0"/>
              <a:t>Multiple memory models</a:t>
            </a:r>
            <a:endParaRPr lang="de-DE" sz="2400" b="1" smtClean="0"/>
          </a:p>
          <a:p>
            <a:pPr lvl="1" eaLnBrk="1" hangingPunct="1"/>
            <a:r>
              <a:rPr lang="de-DE" sz="2000" smtClean="0"/>
              <a:t>Symmetric Data Parallel (OpenShmem) </a:t>
            </a:r>
          </a:p>
          <a:p>
            <a:pPr lvl="1" eaLnBrk="1" hangingPunct="1"/>
            <a:r>
              <a:rPr lang="de-DE" sz="2000" smtClean="0"/>
              <a:t>Symmetric Stack Based Memory Management </a:t>
            </a:r>
          </a:p>
          <a:p>
            <a:pPr lvl="1" eaLnBrk="1" hangingPunct="1"/>
            <a:r>
              <a:rPr lang="de-DE" sz="2000" smtClean="0"/>
              <a:t>Master/Slave</a:t>
            </a:r>
          </a:p>
          <a:p>
            <a:pPr lvl="1" eaLnBrk="1" hangingPunct="1"/>
            <a:r>
              <a:rPr lang="de-DE" sz="2000" smtClean="0"/>
              <a:t>Irregular.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3" y="246063"/>
            <a:ext cx="37782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Grafik 4" descr="XeonPh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0" y="1897063"/>
            <a:ext cx="2074863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Interoperability and Compatibility</a:t>
            </a:r>
          </a:p>
          <a:p>
            <a:pPr eaLnBrk="1" hangingPunct="1"/>
            <a:r>
              <a:rPr lang="de-DE" sz="2200" smtClean="0"/>
              <a:t>Compatibility with most Programming Languages.</a:t>
            </a:r>
          </a:p>
          <a:p>
            <a:pPr eaLnBrk="1" hangingPunct="1"/>
            <a:r>
              <a:rPr lang="de-DE" sz="2200" smtClean="0"/>
              <a:t>Interoperability with MPI. </a:t>
            </a:r>
          </a:p>
          <a:p>
            <a:pPr eaLnBrk="1" hangingPunct="1"/>
            <a:r>
              <a:rPr lang="de-DE" sz="2200" smtClean="0"/>
              <a:t>Compatibility with the Memory Model of OpenShmem. </a:t>
            </a:r>
          </a:p>
          <a:p>
            <a:pPr eaLnBrk="1" hangingPunct="1"/>
            <a:r>
              <a:rPr lang="de-DE" sz="2200" smtClean="0"/>
              <a:t>Support for all Threading Models (OpenMP/Pthreads/..) </a:t>
            </a:r>
          </a:p>
          <a:p>
            <a:pPr lvl="1" eaLnBrk="1" hangingPunct="1"/>
            <a:r>
              <a:rPr lang="de-DE" sz="2000" smtClean="0"/>
              <a:t>similar to MPI, GASPI is orthogonal to Threads.</a:t>
            </a:r>
          </a:p>
          <a:p>
            <a:pPr eaLnBrk="1" hangingPunct="1"/>
            <a:r>
              <a:rPr lang="de-DE" sz="2200" smtClean="0"/>
              <a:t>GASPI  is a nice match for </a:t>
            </a:r>
            <a:r>
              <a:rPr lang="de-DE" sz="2200" b="1" smtClean="0"/>
              <a:t>tile architecture </a:t>
            </a:r>
            <a:r>
              <a:rPr lang="de-DE" sz="2200" smtClean="0"/>
              <a:t>with</a:t>
            </a:r>
            <a:r>
              <a:rPr lang="de-DE" sz="2200" b="1" smtClean="0"/>
              <a:t> DMA </a:t>
            </a:r>
            <a:r>
              <a:rPr lang="de-DE" sz="2200" smtClean="0"/>
              <a:t>engines. 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33388"/>
            <a:ext cx="184943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765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Flexibility</a:t>
            </a:r>
          </a:p>
          <a:p>
            <a:pPr eaLnBrk="1" hangingPunct="1"/>
            <a:r>
              <a:rPr lang="de-DE" sz="2200" smtClean="0"/>
              <a:t>Allows for </a:t>
            </a:r>
            <a:r>
              <a:rPr lang="de-DE" sz="2200" b="1" smtClean="0"/>
              <a:t>shrinking and growing </a:t>
            </a:r>
            <a:r>
              <a:rPr lang="de-DE" sz="2200" smtClean="0"/>
              <a:t>node set. </a:t>
            </a:r>
          </a:p>
          <a:p>
            <a:pPr eaLnBrk="1" hangingPunct="1"/>
            <a:r>
              <a:rPr lang="de-DE" sz="2200" smtClean="0"/>
              <a:t>User defined global reductions with </a:t>
            </a:r>
            <a:r>
              <a:rPr lang="de-DE" sz="2200" b="1" smtClean="0"/>
              <a:t>time based blocking</a:t>
            </a:r>
            <a:r>
              <a:rPr lang="de-DE" sz="2200" smtClean="0"/>
              <a:t>.</a:t>
            </a:r>
          </a:p>
          <a:p>
            <a:pPr eaLnBrk="1" hangingPunct="1"/>
            <a:r>
              <a:rPr lang="de-DE" sz="2200" smtClean="0"/>
              <a:t>Offset lists for RDMA read/write (write_list, write_list_notify) </a:t>
            </a:r>
          </a:p>
          <a:p>
            <a:pPr eaLnBrk="1" hangingPunct="1"/>
            <a:r>
              <a:rPr lang="de-DE" sz="2200" b="1" smtClean="0"/>
              <a:t>Groups</a:t>
            </a:r>
            <a:r>
              <a:rPr lang="de-DE" sz="2200" smtClean="0"/>
              <a:t> (Communicators)</a:t>
            </a:r>
          </a:p>
          <a:p>
            <a:pPr eaLnBrk="1" hangingPunct="1"/>
            <a:r>
              <a:rPr lang="de-DE" sz="2200" smtClean="0"/>
              <a:t>Advanced Ressource Handling, configurable setup at startup.</a:t>
            </a:r>
          </a:p>
          <a:p>
            <a:pPr eaLnBrk="1" hangingPunct="1"/>
            <a:r>
              <a:rPr lang="de-DE" sz="2200" smtClean="0"/>
              <a:t>Explicit connection management.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7651" name="Picture 41" descr="complete_shade_1"/>
          <p:cNvPicPr>
            <a:picLocks noChangeAspect="1" noChangeArrowheads="1"/>
          </p:cNvPicPr>
          <p:nvPr/>
        </p:nvPicPr>
        <p:blipFill>
          <a:blip r:embed="rId2"/>
          <a:srcRect b="-2032"/>
          <a:stretch>
            <a:fillRect/>
          </a:stretch>
        </p:blipFill>
        <p:spPr bwMode="auto">
          <a:xfrm>
            <a:off x="6275388" y="155575"/>
            <a:ext cx="2411412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Failure Tolerance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13" y="309563"/>
            <a:ext cx="50403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hteck 7"/>
          <p:cNvSpPr>
            <a:spLocks noChangeArrowheads="1"/>
          </p:cNvSpPr>
          <p:nvPr/>
        </p:nvSpPr>
        <p:spPr bwMode="auto">
          <a:xfrm>
            <a:off x="457200" y="1897063"/>
            <a:ext cx="7577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Failure Tolerance</a:t>
            </a:r>
            <a:r>
              <a:rPr lang="de-DE" sz="2200" b="1">
                <a:solidFill>
                  <a:srgbClr val="3B57A0"/>
                </a:solidFill>
                <a:latin typeface="Calibri" pitchFamily="34" charset="0"/>
              </a:rPr>
              <a:t>.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in all non-local operations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for Read, Write, Wait, Segment Creation, Passive Communication.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 Dynamic growth and shrinking of node set.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Fast Checkpoint/Restarts to NVRAM.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State vectors for GASPI processes.</a:t>
            </a:r>
          </a:p>
          <a:p>
            <a:pPr marL="342900" indent="-342900">
              <a:spcBef>
                <a:spcPct val="20000"/>
              </a:spcBef>
            </a:pPr>
            <a:endParaRPr lang="de-DE" sz="20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The GASPI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52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24 </a:t>
            </a:r>
            <a:r>
              <a:rPr lang="de-DE" dirty="0" err="1" smtClean="0"/>
              <a:t>getter</a:t>
            </a:r>
            <a:r>
              <a:rPr lang="de-DE" dirty="0" smtClean="0"/>
              <a:t>/</a:t>
            </a:r>
            <a:r>
              <a:rPr lang="de-DE" dirty="0" err="1" smtClean="0"/>
              <a:t>setter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108 </a:t>
            </a:r>
            <a:r>
              <a:rPr lang="de-DE" dirty="0" err="1" smtClean="0"/>
              <a:t>pages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dirty="0" smtClean="0"/>
              <a:t>  … but in </a:t>
            </a:r>
            <a:r>
              <a:rPr lang="de-DE" dirty="0" err="1" smtClean="0"/>
              <a:t>reality</a:t>
            </a:r>
            <a:r>
              <a:rPr lang="de-DE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err="1" smtClean="0"/>
              <a:t>Init</a:t>
            </a:r>
            <a:r>
              <a:rPr lang="de-DE" dirty="0" smtClean="0"/>
              <a:t>/Term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Segments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Read/Write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Passive 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Global 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Groups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collectives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b="1" dirty="0" smtClean="0"/>
              <a:t>www.gaspi.de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de-DE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 l="38680" t="38977" r="39139" b="24072"/>
          <a:stretch>
            <a:fillRect/>
          </a:stretch>
        </p:blipFill>
        <p:spPr bwMode="auto">
          <a:xfrm>
            <a:off x="5056188" y="2114550"/>
            <a:ext cx="38195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0646" y="1897063"/>
            <a:ext cx="5851133" cy="381536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GASPI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7561779" y="143838"/>
            <a:ext cx="158222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57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GASPI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grpSp>
        <p:nvGrpSpPr>
          <p:cNvPr id="3" name="Gruppieren 9"/>
          <p:cNvGrpSpPr/>
          <p:nvPr/>
        </p:nvGrpSpPr>
        <p:grpSpPr>
          <a:xfrm>
            <a:off x="848676" y="1897063"/>
            <a:ext cx="7583237" cy="4246376"/>
            <a:chOff x="1875034" y="2055531"/>
            <a:chExt cx="6291009" cy="379363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75034" y="2055531"/>
              <a:ext cx="6291009" cy="3793633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hteck 6"/>
            <p:cNvSpPr/>
            <p:nvPr/>
          </p:nvSpPr>
          <p:spPr>
            <a:xfrm>
              <a:off x="2137210" y="5334064"/>
              <a:ext cx="31332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100" dirty="0" smtClean="0"/>
                <a:t>(MVAPICH2-1.9) mit </a:t>
              </a:r>
              <a:r>
                <a:rPr lang="de-DE" sz="1100" dirty="0" err="1" smtClean="0"/>
                <a:t>GPUDirect</a:t>
              </a:r>
              <a:r>
                <a:rPr lang="de-DE" sz="1100" dirty="0" smtClean="0"/>
                <a:t> RDMA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sp>
        <p:nvSpPr>
          <p:cNvPr id="11" name="Titel 1"/>
          <p:cNvSpPr txBox="1">
            <a:spLocks/>
          </p:cNvSpPr>
          <p:nvPr/>
        </p:nvSpPr>
        <p:spPr bwMode="auto">
          <a:xfrm>
            <a:off x="7561779" y="143838"/>
            <a:ext cx="158222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57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GASPI</a:t>
            </a:r>
            <a:br>
              <a:rPr lang="de-DE" dirty="0" smtClean="0"/>
            </a:br>
            <a:r>
              <a:rPr lang="de-DE" dirty="0" err="1" smtClean="0"/>
              <a:t>Execution</a:t>
            </a:r>
            <a:r>
              <a:rPr lang="de-DE" dirty="0" smtClean="0"/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Exection Model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SPMD / MPMD execution model</a:t>
            </a:r>
          </a:p>
          <a:p>
            <a:r>
              <a:rPr lang="de-DE" smtClean="0"/>
              <a:t>All procedures have prefix gaspi_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All procedures have a return value</a:t>
            </a:r>
          </a:p>
          <a:p>
            <a:r>
              <a:rPr lang="de-DE" smtClean="0"/>
              <a:t>Timeout mechanism for potentially blocking procedures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3278188"/>
            <a:ext cx="52736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Goals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Get an overview over GASPI</a:t>
            </a:r>
          </a:p>
          <a:p>
            <a:r>
              <a:rPr lang="de-DE" sz="2800" smtClean="0"/>
              <a:t>Learn how to </a:t>
            </a:r>
          </a:p>
          <a:p>
            <a:pPr lvl="1"/>
            <a:r>
              <a:rPr lang="de-DE" sz="2400" smtClean="0"/>
              <a:t>Compile a GASPI program</a:t>
            </a:r>
          </a:p>
          <a:p>
            <a:pPr lvl="1"/>
            <a:r>
              <a:rPr lang="de-DE" sz="2400" smtClean="0"/>
              <a:t>Execute a GASPI program</a:t>
            </a:r>
          </a:p>
          <a:p>
            <a:r>
              <a:rPr lang="de-DE" sz="2800" smtClean="0"/>
              <a:t>Get used to the GASPI programming model</a:t>
            </a:r>
          </a:p>
          <a:p>
            <a:pPr lvl="1"/>
            <a:r>
              <a:rPr lang="de-DE" sz="2400" smtClean="0"/>
              <a:t>one-sided communication </a:t>
            </a:r>
          </a:p>
          <a:p>
            <a:pPr lvl="1"/>
            <a:r>
              <a:rPr lang="de-DE" sz="2400" smtClean="0"/>
              <a:t>weak synchronization</a:t>
            </a:r>
          </a:p>
          <a:p>
            <a:pPr lvl="1"/>
            <a:r>
              <a:rPr lang="de-DE" sz="2400" smtClean="0"/>
              <a:t>asynchronous patterns / dataflow implementations</a:t>
            </a:r>
          </a:p>
          <a:p>
            <a:pPr>
              <a:buFont typeface="Arial" charset="0"/>
              <a:buNone/>
            </a:pPr>
            <a:endParaRPr lang="de-DE" sz="2800" smtClean="0"/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Return Values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Procedure return values: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GASPI_SUCCESS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successfully completed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GASPI_TIMEOUT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could not be finished in the given period of time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not necessarily an 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the procedure has to be invoked subsequently in order to fully complete the designated operation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failed -&gt; check error vector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Advice: Always check return value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Timeout Mechanism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 err="1" smtClean="0"/>
              <a:t>Mechanism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potentially</a:t>
            </a:r>
            <a:r>
              <a:rPr lang="de-DE" sz="2800" dirty="0" smtClean="0"/>
              <a:t> </a:t>
            </a:r>
            <a:r>
              <a:rPr lang="de-DE" sz="2800" dirty="0" err="1" smtClean="0"/>
              <a:t>blocking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dirty="0" err="1" smtClean="0"/>
              <a:t>procedure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guaranteed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return</a:t>
            </a: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Timeout: </a:t>
            </a:r>
            <a:r>
              <a:rPr lang="de-DE" sz="2800" dirty="0" err="1" smtClean="0"/>
              <a:t>gaspi_timeout_t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smtClean="0"/>
              <a:t>GASPI_TEST (0)</a:t>
            </a:r>
          </a:p>
          <a:p>
            <a:pPr lvl="2">
              <a:lnSpc>
                <a:spcPct val="80000"/>
              </a:lnSpc>
            </a:pPr>
            <a:r>
              <a:rPr lang="de-DE" sz="2000" dirty="0" err="1" smtClean="0"/>
              <a:t>procedure</a:t>
            </a:r>
            <a:r>
              <a:rPr lang="de-DE" sz="2000" dirty="0" smtClean="0"/>
              <a:t> </a:t>
            </a:r>
            <a:r>
              <a:rPr lang="de-DE" sz="2000" dirty="0" err="1" smtClean="0"/>
              <a:t>completes</a:t>
            </a:r>
            <a:r>
              <a:rPr lang="de-DE" sz="2000" dirty="0" smtClean="0"/>
              <a:t> </a:t>
            </a:r>
            <a:r>
              <a:rPr lang="de-DE" sz="2000" dirty="0" err="1" smtClean="0"/>
              <a:t>local</a:t>
            </a:r>
            <a:r>
              <a:rPr lang="de-DE" sz="2000" dirty="0" smtClean="0"/>
              <a:t> </a:t>
            </a:r>
            <a:r>
              <a:rPr lang="de-DE" sz="2000" dirty="0" err="1" smtClean="0"/>
              <a:t>operations</a:t>
            </a:r>
            <a:endParaRPr lang="de-DE" sz="2000" dirty="0" smtClean="0"/>
          </a:p>
          <a:p>
            <a:pPr lvl="2">
              <a:lnSpc>
                <a:spcPct val="80000"/>
              </a:lnSpc>
            </a:pPr>
            <a:r>
              <a:rPr lang="de-DE" sz="2000" dirty="0" err="1" smtClean="0"/>
              <a:t>Procedure</a:t>
            </a:r>
            <a:r>
              <a:rPr lang="de-DE" sz="2000" dirty="0" smtClean="0"/>
              <a:t> </a:t>
            </a:r>
            <a:r>
              <a:rPr lang="de-DE" sz="2000" dirty="0" err="1" smtClean="0"/>
              <a:t>does</a:t>
            </a:r>
            <a:r>
              <a:rPr lang="de-DE" sz="2000" dirty="0" smtClean="0"/>
              <a:t> not </a:t>
            </a:r>
            <a:r>
              <a:rPr lang="de-DE" sz="2000" dirty="0" err="1" smtClean="0"/>
              <a:t>wait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processes</a:t>
            </a:r>
            <a:endParaRPr lang="de-DE" sz="2000" dirty="0" smtClean="0"/>
          </a:p>
          <a:p>
            <a:pPr lvl="1">
              <a:lnSpc>
                <a:spcPct val="80000"/>
              </a:lnSpc>
            </a:pPr>
            <a:r>
              <a:rPr lang="de-DE" sz="2400" dirty="0" smtClean="0"/>
              <a:t>GASPI_BLOCK (-1)</a:t>
            </a:r>
          </a:p>
          <a:p>
            <a:pPr lvl="2">
              <a:lnSpc>
                <a:spcPct val="80000"/>
              </a:lnSpc>
            </a:pPr>
            <a:r>
              <a:rPr lang="de-DE" sz="2000" dirty="0" err="1" smtClean="0"/>
              <a:t>wait</a:t>
            </a:r>
            <a:r>
              <a:rPr lang="de-DE" sz="2000" dirty="0" smtClean="0"/>
              <a:t> </a:t>
            </a:r>
            <a:r>
              <a:rPr lang="de-DE" sz="2000" dirty="0" err="1" smtClean="0"/>
              <a:t>indefinitely</a:t>
            </a:r>
            <a:r>
              <a:rPr lang="de-DE" sz="2000" dirty="0" smtClean="0"/>
              <a:t> (</a:t>
            </a:r>
            <a:r>
              <a:rPr lang="de-DE" sz="2000" dirty="0" err="1" smtClean="0"/>
              <a:t>blocking</a:t>
            </a:r>
            <a:r>
              <a:rPr lang="de-DE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de-DE" sz="2400" dirty="0" smtClean="0"/>
              <a:t>Value &gt; 0 </a:t>
            </a:r>
          </a:p>
          <a:p>
            <a:pPr lvl="2">
              <a:lnSpc>
                <a:spcPct val="80000"/>
              </a:lnSpc>
            </a:pPr>
            <a:r>
              <a:rPr lang="de-DE" sz="2000" dirty="0" smtClean="0"/>
              <a:t>Maximum time in </a:t>
            </a:r>
            <a:r>
              <a:rPr lang="de-DE" sz="2000" dirty="0" err="1" smtClean="0"/>
              <a:t>msec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procedure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going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wait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ranks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progress</a:t>
            </a:r>
            <a:endParaRPr lang="de-DE" sz="2000" dirty="0" smtClean="0"/>
          </a:p>
          <a:p>
            <a:pPr lvl="2">
              <a:lnSpc>
                <a:spcPct val="80000"/>
              </a:lnSpc>
            </a:pPr>
            <a:r>
              <a:rPr lang="de-DE" sz="2000" dirty="0" smtClean="0"/>
              <a:t>!= </a:t>
            </a:r>
            <a:r>
              <a:rPr lang="de-DE" sz="2000" dirty="0" err="1" smtClean="0"/>
              <a:t>hard</a:t>
            </a:r>
            <a:r>
              <a:rPr lang="de-DE" sz="2000" dirty="0" smtClean="0"/>
              <a:t> </a:t>
            </a:r>
            <a:r>
              <a:rPr lang="de-DE" sz="2000" dirty="0" err="1" smtClean="0"/>
              <a:t>execution</a:t>
            </a:r>
            <a:r>
              <a:rPr lang="de-DE" sz="2000" dirty="0" smtClean="0"/>
              <a:t> time</a:t>
            </a:r>
          </a:p>
          <a:p>
            <a:pPr lvl="2">
              <a:lnSpc>
                <a:spcPct val="80000"/>
              </a:lnSpc>
            </a:pP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Process Management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Initialize / Finalize</a:t>
            </a:r>
          </a:p>
          <a:p>
            <a:pPr lvl="1"/>
            <a:r>
              <a:rPr lang="de-DE" sz="2400" smtClean="0"/>
              <a:t>gaspi_proc_init</a:t>
            </a:r>
          </a:p>
          <a:p>
            <a:pPr lvl="1"/>
            <a:r>
              <a:rPr lang="de-DE" sz="2400" smtClean="0"/>
              <a:t>gaspi_proc_term</a:t>
            </a:r>
          </a:p>
          <a:p>
            <a:r>
              <a:rPr lang="de-DE" sz="2800" smtClean="0"/>
              <a:t>Process identification</a:t>
            </a:r>
          </a:p>
          <a:p>
            <a:pPr lvl="1"/>
            <a:r>
              <a:rPr lang="de-DE" sz="2400" smtClean="0"/>
              <a:t>gaspi_proc_rank</a:t>
            </a:r>
          </a:p>
          <a:p>
            <a:pPr lvl="1"/>
            <a:r>
              <a:rPr lang="de-DE" sz="2400" smtClean="0"/>
              <a:t>gaspi_proc_num</a:t>
            </a:r>
          </a:p>
          <a:p>
            <a:r>
              <a:rPr lang="de-DE" sz="2800" smtClean="0"/>
              <a:t>Process configuration</a:t>
            </a:r>
          </a:p>
          <a:p>
            <a:pPr lvl="1"/>
            <a:r>
              <a:rPr lang="de-DE" sz="2400" smtClean="0"/>
              <a:t>gaspi_config_get</a:t>
            </a:r>
          </a:p>
          <a:p>
            <a:pPr lvl="1"/>
            <a:r>
              <a:rPr lang="de-DE" sz="2400" smtClean="0"/>
              <a:t>gaspi_config_set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Initialization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gaspi_proc_init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579688"/>
            <a:ext cx="52466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3"/>
          <p:cNvSpPr>
            <a:spLocks/>
          </p:cNvSpPr>
          <p:nvPr/>
        </p:nvSpPr>
        <p:spPr bwMode="auto">
          <a:xfrm>
            <a:off x="450850" y="31527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initialization of resources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communication infrastructure if requested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default group GASPI_GROUP_ALL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rank assignment </a:t>
            </a:r>
          </a:p>
          <a:p>
            <a:pPr marL="1600200" lvl="3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000">
                <a:solidFill>
                  <a:srgbClr val="3B57A0"/>
                </a:solidFill>
                <a:latin typeface="Calibri" pitchFamily="34" charset="0"/>
              </a:rPr>
              <a:t>position in machinefile </a:t>
            </a:r>
            <a:r>
              <a:rPr lang="de-DE" sz="2000">
                <a:solidFill>
                  <a:srgbClr val="3B57A0"/>
                </a:solidFill>
                <a:latin typeface="Calibri" pitchFamily="34" charset="0"/>
                <a:sym typeface="Wingdings" pitchFamily="2" charset="2"/>
              </a:rPr>
              <a:t> rank ID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default segment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Finalization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gaspi_proc_term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582863"/>
            <a:ext cx="46339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/>
          </p:cNvSpPr>
          <p:nvPr/>
        </p:nvSpPr>
        <p:spPr bwMode="auto">
          <a:xfrm>
            <a:off x="458788" y="30892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clean up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for outstanding communication to be finished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release resources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collective operation !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de-DE" sz="24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Identification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gaspi_proc_rank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538413"/>
            <a:ext cx="41005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gaspi_proc_num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3886200"/>
            <a:ext cx="441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886200"/>
            <a:ext cx="51673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2538413"/>
            <a:ext cx="46339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Configuration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gaspi_config_get</a:t>
            </a:r>
          </a:p>
        </p:txBody>
      </p:sp>
      <p:sp>
        <p:nvSpPr>
          <p:cNvPr id="39941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gaspi_config_set</a:t>
            </a:r>
          </a:p>
        </p:txBody>
      </p:sp>
      <p:sp>
        <p:nvSpPr>
          <p:cNvPr id="39942" name="Rectangle 3"/>
          <p:cNvSpPr>
            <a:spLocks/>
          </p:cNvSpPr>
          <p:nvPr/>
        </p:nvSpPr>
        <p:spPr bwMode="auto">
          <a:xfrm>
            <a:off x="452438" y="4551363"/>
            <a:ext cx="84201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Retrieveing and setting the configuration structure has to be done before gaspi_proc_init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171450" y="1279525"/>
            <a:ext cx="5776913" cy="990600"/>
          </a:xfrm>
        </p:spPr>
        <p:txBody>
          <a:bodyPr/>
          <a:lstStyle/>
          <a:p>
            <a:r>
              <a:rPr lang="de-DE" sz="4000" smtClean="0"/>
              <a:t>GASPI Process </a:t>
            </a:r>
            <a:br>
              <a:rPr lang="de-DE" sz="4000" smtClean="0"/>
            </a:br>
            <a:r>
              <a:rPr lang="de-DE" sz="4000" smtClean="0"/>
              <a:t>Configuration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331788"/>
            <a:ext cx="4286250" cy="62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/>
          </p:cNvSpPr>
          <p:nvPr/>
        </p:nvSpPr>
        <p:spPr bwMode="auto">
          <a:xfrm>
            <a:off x="171450" y="2627313"/>
            <a:ext cx="40528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 dirty="0" err="1" smtClean="0">
                <a:solidFill>
                  <a:srgbClr val="3B57A0"/>
                </a:solidFill>
                <a:latin typeface="Calibri" pitchFamily="34" charset="0"/>
              </a:rPr>
              <a:t>Configuring</a:t>
            </a:r>
            <a:endParaRPr lang="de-DE" sz="32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resources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sizes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max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network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„hello world“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15925" y="1897063"/>
            <a:ext cx="8270875" cy="423703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rank;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(&amp;rank) 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(&amp;num)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Hello world from rank %d of %d\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num);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success_or_die.h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6259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SUCCESS_OR_DIE_H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SUCCESS_OR_DIE_H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SUCCESS_OR_DIE(f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\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do                        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      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\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gaspi_return_t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 = f;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\                                                                 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(r !=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\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							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\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("Error: '%s' [%s:%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\n", #f, __FILE__, __LINE__, r);\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exit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(EXIT_FAILURE);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		\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       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\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while (0)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  <a:p>
            <a:pPr eaLnBrk="1" hangingPunct="1"/>
            <a:r>
              <a:rPr lang="de-DE" smtClean="0"/>
              <a:t>GASPI API</a:t>
            </a:r>
          </a:p>
          <a:p>
            <a:pPr lvl="1" eaLnBrk="1" hangingPunct="1"/>
            <a:r>
              <a:rPr lang="de-DE" smtClean="0"/>
              <a:t>Execution model</a:t>
            </a:r>
          </a:p>
          <a:p>
            <a:pPr lvl="1" eaLnBrk="1" hangingPunct="1"/>
            <a:r>
              <a:rPr lang="de-DE" smtClean="0"/>
              <a:t>Memory segments</a:t>
            </a:r>
          </a:p>
          <a:p>
            <a:pPr lvl="1" eaLnBrk="1" hangingPunct="1"/>
            <a:r>
              <a:rPr lang="de-DE" smtClean="0"/>
              <a:t>One-sided communication</a:t>
            </a:r>
          </a:p>
          <a:p>
            <a:pPr lvl="1" eaLnBrk="1" hangingPunct="1"/>
            <a:r>
              <a:rPr lang="de-DE" smtClean="0"/>
              <a:t>Collectives</a:t>
            </a:r>
          </a:p>
          <a:p>
            <a:pPr lvl="1" eaLnBrk="1" hangingPunct="1"/>
            <a:r>
              <a:rPr lang="de-DE" smtClean="0"/>
              <a:t>Passive communication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Memory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Segments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70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 smtClean="0"/>
              <a:t>Software </a:t>
            </a:r>
            <a:r>
              <a:rPr lang="de-DE" sz="2800" dirty="0" err="1" smtClean="0"/>
              <a:t>abstraction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hardware</a:t>
            </a:r>
            <a:r>
              <a:rPr lang="de-DE" sz="2800" dirty="0" smtClean="0"/>
              <a:t>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hierarchy</a:t>
            </a:r>
            <a:endParaRPr lang="de-DE" sz="2800" dirty="0" smtClean="0"/>
          </a:p>
          <a:p>
            <a:pPr lvl="1">
              <a:lnSpc>
                <a:spcPct val="90000"/>
              </a:lnSpc>
            </a:pPr>
            <a:r>
              <a:rPr lang="de-DE" sz="2400" dirty="0" smtClean="0"/>
              <a:t>NUMA </a:t>
            </a:r>
          </a:p>
          <a:p>
            <a:pPr lvl="1">
              <a:lnSpc>
                <a:spcPct val="90000"/>
              </a:lnSpc>
            </a:pPr>
            <a:r>
              <a:rPr lang="de-DE" sz="2400" dirty="0" smtClean="0"/>
              <a:t>GPU </a:t>
            </a:r>
          </a:p>
          <a:p>
            <a:pPr lvl="1">
              <a:lnSpc>
                <a:spcPct val="90000"/>
              </a:lnSpc>
            </a:pPr>
            <a:r>
              <a:rPr lang="de-DE" sz="2400" dirty="0" smtClean="0"/>
              <a:t>Xeon Phi</a:t>
            </a:r>
          </a:p>
          <a:p>
            <a:pPr>
              <a:lnSpc>
                <a:spcPct val="90000"/>
              </a:lnSpc>
            </a:pP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partition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PGAS</a:t>
            </a:r>
          </a:p>
          <a:p>
            <a:pPr>
              <a:lnSpc>
                <a:spcPct val="90000"/>
              </a:lnSpc>
            </a:pPr>
            <a:r>
              <a:rPr lang="de-DE" sz="2800" dirty="0" err="1" smtClean="0"/>
              <a:t>Contiguous</a:t>
            </a:r>
            <a:r>
              <a:rPr lang="de-DE" sz="2800" dirty="0" smtClean="0"/>
              <a:t> block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virtual</a:t>
            </a:r>
            <a:r>
              <a:rPr lang="de-DE" sz="2800" dirty="0" smtClean="0"/>
              <a:t> </a:t>
            </a:r>
            <a:r>
              <a:rPr lang="de-DE" sz="2800" dirty="0" err="1" smtClean="0"/>
              <a:t>memory</a:t>
            </a:r>
            <a:endParaRPr lang="de-DE" sz="2800" dirty="0" smtClean="0"/>
          </a:p>
          <a:p>
            <a:pPr lvl="1">
              <a:lnSpc>
                <a:spcPct val="90000"/>
              </a:lnSpc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pre-defined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r>
              <a:rPr lang="de-DE" sz="2400" dirty="0" smtClean="0"/>
              <a:t> model </a:t>
            </a:r>
          </a:p>
          <a:p>
            <a:pPr lvl="1">
              <a:lnSpc>
                <a:spcPct val="90000"/>
              </a:lnSpc>
            </a:pPr>
            <a:r>
              <a:rPr lang="de-DE" sz="2400" dirty="0" err="1" smtClean="0"/>
              <a:t>memory</a:t>
            </a:r>
            <a:r>
              <a:rPr lang="de-DE" sz="2400" dirty="0" smtClean="0"/>
              <a:t> </a:t>
            </a:r>
            <a:r>
              <a:rPr lang="de-DE" sz="2400" dirty="0" err="1" smtClean="0"/>
              <a:t>management</a:t>
            </a:r>
            <a:r>
              <a:rPr lang="de-DE" sz="2400" dirty="0" smtClean="0"/>
              <a:t> </a:t>
            </a:r>
            <a:r>
              <a:rPr lang="de-DE" sz="2400" dirty="0" err="1" smtClean="0"/>
              <a:t>up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</a:t>
            </a:r>
            <a:endParaRPr lang="de-DE" sz="2400" dirty="0" smtClean="0"/>
          </a:p>
          <a:p>
            <a:pPr>
              <a:lnSpc>
                <a:spcPct val="90000"/>
              </a:lnSpc>
            </a:pPr>
            <a:r>
              <a:rPr lang="de-DE" sz="2800" dirty="0" err="1" smtClean="0"/>
              <a:t>Locally</a:t>
            </a:r>
            <a:r>
              <a:rPr lang="de-DE" sz="2800" dirty="0" smtClean="0"/>
              <a:t> / </a:t>
            </a:r>
            <a:r>
              <a:rPr lang="de-DE" sz="2800" dirty="0" err="1" smtClean="0"/>
              <a:t>remotely</a:t>
            </a:r>
            <a:r>
              <a:rPr lang="de-DE" sz="2800" dirty="0" smtClean="0"/>
              <a:t> </a:t>
            </a:r>
            <a:r>
              <a:rPr lang="de-DE" sz="2800" dirty="0" err="1" smtClean="0"/>
              <a:t>accessible</a:t>
            </a:r>
            <a:endParaRPr lang="de-DE" sz="2800" dirty="0" smtClean="0"/>
          </a:p>
          <a:p>
            <a:pPr lvl="1">
              <a:lnSpc>
                <a:spcPct val="90000"/>
              </a:lnSpc>
            </a:pPr>
            <a:r>
              <a:rPr lang="de-DE" sz="2400" dirty="0" err="1" smtClean="0"/>
              <a:t>local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ordinary</a:t>
            </a:r>
            <a:r>
              <a:rPr lang="de-DE" sz="2400" dirty="0" smtClean="0"/>
              <a:t> </a:t>
            </a:r>
            <a:r>
              <a:rPr lang="de-DE" sz="2400" dirty="0" err="1" smtClean="0"/>
              <a:t>memory</a:t>
            </a:r>
            <a:r>
              <a:rPr lang="de-DE" sz="2400" dirty="0" smtClean="0"/>
              <a:t> </a:t>
            </a:r>
            <a:r>
              <a:rPr lang="de-DE" sz="2400" dirty="0" err="1" smtClean="0"/>
              <a:t>operations</a:t>
            </a:r>
            <a:endParaRPr lang="de-DE" sz="2400" dirty="0" smtClean="0"/>
          </a:p>
          <a:p>
            <a:pPr lvl="1">
              <a:lnSpc>
                <a:spcPct val="90000"/>
              </a:lnSpc>
            </a:pPr>
            <a:r>
              <a:rPr lang="de-DE" sz="2400" dirty="0" smtClean="0"/>
              <a:t>remote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GASPI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routines</a:t>
            </a: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Segments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GASPI provides only a few relatively large segments</a:t>
            </a:r>
          </a:p>
          <a:p>
            <a:pPr lvl="1"/>
            <a:r>
              <a:rPr lang="de-DE" sz="2400" smtClean="0"/>
              <a:t>segment allocation is expensive</a:t>
            </a:r>
          </a:p>
          <a:p>
            <a:pPr lvl="1"/>
            <a:r>
              <a:rPr lang="de-DE" sz="2400" smtClean="0"/>
              <a:t>the total number of supported segments is limited by hardware constraints</a:t>
            </a:r>
          </a:p>
          <a:p>
            <a:r>
              <a:rPr lang="de-DE" sz="2800" smtClean="0"/>
              <a:t>GASPI segments have an allocation policy</a:t>
            </a:r>
          </a:p>
          <a:p>
            <a:pPr lvl="1"/>
            <a:r>
              <a:rPr lang="de-DE" sz="2400" smtClean="0"/>
              <a:t>GASPI_MEM_UNINITIALIZED</a:t>
            </a:r>
          </a:p>
          <a:p>
            <a:pPr lvl="2"/>
            <a:r>
              <a:rPr lang="de-DE" sz="2000" smtClean="0"/>
              <a:t>memory is not initialized</a:t>
            </a:r>
          </a:p>
          <a:p>
            <a:pPr lvl="1"/>
            <a:r>
              <a:rPr lang="de-DE" sz="2400" smtClean="0"/>
              <a:t>GASPI_MEM_INITIALIZED</a:t>
            </a:r>
          </a:p>
          <a:p>
            <a:pPr lvl="2"/>
            <a:r>
              <a:rPr lang="de-DE" sz="2000" smtClean="0"/>
              <a:t>memory is initialized (zeroed)</a:t>
            </a:r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 Functions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Segment creation</a:t>
            </a:r>
          </a:p>
          <a:p>
            <a:pPr lvl="1"/>
            <a:r>
              <a:rPr lang="de-DE" sz="2400" smtClean="0"/>
              <a:t>gaspi_segment_alloc</a:t>
            </a:r>
          </a:p>
          <a:p>
            <a:pPr lvl="1"/>
            <a:r>
              <a:rPr lang="de-DE" sz="2400" smtClean="0"/>
              <a:t>gaspi_segment_register</a:t>
            </a:r>
          </a:p>
          <a:p>
            <a:pPr lvl="1"/>
            <a:r>
              <a:rPr lang="de-DE" sz="2400" smtClean="0"/>
              <a:t>gaspi_segment_create</a:t>
            </a:r>
          </a:p>
          <a:p>
            <a:r>
              <a:rPr lang="de-DE" sz="2800" smtClean="0"/>
              <a:t>Segment deletion</a:t>
            </a:r>
          </a:p>
          <a:p>
            <a:pPr lvl="1"/>
            <a:r>
              <a:rPr lang="de-DE" sz="2400" smtClean="0"/>
              <a:t>gaspi_segment_delete</a:t>
            </a:r>
          </a:p>
          <a:p>
            <a:r>
              <a:rPr lang="de-DE" sz="2800" smtClean="0"/>
              <a:t>Segment utilities</a:t>
            </a:r>
          </a:p>
          <a:p>
            <a:pPr lvl="1"/>
            <a:r>
              <a:rPr lang="de-DE" sz="2400" smtClean="0"/>
              <a:t>gaspi_segment_num</a:t>
            </a:r>
          </a:p>
          <a:p>
            <a:pPr lvl="1"/>
            <a:r>
              <a:rPr lang="de-DE" sz="2400" smtClean="0"/>
              <a:t>gaspi_segment_ptr</a:t>
            </a:r>
          </a:p>
          <a:p>
            <a:endParaRPr lang="de-DE" sz="2800" smtClean="0"/>
          </a:p>
        </p:txBody>
      </p:sp>
      <p:pic>
        <p:nvPicPr>
          <p:cNvPr id="47108" name="Grafik 5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75" y="2784475"/>
            <a:ext cx="37560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gaspi_segment_alloc</a:t>
            </a:r>
            <a:br>
              <a:rPr lang="de-DE" smtClean="0"/>
            </a:br>
            <a:endParaRPr lang="de-DE" smtClean="0"/>
          </a:p>
        </p:txBody>
      </p:sp>
      <p:sp>
        <p:nvSpPr>
          <p:cNvPr id="48130" name="Rectangle 3"/>
          <p:cNvSpPr>
            <a:spLocks/>
          </p:cNvSpPr>
          <p:nvPr/>
        </p:nvSpPr>
        <p:spPr bwMode="auto">
          <a:xfrm>
            <a:off x="466725" y="35496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allocate and pin for RDMA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Locally accessible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Allocation </a:t>
            </a: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458788" y="45339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 register</a:t>
            </a: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4864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168900"/>
            <a:ext cx="5834062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3"/>
          <p:cNvSpPr>
            <a:spLocks/>
          </p:cNvSpPr>
          <p:nvPr/>
        </p:nvSpPr>
        <p:spPr bwMode="auto">
          <a:xfrm>
            <a:off x="673100" y="631348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segment accessible by rank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594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Creation 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gaspi_segment_create</a:t>
            </a:r>
            <a:br>
              <a:rPr lang="de-DE" smtClean="0"/>
            </a:br>
            <a:endParaRPr lang="de-DE" smtClean="0"/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60375" y="42545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Collective short cut to 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gaspi_segment_alloc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gaspi_segment_register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After successful completion, the segment is locally and remotely accessible by all ranks in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Deletion 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gaspi_segment_delete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78100"/>
            <a:ext cx="57531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3"/>
          <p:cNvSpPr>
            <a:spLocks/>
          </p:cNvSpPr>
          <p:nvPr/>
        </p:nvSpPr>
        <p:spPr bwMode="auto">
          <a:xfrm>
            <a:off x="457200" y="32289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free segment memory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Utils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gaspi_segment_num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458788" y="489902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gaspi_segment_ptr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2197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534025"/>
            <a:ext cx="530066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"/>
          <p:cNvSpPr>
            <a:spLocks/>
          </p:cNvSpPr>
          <p:nvPr/>
        </p:nvSpPr>
        <p:spPr bwMode="auto">
          <a:xfrm>
            <a:off x="452438" y="318611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gaspi_segment_list</a:t>
            </a:r>
          </a:p>
        </p:txBody>
      </p:sp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988" y="3906838"/>
            <a:ext cx="6234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80425" cy="40544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includes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static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									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) );   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02403" name="Inhaltsplatzhalter 2"/>
          <p:cNvSpPr>
            <a:spLocks noGrp="1"/>
          </p:cNvSpPr>
          <p:nvPr>
            <p:ph idx="4294967295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dirty="0" smtClean="0"/>
              <a:t>GASPI </a:t>
            </a:r>
            <a:r>
              <a:rPr lang="de-DE" dirty="0" err="1" smtClean="0"/>
              <a:t>programming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err="1" smtClean="0"/>
              <a:t>Dataflow</a:t>
            </a:r>
            <a:r>
              <a:rPr lang="de-DE" dirty="0" smtClean="0"/>
              <a:t> model</a:t>
            </a:r>
          </a:p>
          <a:p>
            <a:pPr lvl="1" eaLnBrk="1" hangingPunct="1"/>
            <a:r>
              <a:rPr lang="de-DE" dirty="0" smtClean="0"/>
              <a:t>Fault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eaLnBrk="1" hangingPunct="1"/>
            <a:endParaRPr lang="de-DE" dirty="0" smtClean="0"/>
          </a:p>
        </p:txBody>
      </p:sp>
      <p:sp>
        <p:nvSpPr>
          <p:cNvPr id="102405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2406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 b="1" dirty="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(II)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de-DE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de-DE" sz="1400" smtClean="0">
                <a:latin typeface="Courier New" pitchFamily="49" charset="0"/>
              </a:rPr>
              <a:t>	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44713"/>
            <a:ext cx="8229600" cy="367188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gaspi_pointer_t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array;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gaspi_segment_ptr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&amp;array) );    </a:t>
            </a:r>
          </a:p>
          <a:p>
            <a:pPr>
              <a:buFont typeface="Arial" charset="0"/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 (double *)array )[j]= (double)(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\n„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,( (double *)array )[j] ); 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EXIT_SUCCESS;</a:t>
            </a:r>
          </a:p>
          <a:p>
            <a:pPr>
              <a:buFont typeface="Arial" charset="0"/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One-sided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45941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gaspi_write</a:t>
            </a:r>
          </a:p>
        </p:txBody>
      </p:sp>
      <p:sp>
        <p:nvSpPr>
          <p:cNvPr id="56324" name="Rectangle 3"/>
          <p:cNvSpPr>
            <a:spLocks/>
          </p:cNvSpPr>
          <p:nvPr/>
        </p:nvSpPr>
        <p:spPr bwMode="auto">
          <a:xfrm>
            <a:off x="457200" y="52022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put request into a given queue for transfering data from a local segment into a remote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gaspi_read</a:t>
            </a:r>
          </a:p>
        </p:txBody>
      </p:sp>
      <p:pic>
        <p:nvPicPr>
          <p:cNvPr id="5734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5353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53133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get request into a given queue for transfering data from a remote segment into a local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gaspi_wait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"/>
          <p:cNvSpPr>
            <a:spLocks/>
          </p:cNvSpPr>
          <p:nvPr/>
        </p:nvSpPr>
        <p:spPr bwMode="auto">
          <a:xfrm>
            <a:off x="457200" y="36830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on local completion of all requests in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After successfull completion, all involved local buffers are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(I)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Different queues available to handle the communication requests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Requests to be submitted to one of the supported queues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more scalability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channels for different types of requests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similar types of requests are queued and synchronized together but independently from other ones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separation of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(II)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 smtClean="0"/>
              <a:t>Fairness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transfers</a:t>
            </a:r>
            <a:r>
              <a:rPr lang="de-DE" sz="2800" dirty="0" smtClean="0"/>
              <a:t> </a:t>
            </a:r>
            <a:r>
              <a:rPr lang="de-DE" sz="2800" dirty="0" err="1" smtClean="0"/>
              <a:t>posted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queues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see</a:t>
            </a:r>
            <a:r>
              <a:rPr lang="de-DE" sz="2400" dirty="0" smtClean="0"/>
              <a:t> ist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 </a:t>
            </a:r>
            <a:r>
              <a:rPr lang="de-DE" sz="2400" dirty="0" err="1" smtClean="0"/>
              <a:t>delayed</a:t>
            </a:r>
            <a:r>
              <a:rPr lang="de-DE" sz="2400" dirty="0" smtClean="0"/>
              <a:t> </a:t>
            </a:r>
            <a:r>
              <a:rPr lang="de-DE" sz="2400" dirty="0" err="1" smtClean="0"/>
              <a:t>indefinitely</a:t>
            </a: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identified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ID</a:t>
            </a:r>
          </a:p>
          <a:p>
            <a:pPr>
              <a:lnSpc>
                <a:spcPct val="80000"/>
              </a:lnSpc>
            </a:pPr>
            <a:r>
              <a:rPr lang="de-DE" sz="2800" dirty="0" err="1" smtClean="0"/>
              <a:t>Synchronization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queue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Queue order </a:t>
            </a:r>
            <a:r>
              <a:rPr lang="de-DE" sz="2800" dirty="0" err="1" smtClean="0"/>
              <a:t>does</a:t>
            </a:r>
            <a:r>
              <a:rPr lang="de-DE" sz="2800" dirty="0" smtClean="0"/>
              <a:t> not </a:t>
            </a:r>
            <a:r>
              <a:rPr lang="de-DE" sz="2800" dirty="0" err="1" smtClean="0"/>
              <a:t>imply</a:t>
            </a:r>
            <a:r>
              <a:rPr lang="de-DE" sz="2800" dirty="0" smtClean="0"/>
              <a:t> </a:t>
            </a:r>
            <a:r>
              <a:rPr lang="de-DE" sz="2800" dirty="0" err="1" smtClean="0"/>
              <a:t>message</a:t>
            </a:r>
            <a:r>
              <a:rPr lang="de-DE" sz="2800" dirty="0" smtClean="0"/>
              <a:t> order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network</a:t>
            </a:r>
            <a:r>
              <a:rPr lang="de-DE" sz="2800" dirty="0" smtClean="0"/>
              <a:t> / remote </a:t>
            </a:r>
            <a:r>
              <a:rPr lang="de-DE" sz="2800" dirty="0" err="1" smtClean="0"/>
              <a:t>memory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subsequent </a:t>
            </a:r>
            <a:r>
              <a:rPr lang="de-DE" sz="2800" dirty="0" err="1" smtClean="0"/>
              <a:t>notify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non-</a:t>
            </a:r>
            <a:r>
              <a:rPr lang="de-DE" sz="2800" dirty="0" err="1" smtClean="0"/>
              <a:t>overtaking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posts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rank</a:t>
            </a:r>
          </a:p>
          <a:p>
            <a:pPr>
              <a:lnSpc>
                <a:spcPct val="80000"/>
              </a:lnSpc>
            </a:pP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614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One sided-communication: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Entire communication managed by the local process only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Remote process is not involved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Advantage: no inherent synchronization between the local and the remote process in every communication request</a:t>
            </a:r>
          </a:p>
          <a:p>
            <a:pPr>
              <a:lnSpc>
                <a:spcPct val="90000"/>
              </a:lnSpc>
            </a:pPr>
            <a:r>
              <a:rPr lang="de-DE" smtClean="0"/>
              <a:t>Still: At some point the remote process needs knowledge about data availability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Managed by weak synchronization primitives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Several notifications for a given segment</a:t>
            </a:r>
          </a:p>
          <a:p>
            <a:pPr lvl="1"/>
            <a:r>
              <a:rPr lang="de-DE" smtClean="0"/>
              <a:t>Identified by notification ID</a:t>
            </a:r>
          </a:p>
          <a:p>
            <a:pPr lvl="1"/>
            <a:r>
              <a:rPr lang="de-DE" smtClean="0"/>
              <a:t>Logical association of memory location and notification</a:t>
            </a:r>
          </a:p>
          <a:p>
            <a:pPr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posts a notification with a given value to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remote visibility guarantees remote data visibility of all previously posted writes in the same queue, the same segment and the same process rank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225" y="2479675"/>
            <a:ext cx="59404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66071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gaspi_notify_waitsome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6564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monitors a contiguous subset of notification id‘s for a given segment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returns successfull if at least one of the monitored id‘s is remotely updated to a value unequal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gaspi_notify_reset</a:t>
            </a:r>
          </a:p>
        </p:txBody>
      </p:sp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7587" name="Rectangle 3"/>
          <p:cNvSpPr>
            <a:spLocks/>
          </p:cNvSpPr>
          <p:nvPr/>
        </p:nvSpPr>
        <p:spPr bwMode="auto">
          <a:xfrm>
            <a:off x="457200" y="37782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Atomically resets a given notification id and yields the old value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2527300"/>
            <a:ext cx="6846887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Communication example</a:t>
            </a:r>
          </a:p>
        </p:txBody>
      </p:sp>
      <p:sp>
        <p:nvSpPr>
          <p:cNvPr id="4" name="Rechteck 3"/>
          <p:cNvSpPr/>
          <p:nvPr/>
        </p:nvSpPr>
        <p:spPr>
          <a:xfrm>
            <a:off x="1244600" y="5373688"/>
            <a:ext cx="10795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11413" y="5373688"/>
            <a:ext cx="1008062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Nach oben gekrümmter Pfeil 39"/>
          <p:cNvSpPr>
            <a:spLocks noChangeArrowheads="1"/>
          </p:cNvSpPr>
          <p:nvPr/>
        </p:nvSpPr>
        <p:spPr bwMode="auto">
          <a:xfrm rot="10800000">
            <a:off x="2522538" y="4797425"/>
            <a:ext cx="3878262" cy="503238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116013" y="5300663"/>
            <a:ext cx="2447925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 local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write to remote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wait for data availability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print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</p:txBody>
      </p:sp>
      <p:grpSp>
        <p:nvGrpSpPr>
          <p:cNvPr id="113713" name="Group 49"/>
          <p:cNvGrpSpPr>
            <a:grpSpLocks/>
          </p:cNvGrpSpPr>
          <p:nvPr/>
        </p:nvGrpSpPr>
        <p:grpSpPr bwMode="auto">
          <a:xfrm>
            <a:off x="3635375" y="5300663"/>
            <a:ext cx="2447925" cy="360362"/>
            <a:chOff x="839" y="3475"/>
            <a:chExt cx="1542" cy="227"/>
          </a:xfrm>
        </p:grpSpPr>
        <p:sp>
          <p:nvSpPr>
            <p:cNvPr id="2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6161088" y="5302250"/>
            <a:ext cx="2447925" cy="360363"/>
            <a:chOff x="839" y="3475"/>
            <a:chExt cx="1542" cy="227"/>
          </a:xfrm>
        </p:grpSpPr>
        <p:sp>
          <p:nvSpPr>
            <p:cNvPr id="6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0" name="Nach oben gekrümmter Pfeil 39"/>
          <p:cNvSpPr>
            <a:spLocks noChangeArrowheads="1"/>
          </p:cNvSpPr>
          <p:nvPr/>
        </p:nvSpPr>
        <p:spPr bwMode="auto">
          <a:xfrm>
            <a:off x="1244600" y="5662613"/>
            <a:ext cx="3878263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" name="Nach oben gekrümmter Pfeil 39"/>
          <p:cNvSpPr>
            <a:spLocks noChangeArrowheads="1"/>
          </p:cNvSpPr>
          <p:nvPr/>
        </p:nvSpPr>
        <p:spPr bwMode="auto">
          <a:xfrm>
            <a:off x="3763963" y="5662613"/>
            <a:ext cx="3878262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3792538" y="442436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write_notify</a:t>
            </a:r>
          </a:p>
        </p:txBody>
      </p:sp>
      <p:sp>
        <p:nvSpPr>
          <p:cNvPr id="113737" name="Text Box 73"/>
          <p:cNvSpPr txBox="1">
            <a:spLocks noChangeArrowheads="1"/>
          </p:cNvSpPr>
          <p:nvPr/>
        </p:nvSpPr>
        <p:spPr bwMode="auto">
          <a:xfrm>
            <a:off x="7067550" y="4479925"/>
            <a:ext cx="1995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notify_waitsome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73710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includes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VLEN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								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GASPI_GROUP_ALL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, </a:t>
            </a:r>
            <a:r>
              <a:rPr lang="de-DE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GASPI_MEM_UNINITIALIZED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);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gaspi_pointer_t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SUCCESS_OR_DIE ( </a:t>
            </a:r>
            <a:r>
              <a:rPr lang="de-DE" sz="1400" b="1" dirty="0" err="1">
                <a:solidFill>
                  <a:srgbClr val="3B57A0"/>
                </a:solidFill>
                <a:latin typeface="Courier New" pitchFamily="49" charset="0"/>
                <a:cs typeface="Arial" charset="0"/>
              </a:rPr>
              <a:t>gaspi_segment_ptr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segment_id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&amp;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) );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VLEN;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{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[j]= (double)(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53438" cy="470376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gaspi_queue_id_t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gaspi_offset_t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wait_for_queue_entries_for_write_notify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RIGHT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rem_off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VLEN *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 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  );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 + LEFT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rank %d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%d: %f \n",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iProc,j,rcv_array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 );    } 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wait_for_flush_queues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);   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waitsome.c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28838"/>
            <a:ext cx="8023225" cy="394335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waitsome.h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expected  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id;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aspi_notify_waitsome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	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&amp;id, </a:t>
            </a:r>
            <a:r>
              <a:rPr lang="en-US" sz="1400" b="1" dirty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(id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</a:t>
            </a:r>
            <a:r>
              <a:rPr lang="en-US" sz="1400" b="1" dirty="0" err="1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gaspi_notify_reset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id, &amp;value));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(value == expected);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/>
              <a:t>Extended One-sided Calls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gaspi_write_notify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gaspi_writes to the same rank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gaspi_write_list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gaspi_read_list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26679-B430-4D69-8804-E4A9CBBE834D}" type="datetime1">
              <a:rPr lang="de-DE" smtClean="0"/>
              <a:pPr>
                <a:defRPr/>
              </a:pPr>
              <a:t>28.04.2016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9CEA8-91F8-4315-9FCF-28CCCA3423E0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 Transpose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828665" y="5029335"/>
            <a:ext cx="6858113" cy="990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761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Matrix Transpose =&gt; 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</a:t>
            </a:r>
            <a:r>
              <a:rPr lang="de-DE" sz="2200" b="1" dirty="0" err="1" smtClean="0">
                <a:solidFill>
                  <a:srgbClr val="79761F"/>
                </a:solidFill>
              </a:rPr>
              <a:t>T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ranspose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lang="de-DE" sz="2200" b="1" dirty="0" smtClean="0">
                <a:solidFill>
                  <a:srgbClr val="79761F"/>
                </a:solidFill>
              </a:rPr>
              <a:t>L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ocal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DE" sz="2200" b="1" dirty="0" smtClean="0">
                <a:solidFill>
                  <a:srgbClr val="79761F"/>
                </a:solidFill>
              </a:rPr>
              <a:t>T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76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ranspose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rgbClr val="7976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761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2200" b="1" dirty="0" smtClean="0">
                <a:solidFill>
                  <a:srgbClr val="79761F"/>
                </a:solidFill>
              </a:rPr>
              <a:t>                                =&gt;  </a:t>
            </a:r>
            <a:r>
              <a:rPr lang="de-DE" sz="2200" b="1" dirty="0" err="1" smtClean="0">
                <a:solidFill>
                  <a:srgbClr val="79761F"/>
                </a:solidFill>
              </a:rPr>
              <a:t>MPI_Alltoall</a:t>
            </a:r>
            <a:r>
              <a:rPr lang="de-DE" sz="2200" b="1" dirty="0" smtClean="0">
                <a:solidFill>
                  <a:srgbClr val="79761F"/>
                </a:solidFill>
              </a:rPr>
              <a:t> + </a:t>
            </a:r>
            <a:r>
              <a:rPr lang="de-DE" sz="2200" b="1" dirty="0" err="1" smtClean="0">
                <a:solidFill>
                  <a:srgbClr val="79761F"/>
                </a:solidFill>
              </a:rPr>
              <a:t>Local</a:t>
            </a:r>
            <a:r>
              <a:rPr lang="de-DE" sz="2200" b="1" dirty="0" smtClean="0">
                <a:solidFill>
                  <a:srgbClr val="79761F"/>
                </a:solidFill>
              </a:rPr>
              <a:t> Transpose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rgbClr val="7976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761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7976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uppieren 10"/>
          <p:cNvGrpSpPr/>
          <p:nvPr/>
        </p:nvGrpSpPr>
        <p:grpSpPr>
          <a:xfrm>
            <a:off x="2089935" y="2209697"/>
            <a:ext cx="6401114" cy="2462910"/>
            <a:chOff x="2520032" y="575791"/>
            <a:chExt cx="7056784" cy="23272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032" y="863823"/>
              <a:ext cx="4288878" cy="203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500" r="-1035"/>
            <a:stretch>
              <a:fillRect/>
            </a:stretch>
          </p:blipFill>
          <p:spPr bwMode="auto">
            <a:xfrm>
              <a:off x="7128544" y="575791"/>
              <a:ext cx="244827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hteck 7"/>
            <p:cNvSpPr/>
            <p:nvPr/>
          </p:nvSpPr>
          <p:spPr>
            <a:xfrm>
              <a:off x="6452762" y="132631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flipH="1">
              <a:off x="7128544" y="575791"/>
              <a:ext cx="10801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Motivation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sz="2000" b="1" smtClean="0"/>
              <a:t>A PGAS API for SPMD execution </a:t>
            </a:r>
          </a:p>
          <a:p>
            <a:pPr eaLnBrk="1" hangingPunct="1"/>
            <a:r>
              <a:rPr lang="de-DE" sz="2000" b="1" smtClean="0"/>
              <a:t>Take your existing MPI code</a:t>
            </a:r>
          </a:p>
          <a:p>
            <a:pPr eaLnBrk="1" hangingPunct="1"/>
            <a:r>
              <a:rPr lang="de-DE" sz="2000" b="1" smtClean="0"/>
              <a:t>Rethink your communication patterns !</a:t>
            </a:r>
          </a:p>
          <a:p>
            <a:pPr eaLnBrk="1" hangingPunct="1"/>
            <a:r>
              <a:rPr lang="de-DE" sz="2000" b="1" smtClean="0"/>
              <a:t>Reformulate towards an asynchronous data flow model !</a:t>
            </a:r>
          </a:p>
          <a:p>
            <a:pPr eaLnBrk="1" hangingPunct="1"/>
            <a:endParaRPr lang="de-DE" sz="2400" b="1" smtClean="0"/>
          </a:p>
          <a:p>
            <a:pPr lvl="1"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6" name="Grafik 5" descr="async-bu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3" y="3694335"/>
            <a:ext cx="6330982" cy="2420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2889" y="3349374"/>
            <a:ext cx="7957335" cy="26610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pseudocode</a:t>
            </a:r>
            <a:endParaRPr lang="de-DE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MPI_Alltoall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for_all_threadprivate_tiles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do_local_transpose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60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MPI Matrix Transpose</a:t>
            </a:r>
            <a:endParaRPr lang="de-DE" dirty="0"/>
          </a:p>
        </p:txBody>
      </p:sp>
      <p:grpSp>
        <p:nvGrpSpPr>
          <p:cNvPr id="4" name="Gruppieren 16"/>
          <p:cNvGrpSpPr/>
          <p:nvPr/>
        </p:nvGrpSpPr>
        <p:grpSpPr>
          <a:xfrm>
            <a:off x="5034337" y="1897063"/>
            <a:ext cx="3652665" cy="1175209"/>
            <a:chOff x="2520032" y="575791"/>
            <a:chExt cx="7056784" cy="2327222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032" y="863823"/>
              <a:ext cx="4288878" cy="203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500" r="-1035"/>
            <a:stretch>
              <a:fillRect/>
            </a:stretch>
          </p:blipFill>
          <p:spPr bwMode="auto">
            <a:xfrm>
              <a:off x="7128544" y="575791"/>
              <a:ext cx="244827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hteck 19"/>
            <p:cNvSpPr/>
            <p:nvPr/>
          </p:nvSpPr>
          <p:spPr>
            <a:xfrm>
              <a:off x="6452762" y="132631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flipH="1">
              <a:off x="7128544" y="575791"/>
              <a:ext cx="10801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61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MPI - </a:t>
            </a:r>
            <a:r>
              <a:rPr lang="de-DE" dirty="0" err="1" smtClean="0"/>
              <a:t>Alltoall</a:t>
            </a:r>
            <a:endParaRPr lang="de-DE" dirty="0"/>
          </a:p>
        </p:txBody>
      </p:sp>
      <p:pic>
        <p:nvPicPr>
          <p:cNvPr id="11" name="Grafik 10" descr="Allto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415" y="1897063"/>
            <a:ext cx="5551987" cy="4356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9825-F0BC-4DDD-9A02-F6EFA5F9594D}" type="datetime1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Exa2ct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D4545DF-90F9-4C0D-A627-C46FAC3B4D66}" type="slidenum">
              <a:rPr lang="en-US" smtClean="0"/>
              <a:pPr/>
              <a:t>62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9" name="Diagramm 8"/>
          <p:cNvGraphicFramePr/>
          <p:nvPr/>
        </p:nvGraphicFramePr>
        <p:xfrm>
          <a:off x="2089935" y="456950"/>
          <a:ext cx="6505921" cy="52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/>
          <p:cNvSpPr/>
          <p:nvPr/>
        </p:nvSpPr>
        <p:spPr>
          <a:xfrm>
            <a:off x="2219218" y="5715192"/>
            <a:ext cx="65331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 smtClean="0"/>
              <a:t>Infiniband</a:t>
            </a:r>
            <a:r>
              <a:rPr lang="de-DE" dirty="0" smtClean="0"/>
              <a:t> FDR 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. Flat MPI vs. Hybrid </a:t>
            </a:r>
            <a:r>
              <a:rPr lang="de-DE" dirty="0" err="1" smtClean="0"/>
              <a:t>OpenMP</a:t>
            </a:r>
            <a:r>
              <a:rPr lang="de-DE" dirty="0" smtClean="0"/>
              <a:t>/MPI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380197"/>
            <a:ext cx="8229600" cy="27459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pseudocode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write_notify</a:t>
            </a:r>
            <a:endParaRPr lang="de-DE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for_all_other_ranks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  </a:t>
            </a:r>
            <a:b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thread_local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notifications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tiles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do_local_transpose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GASPI Matrix Transpose</a:t>
            </a:r>
            <a:endParaRPr lang="de-DE" dirty="0"/>
          </a:p>
        </p:txBody>
      </p:sp>
      <p:grpSp>
        <p:nvGrpSpPr>
          <p:cNvPr id="4" name="Gruppieren 8"/>
          <p:cNvGrpSpPr/>
          <p:nvPr/>
        </p:nvGrpSpPr>
        <p:grpSpPr>
          <a:xfrm>
            <a:off x="4510355" y="1997443"/>
            <a:ext cx="3806777" cy="1251618"/>
            <a:chOff x="2520032" y="575791"/>
            <a:chExt cx="7056784" cy="232722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032" y="863823"/>
              <a:ext cx="4288878" cy="203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500" r="-1035"/>
            <a:stretch>
              <a:fillRect/>
            </a:stretch>
          </p:blipFill>
          <p:spPr bwMode="auto">
            <a:xfrm>
              <a:off x="7128544" y="575791"/>
              <a:ext cx="244827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hteck 11"/>
            <p:cNvSpPr/>
            <p:nvPr/>
          </p:nvSpPr>
          <p:spPr>
            <a:xfrm>
              <a:off x="6452762" y="132631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flipH="1">
              <a:off x="7128544" y="575791"/>
              <a:ext cx="10801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Alltoall_write_not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545" y="1897063"/>
            <a:ext cx="5383649" cy="42835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65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GASPI - </a:t>
            </a:r>
            <a:r>
              <a:rPr lang="de-DE" dirty="0" err="1" smtClean="0"/>
              <a:t>Notification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67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MPI - GATS/PSCW</a:t>
            </a:r>
            <a:endParaRPr lang="de-DE" dirty="0"/>
          </a:p>
        </p:txBody>
      </p:sp>
      <p:pic>
        <p:nvPicPr>
          <p:cNvPr id="5" name="Grafik 4" descr="Alltoall_PSCW_GA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665" y="1897063"/>
            <a:ext cx="5617304" cy="4351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9825-F0BC-4DDD-9A02-F6EFA5F9594D}" type="datetime1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Exa2ct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D4545DF-90F9-4C0D-A627-C46FAC3B4D66}" type="slidenum">
              <a:rPr lang="en-US" smtClean="0"/>
              <a:pPr/>
              <a:t>68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9" name="Diagramm 8"/>
          <p:cNvGraphicFramePr/>
          <p:nvPr/>
        </p:nvGraphicFramePr>
        <p:xfrm>
          <a:off x="2089935" y="456950"/>
          <a:ext cx="6505921" cy="522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hteck 6"/>
          <p:cNvSpPr/>
          <p:nvPr/>
        </p:nvSpPr>
        <p:spPr>
          <a:xfrm>
            <a:off x="2219218" y="5715192"/>
            <a:ext cx="65331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smtClean="0"/>
              <a:t>https://github.com/PGAS-community-benchmarks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380197"/>
            <a:ext cx="8229600" cy="27459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pseudocode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endParaRPr lang="de-DE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for_all_other_ranks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gaspi_read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flip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complete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  </a:t>
            </a:r>
            <a:b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thread_local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notifications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//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tiles</a:t>
            </a:r>
            <a: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de-DE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do_local_transpose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tile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69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GASPI Matrix Transpose</a:t>
            </a:r>
            <a:endParaRPr lang="de-DE" dirty="0"/>
          </a:p>
        </p:txBody>
      </p:sp>
      <p:grpSp>
        <p:nvGrpSpPr>
          <p:cNvPr id="4" name="Gruppieren 8"/>
          <p:cNvGrpSpPr/>
          <p:nvPr/>
        </p:nvGrpSpPr>
        <p:grpSpPr>
          <a:xfrm>
            <a:off x="4510355" y="1997443"/>
            <a:ext cx="3806777" cy="1251618"/>
            <a:chOff x="2520032" y="575791"/>
            <a:chExt cx="7056784" cy="232722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0032" y="863823"/>
              <a:ext cx="4288878" cy="203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500" r="-1035"/>
            <a:stretch>
              <a:fillRect/>
            </a:stretch>
          </p:blipFill>
          <p:spPr bwMode="auto">
            <a:xfrm>
              <a:off x="7128544" y="575791"/>
              <a:ext cx="244827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hteck 11"/>
            <p:cNvSpPr/>
            <p:nvPr/>
          </p:nvSpPr>
          <p:spPr>
            <a:xfrm>
              <a:off x="6452762" y="1326314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flipH="1">
              <a:off x="7128544" y="575791"/>
              <a:ext cx="108012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Key Objectives of GASPI</a:t>
            </a:r>
          </a:p>
        </p:txBody>
      </p:sp>
      <p:sp>
        <p:nvSpPr>
          <p:cNvPr id="1843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686800" cy="4786312"/>
          </a:xfrm>
        </p:spPr>
        <p:txBody>
          <a:bodyPr/>
          <a:lstStyle/>
          <a:p>
            <a:pPr marL="304800" indent="-279400" eaLnBrk="1" hangingPunct="1">
              <a:lnSpc>
                <a:spcPts val="2200"/>
              </a:lnSpc>
              <a:spcAft>
                <a:spcPct val="20000"/>
              </a:spcAft>
              <a:buClr>
                <a:schemeClr val="tx1"/>
              </a:buClr>
              <a:buSzPct val="75000"/>
              <a:buFont typeface="Arial" charset="0"/>
              <a:buNone/>
            </a:pPr>
            <a:endParaRPr lang="de-DE" sz="2000" b="1" smtClean="0"/>
          </a:p>
          <a:p>
            <a:pPr marL="304800" indent="-279400" eaLnBrk="1" hangingPunct="1"/>
            <a:r>
              <a:rPr lang="de-DE" sz="2000" b="1" smtClean="0"/>
              <a:t>Scalability</a:t>
            </a:r>
            <a:r>
              <a:rPr lang="de-DE" sz="2000" smtClean="0"/>
              <a:t> </a:t>
            </a:r>
          </a:p>
          <a:p>
            <a:pPr lvl="1" eaLnBrk="1" hangingPunct="1"/>
            <a:r>
              <a:rPr lang="de-DE" sz="1800" smtClean="0"/>
              <a:t>From bulk–synchronous two sided communication patterns to asynchronous one-sided communication </a:t>
            </a:r>
          </a:p>
          <a:p>
            <a:pPr lvl="1" eaLnBrk="1" hangingPunct="1"/>
            <a:r>
              <a:rPr lang="de-DE" sz="1800" smtClean="0"/>
              <a:t>remote completion</a:t>
            </a:r>
          </a:p>
          <a:p>
            <a:pPr marL="304800" indent="-279400" eaLnBrk="1" hangingPunct="1"/>
            <a:r>
              <a:rPr lang="de-DE" sz="2000" b="1" smtClean="0"/>
              <a:t>Flexibility and Versatility</a:t>
            </a:r>
          </a:p>
          <a:p>
            <a:pPr lvl="1" eaLnBrk="1" hangingPunct="1"/>
            <a:r>
              <a:rPr lang="de-DE" sz="1800" smtClean="0"/>
              <a:t>Multiple Segments, </a:t>
            </a:r>
          </a:p>
          <a:p>
            <a:pPr lvl="1" eaLnBrk="1" hangingPunct="1"/>
            <a:r>
              <a:rPr lang="de-DE" sz="1800" smtClean="0"/>
              <a:t>Configurable hardware ressources</a:t>
            </a:r>
          </a:p>
          <a:p>
            <a:pPr lvl="1" eaLnBrk="1" hangingPunct="1"/>
            <a:r>
              <a:rPr lang="de-DE" sz="1800" smtClean="0"/>
              <a:t>Support for multiple memory models</a:t>
            </a:r>
          </a:p>
          <a:p>
            <a:pPr marL="304800" indent="-279400" eaLnBrk="1" hangingPunct="1"/>
            <a:r>
              <a:rPr lang="de-DE" sz="2000" b="1" smtClean="0"/>
              <a:t>Failure Tolerance</a:t>
            </a:r>
          </a:p>
          <a:p>
            <a:pPr lvl="1" eaLnBrk="1" hangingPunct="1"/>
            <a:r>
              <a:rPr lang="de-DE" sz="1800" smtClean="0"/>
              <a:t>Timeouts in non-local operations</a:t>
            </a:r>
          </a:p>
          <a:p>
            <a:pPr lvl="1" eaLnBrk="1" hangingPunct="1"/>
            <a:r>
              <a:rPr lang="de-DE" sz="1800" smtClean="0"/>
              <a:t>dynamic node sets</a:t>
            </a:r>
            <a:r>
              <a:rPr lang="de-DE" sz="2000" smtClean="0"/>
              <a:t>.</a:t>
            </a:r>
          </a:p>
          <a:p>
            <a:pPr marL="304800" indent="-279400" eaLnBrk="1" hangingPunct="1"/>
            <a:endParaRPr lang="de-DE" sz="2200" smtClean="0"/>
          </a:p>
          <a:p>
            <a:pPr marL="304800" indent="-279400" eaLnBrk="1" hangingPunct="1">
              <a:buFont typeface="Arial" charset="0"/>
              <a:buNone/>
            </a:pPr>
            <a:endParaRPr lang="de-DE" sz="2000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18435" name="Grafik 3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975" y="3386138"/>
            <a:ext cx="40211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9825-F0BC-4DDD-9A02-F6EFA5F9594D}" type="datetime1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Exa2ct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D4545DF-90F9-4C0D-A627-C46FAC3B4D66}" type="slidenum">
              <a:rPr lang="en-US" smtClean="0"/>
              <a:pPr/>
              <a:t>70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219218" y="5715192"/>
            <a:ext cx="65331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 smtClean="0"/>
              <a:t>Infiniband</a:t>
            </a:r>
            <a:r>
              <a:rPr lang="de-DE" dirty="0" smtClean="0"/>
              <a:t> 7D Enhanced </a:t>
            </a:r>
            <a:r>
              <a:rPr lang="de-DE" dirty="0" err="1" smtClean="0"/>
              <a:t>hypercube</a:t>
            </a:r>
            <a:r>
              <a:rPr lang="de-DE" dirty="0" smtClean="0"/>
              <a:t>. GASPI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notified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.  </a:t>
            </a:r>
            <a:endParaRPr lang="de-DE" dirty="0"/>
          </a:p>
        </p:txBody>
      </p:sp>
      <p:graphicFrame>
        <p:nvGraphicFramePr>
          <p:cNvPr id="9" name="Diagramm 8"/>
          <p:cNvGraphicFramePr/>
          <p:nvPr/>
        </p:nvGraphicFramePr>
        <p:xfrm>
          <a:off x="2400654" y="824089"/>
          <a:ext cx="6528858" cy="4442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296-9026-4658-990C-CB5F5DACE474}" type="slidenum">
              <a:rPr lang="de-DE"/>
              <a:pPr/>
              <a:t>72</a:t>
            </a:fld>
            <a:endParaRPr lang="de-DE"/>
          </a:p>
        </p:txBody>
      </p:sp>
      <p:sp>
        <p:nvSpPr>
          <p:cNvPr id="27238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157568" y="1484313"/>
            <a:ext cx="5147353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b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3B57A0"/>
                </a:solidFill>
                <a:ea typeface="ＭＳ Ｐゴシック" pitchFamily="34" charset="-128"/>
                <a:cs typeface="Arial" pitchFamily="34" charset="0"/>
              </a:rPr>
              <a:t>Bottom up: Complement local task dependencies </a:t>
            </a:r>
            <a:br>
              <a:rPr lang="en-US" sz="1600" dirty="0" smtClean="0">
                <a:solidFill>
                  <a:srgbClr val="3B57A0"/>
                </a:solidFill>
                <a:ea typeface="ＭＳ Ｐゴシック" pitchFamily="34" charset="-128"/>
                <a:cs typeface="Arial" pitchFamily="34" charset="0"/>
              </a:rPr>
            </a:br>
            <a:r>
              <a:rPr lang="en-US" sz="1600" dirty="0" smtClean="0">
                <a:solidFill>
                  <a:srgbClr val="3B57A0"/>
                </a:solidFill>
                <a:ea typeface="ＭＳ Ｐゴシック" pitchFamily="34" charset="-128"/>
                <a:cs typeface="Arial" pitchFamily="34" charset="0"/>
              </a:rPr>
              <a:t>with remote data dependencies</a:t>
            </a:r>
            <a:r>
              <a:rPr lang="en-US" sz="1600" dirty="0" smtClean="0">
                <a:ea typeface="ＭＳ Ｐゴシック" pitchFamily="34" charset="-128"/>
                <a:cs typeface="Arial" pitchFamily="34" charset="0"/>
              </a:rPr>
              <a:t>.</a:t>
            </a:r>
            <a:endParaRPr lang="en-US" sz="1600" dirty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08291" name="Freeform 3"/>
          <p:cNvSpPr>
            <a:spLocks/>
          </p:cNvSpPr>
          <p:nvPr/>
        </p:nvSpPr>
        <p:spPr bwMode="gray">
          <a:xfrm>
            <a:off x="3708400" y="2101671"/>
            <a:ext cx="1652588" cy="647700"/>
          </a:xfrm>
          <a:custGeom>
            <a:avLst/>
            <a:gdLst/>
            <a:ahLst/>
            <a:cxnLst>
              <a:cxn ang="0">
                <a:pos x="2187" y="1"/>
              </a:cxn>
              <a:cxn ang="0">
                <a:pos x="2376" y="15"/>
              </a:cxn>
              <a:cxn ang="0">
                <a:pos x="2560" y="41"/>
              </a:cxn>
              <a:cxn ang="0">
                <a:pos x="2741" y="80"/>
              </a:cxn>
              <a:cxn ang="0">
                <a:pos x="2917" y="132"/>
              </a:cxn>
              <a:cxn ang="0">
                <a:pos x="3085" y="194"/>
              </a:cxn>
              <a:cxn ang="0">
                <a:pos x="3245" y="266"/>
              </a:cxn>
              <a:cxn ang="0">
                <a:pos x="3396" y="348"/>
              </a:cxn>
              <a:cxn ang="0">
                <a:pos x="3537" y="438"/>
              </a:cxn>
              <a:cxn ang="0">
                <a:pos x="3665" y="537"/>
              </a:cxn>
              <a:cxn ang="0">
                <a:pos x="3781" y="642"/>
              </a:cxn>
              <a:cxn ang="0">
                <a:pos x="3882" y="753"/>
              </a:cxn>
              <a:cxn ang="0">
                <a:pos x="4030" y="1495"/>
              </a:cxn>
              <a:cxn ang="0">
                <a:pos x="3335" y="1161"/>
              </a:cxn>
              <a:cxn ang="0">
                <a:pos x="3248" y="1031"/>
              </a:cxn>
              <a:cxn ang="0">
                <a:pos x="3144" y="908"/>
              </a:cxn>
              <a:cxn ang="0">
                <a:pos x="3025" y="796"/>
              </a:cxn>
              <a:cxn ang="0">
                <a:pos x="2894" y="695"/>
              </a:cxn>
              <a:cxn ang="0">
                <a:pos x="2750" y="604"/>
              </a:cxn>
              <a:cxn ang="0">
                <a:pos x="2597" y="525"/>
              </a:cxn>
              <a:cxn ang="0">
                <a:pos x="2434" y="461"/>
              </a:cxn>
              <a:cxn ang="0">
                <a:pos x="2264" y="409"/>
              </a:cxn>
              <a:cxn ang="0">
                <a:pos x="2089" y="372"/>
              </a:cxn>
              <a:cxn ang="0">
                <a:pos x="1909" y="351"/>
              </a:cxn>
              <a:cxn ang="0">
                <a:pos x="1726" y="347"/>
              </a:cxn>
              <a:cxn ang="0">
                <a:pos x="1541" y="360"/>
              </a:cxn>
              <a:cxn ang="0">
                <a:pos x="1357" y="390"/>
              </a:cxn>
              <a:cxn ang="0">
                <a:pos x="1174" y="441"/>
              </a:cxn>
              <a:cxn ang="0">
                <a:pos x="994" y="510"/>
              </a:cxn>
              <a:cxn ang="0">
                <a:pos x="819" y="601"/>
              </a:cxn>
              <a:cxn ang="0">
                <a:pos x="650" y="714"/>
              </a:cxn>
              <a:cxn ang="0">
                <a:pos x="487" y="848"/>
              </a:cxn>
              <a:cxn ang="0">
                <a:pos x="334" y="1006"/>
              </a:cxn>
              <a:cxn ang="0">
                <a:pos x="191" y="1188"/>
              </a:cxn>
              <a:cxn ang="0">
                <a:pos x="61" y="1395"/>
              </a:cxn>
              <a:cxn ang="0">
                <a:pos x="51" y="1385"/>
              </a:cxn>
              <a:cxn ang="0">
                <a:pos x="162" y="1156"/>
              </a:cxn>
              <a:cxn ang="0">
                <a:pos x="286" y="950"/>
              </a:cxn>
              <a:cxn ang="0">
                <a:pos x="424" y="766"/>
              </a:cxn>
              <a:cxn ang="0">
                <a:pos x="571" y="604"/>
              </a:cxn>
              <a:cxn ang="0">
                <a:pos x="729" y="463"/>
              </a:cxn>
              <a:cxn ang="0">
                <a:pos x="895" y="343"/>
              </a:cxn>
              <a:cxn ang="0">
                <a:pos x="1068" y="242"/>
              </a:cxn>
              <a:cxn ang="0">
                <a:pos x="1248" y="160"/>
              </a:cxn>
              <a:cxn ang="0">
                <a:pos x="1431" y="96"/>
              </a:cxn>
              <a:cxn ang="0">
                <a:pos x="1618" y="48"/>
              </a:cxn>
              <a:cxn ang="0">
                <a:pos x="1808" y="17"/>
              </a:cxn>
              <a:cxn ang="0">
                <a:pos x="1998" y="2"/>
              </a:cxn>
            </a:cxnLst>
            <a:rect l="0" t="0" r="r" b="b"/>
            <a:pathLst>
              <a:path w="4163" h="1509">
                <a:moveTo>
                  <a:pt x="2092" y="0"/>
                </a:moveTo>
                <a:lnTo>
                  <a:pt x="2187" y="1"/>
                </a:lnTo>
                <a:lnTo>
                  <a:pt x="2282" y="6"/>
                </a:lnTo>
                <a:lnTo>
                  <a:pt x="2376" y="15"/>
                </a:lnTo>
                <a:lnTo>
                  <a:pt x="2468" y="26"/>
                </a:lnTo>
                <a:lnTo>
                  <a:pt x="2560" y="41"/>
                </a:lnTo>
                <a:lnTo>
                  <a:pt x="2651" y="60"/>
                </a:lnTo>
                <a:lnTo>
                  <a:pt x="2741" y="80"/>
                </a:lnTo>
                <a:lnTo>
                  <a:pt x="2829" y="106"/>
                </a:lnTo>
                <a:lnTo>
                  <a:pt x="2917" y="132"/>
                </a:lnTo>
                <a:lnTo>
                  <a:pt x="3001" y="161"/>
                </a:lnTo>
                <a:lnTo>
                  <a:pt x="3085" y="194"/>
                </a:lnTo>
                <a:lnTo>
                  <a:pt x="3166" y="230"/>
                </a:lnTo>
                <a:lnTo>
                  <a:pt x="3245" y="266"/>
                </a:lnTo>
                <a:lnTo>
                  <a:pt x="3322" y="305"/>
                </a:lnTo>
                <a:lnTo>
                  <a:pt x="3396" y="348"/>
                </a:lnTo>
                <a:lnTo>
                  <a:pt x="3468" y="391"/>
                </a:lnTo>
                <a:lnTo>
                  <a:pt x="3537" y="438"/>
                </a:lnTo>
                <a:lnTo>
                  <a:pt x="3603" y="486"/>
                </a:lnTo>
                <a:lnTo>
                  <a:pt x="3665" y="537"/>
                </a:lnTo>
                <a:lnTo>
                  <a:pt x="3726" y="589"/>
                </a:lnTo>
                <a:lnTo>
                  <a:pt x="3781" y="642"/>
                </a:lnTo>
                <a:lnTo>
                  <a:pt x="3833" y="696"/>
                </a:lnTo>
                <a:lnTo>
                  <a:pt x="3882" y="753"/>
                </a:lnTo>
                <a:lnTo>
                  <a:pt x="4163" y="538"/>
                </a:lnTo>
                <a:lnTo>
                  <a:pt x="4030" y="1495"/>
                </a:lnTo>
                <a:lnTo>
                  <a:pt x="3068" y="1366"/>
                </a:lnTo>
                <a:lnTo>
                  <a:pt x="3335" y="1161"/>
                </a:lnTo>
                <a:lnTo>
                  <a:pt x="3293" y="1094"/>
                </a:lnTo>
                <a:lnTo>
                  <a:pt x="3248" y="1031"/>
                </a:lnTo>
                <a:lnTo>
                  <a:pt x="3197" y="968"/>
                </a:lnTo>
                <a:lnTo>
                  <a:pt x="3144" y="908"/>
                </a:lnTo>
                <a:lnTo>
                  <a:pt x="3086" y="852"/>
                </a:lnTo>
                <a:lnTo>
                  <a:pt x="3025" y="796"/>
                </a:lnTo>
                <a:lnTo>
                  <a:pt x="2961" y="744"/>
                </a:lnTo>
                <a:lnTo>
                  <a:pt x="2894" y="695"/>
                </a:lnTo>
                <a:lnTo>
                  <a:pt x="2823" y="648"/>
                </a:lnTo>
                <a:lnTo>
                  <a:pt x="2750" y="604"/>
                </a:lnTo>
                <a:lnTo>
                  <a:pt x="2674" y="563"/>
                </a:lnTo>
                <a:lnTo>
                  <a:pt x="2597" y="525"/>
                </a:lnTo>
                <a:lnTo>
                  <a:pt x="2516" y="491"/>
                </a:lnTo>
                <a:lnTo>
                  <a:pt x="2434" y="461"/>
                </a:lnTo>
                <a:lnTo>
                  <a:pt x="2350" y="433"/>
                </a:lnTo>
                <a:lnTo>
                  <a:pt x="2264" y="409"/>
                </a:lnTo>
                <a:lnTo>
                  <a:pt x="2177" y="389"/>
                </a:lnTo>
                <a:lnTo>
                  <a:pt x="2089" y="372"/>
                </a:lnTo>
                <a:lnTo>
                  <a:pt x="1999" y="360"/>
                </a:lnTo>
                <a:lnTo>
                  <a:pt x="1909" y="351"/>
                </a:lnTo>
                <a:lnTo>
                  <a:pt x="1817" y="347"/>
                </a:lnTo>
                <a:lnTo>
                  <a:pt x="1726" y="347"/>
                </a:lnTo>
                <a:lnTo>
                  <a:pt x="1633" y="351"/>
                </a:lnTo>
                <a:lnTo>
                  <a:pt x="1541" y="360"/>
                </a:lnTo>
                <a:lnTo>
                  <a:pt x="1449" y="372"/>
                </a:lnTo>
                <a:lnTo>
                  <a:pt x="1357" y="390"/>
                </a:lnTo>
                <a:lnTo>
                  <a:pt x="1266" y="413"/>
                </a:lnTo>
                <a:lnTo>
                  <a:pt x="1174" y="441"/>
                </a:lnTo>
                <a:lnTo>
                  <a:pt x="1083" y="472"/>
                </a:lnTo>
                <a:lnTo>
                  <a:pt x="994" y="510"/>
                </a:lnTo>
                <a:lnTo>
                  <a:pt x="905" y="553"/>
                </a:lnTo>
                <a:lnTo>
                  <a:pt x="819" y="601"/>
                </a:lnTo>
                <a:lnTo>
                  <a:pt x="733" y="654"/>
                </a:lnTo>
                <a:lnTo>
                  <a:pt x="650" y="714"/>
                </a:lnTo>
                <a:lnTo>
                  <a:pt x="568" y="778"/>
                </a:lnTo>
                <a:lnTo>
                  <a:pt x="487" y="848"/>
                </a:lnTo>
                <a:lnTo>
                  <a:pt x="410" y="924"/>
                </a:lnTo>
                <a:lnTo>
                  <a:pt x="334" y="1006"/>
                </a:lnTo>
                <a:lnTo>
                  <a:pt x="262" y="1094"/>
                </a:lnTo>
                <a:lnTo>
                  <a:pt x="191" y="1188"/>
                </a:lnTo>
                <a:lnTo>
                  <a:pt x="124" y="1289"/>
                </a:lnTo>
                <a:lnTo>
                  <a:pt x="61" y="1395"/>
                </a:lnTo>
                <a:lnTo>
                  <a:pt x="0" y="1509"/>
                </a:lnTo>
                <a:lnTo>
                  <a:pt x="51" y="1385"/>
                </a:lnTo>
                <a:lnTo>
                  <a:pt x="104" y="1268"/>
                </a:lnTo>
                <a:lnTo>
                  <a:pt x="162" y="1156"/>
                </a:lnTo>
                <a:lnTo>
                  <a:pt x="223" y="1050"/>
                </a:lnTo>
                <a:lnTo>
                  <a:pt x="286" y="950"/>
                </a:lnTo>
                <a:lnTo>
                  <a:pt x="354" y="855"/>
                </a:lnTo>
                <a:lnTo>
                  <a:pt x="424" y="766"/>
                </a:lnTo>
                <a:lnTo>
                  <a:pt x="496" y="682"/>
                </a:lnTo>
                <a:lnTo>
                  <a:pt x="571" y="604"/>
                </a:lnTo>
                <a:lnTo>
                  <a:pt x="649" y="532"/>
                </a:lnTo>
                <a:lnTo>
                  <a:pt x="729" y="463"/>
                </a:lnTo>
                <a:lnTo>
                  <a:pt x="812" y="400"/>
                </a:lnTo>
                <a:lnTo>
                  <a:pt x="895" y="343"/>
                </a:lnTo>
                <a:lnTo>
                  <a:pt x="981" y="290"/>
                </a:lnTo>
                <a:lnTo>
                  <a:pt x="1068" y="242"/>
                </a:lnTo>
                <a:lnTo>
                  <a:pt x="1157" y="198"/>
                </a:lnTo>
                <a:lnTo>
                  <a:pt x="1248" y="160"/>
                </a:lnTo>
                <a:lnTo>
                  <a:pt x="1339" y="125"/>
                </a:lnTo>
                <a:lnTo>
                  <a:pt x="1431" y="96"/>
                </a:lnTo>
                <a:lnTo>
                  <a:pt x="1525" y="69"/>
                </a:lnTo>
                <a:lnTo>
                  <a:pt x="1618" y="48"/>
                </a:lnTo>
                <a:lnTo>
                  <a:pt x="1713" y="30"/>
                </a:lnTo>
                <a:lnTo>
                  <a:pt x="1808" y="17"/>
                </a:lnTo>
                <a:lnTo>
                  <a:pt x="1903" y="7"/>
                </a:lnTo>
                <a:lnTo>
                  <a:pt x="1998" y="2"/>
                </a:lnTo>
                <a:lnTo>
                  <a:pt x="2092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endParaRPr lang="fr-FR"/>
          </a:p>
        </p:txBody>
      </p:sp>
      <p:sp>
        <p:nvSpPr>
          <p:cNvPr id="908292" name="Freeform 4"/>
          <p:cNvSpPr>
            <a:spLocks/>
          </p:cNvSpPr>
          <p:nvPr/>
        </p:nvSpPr>
        <p:spPr bwMode="gray">
          <a:xfrm flipH="1" flipV="1">
            <a:off x="3708400" y="5433306"/>
            <a:ext cx="1652588" cy="647700"/>
          </a:xfrm>
          <a:custGeom>
            <a:avLst/>
            <a:gdLst/>
            <a:ahLst/>
            <a:cxnLst>
              <a:cxn ang="0">
                <a:pos x="2187" y="1"/>
              </a:cxn>
              <a:cxn ang="0">
                <a:pos x="2376" y="15"/>
              </a:cxn>
              <a:cxn ang="0">
                <a:pos x="2560" y="41"/>
              </a:cxn>
              <a:cxn ang="0">
                <a:pos x="2741" y="80"/>
              </a:cxn>
              <a:cxn ang="0">
                <a:pos x="2917" y="132"/>
              </a:cxn>
              <a:cxn ang="0">
                <a:pos x="3085" y="194"/>
              </a:cxn>
              <a:cxn ang="0">
                <a:pos x="3245" y="266"/>
              </a:cxn>
              <a:cxn ang="0">
                <a:pos x="3396" y="348"/>
              </a:cxn>
              <a:cxn ang="0">
                <a:pos x="3537" y="438"/>
              </a:cxn>
              <a:cxn ang="0">
                <a:pos x="3665" y="537"/>
              </a:cxn>
              <a:cxn ang="0">
                <a:pos x="3781" y="642"/>
              </a:cxn>
              <a:cxn ang="0">
                <a:pos x="3882" y="753"/>
              </a:cxn>
              <a:cxn ang="0">
                <a:pos x="4030" y="1495"/>
              </a:cxn>
              <a:cxn ang="0">
                <a:pos x="3335" y="1161"/>
              </a:cxn>
              <a:cxn ang="0">
                <a:pos x="3248" y="1031"/>
              </a:cxn>
              <a:cxn ang="0">
                <a:pos x="3144" y="908"/>
              </a:cxn>
              <a:cxn ang="0">
                <a:pos x="3025" y="796"/>
              </a:cxn>
              <a:cxn ang="0">
                <a:pos x="2894" y="695"/>
              </a:cxn>
              <a:cxn ang="0">
                <a:pos x="2750" y="604"/>
              </a:cxn>
              <a:cxn ang="0">
                <a:pos x="2597" y="525"/>
              </a:cxn>
              <a:cxn ang="0">
                <a:pos x="2434" y="461"/>
              </a:cxn>
              <a:cxn ang="0">
                <a:pos x="2264" y="409"/>
              </a:cxn>
              <a:cxn ang="0">
                <a:pos x="2089" y="372"/>
              </a:cxn>
              <a:cxn ang="0">
                <a:pos x="1909" y="351"/>
              </a:cxn>
              <a:cxn ang="0">
                <a:pos x="1726" y="347"/>
              </a:cxn>
              <a:cxn ang="0">
                <a:pos x="1541" y="360"/>
              </a:cxn>
              <a:cxn ang="0">
                <a:pos x="1357" y="390"/>
              </a:cxn>
              <a:cxn ang="0">
                <a:pos x="1174" y="441"/>
              </a:cxn>
              <a:cxn ang="0">
                <a:pos x="994" y="510"/>
              </a:cxn>
              <a:cxn ang="0">
                <a:pos x="819" y="601"/>
              </a:cxn>
              <a:cxn ang="0">
                <a:pos x="650" y="714"/>
              </a:cxn>
              <a:cxn ang="0">
                <a:pos x="487" y="848"/>
              </a:cxn>
              <a:cxn ang="0">
                <a:pos x="334" y="1006"/>
              </a:cxn>
              <a:cxn ang="0">
                <a:pos x="191" y="1188"/>
              </a:cxn>
              <a:cxn ang="0">
                <a:pos x="61" y="1395"/>
              </a:cxn>
              <a:cxn ang="0">
                <a:pos x="51" y="1385"/>
              </a:cxn>
              <a:cxn ang="0">
                <a:pos x="162" y="1156"/>
              </a:cxn>
              <a:cxn ang="0">
                <a:pos x="286" y="950"/>
              </a:cxn>
              <a:cxn ang="0">
                <a:pos x="424" y="766"/>
              </a:cxn>
              <a:cxn ang="0">
                <a:pos x="571" y="604"/>
              </a:cxn>
              <a:cxn ang="0">
                <a:pos x="729" y="463"/>
              </a:cxn>
              <a:cxn ang="0">
                <a:pos x="895" y="343"/>
              </a:cxn>
              <a:cxn ang="0">
                <a:pos x="1068" y="242"/>
              </a:cxn>
              <a:cxn ang="0">
                <a:pos x="1248" y="160"/>
              </a:cxn>
              <a:cxn ang="0">
                <a:pos x="1431" y="96"/>
              </a:cxn>
              <a:cxn ang="0">
                <a:pos x="1618" y="48"/>
              </a:cxn>
              <a:cxn ang="0">
                <a:pos x="1808" y="17"/>
              </a:cxn>
              <a:cxn ang="0">
                <a:pos x="1998" y="2"/>
              </a:cxn>
            </a:cxnLst>
            <a:rect l="0" t="0" r="r" b="b"/>
            <a:pathLst>
              <a:path w="4163" h="1509">
                <a:moveTo>
                  <a:pt x="2092" y="0"/>
                </a:moveTo>
                <a:lnTo>
                  <a:pt x="2187" y="1"/>
                </a:lnTo>
                <a:lnTo>
                  <a:pt x="2282" y="6"/>
                </a:lnTo>
                <a:lnTo>
                  <a:pt x="2376" y="15"/>
                </a:lnTo>
                <a:lnTo>
                  <a:pt x="2468" y="26"/>
                </a:lnTo>
                <a:lnTo>
                  <a:pt x="2560" y="41"/>
                </a:lnTo>
                <a:lnTo>
                  <a:pt x="2651" y="60"/>
                </a:lnTo>
                <a:lnTo>
                  <a:pt x="2741" y="80"/>
                </a:lnTo>
                <a:lnTo>
                  <a:pt x="2829" y="106"/>
                </a:lnTo>
                <a:lnTo>
                  <a:pt x="2917" y="132"/>
                </a:lnTo>
                <a:lnTo>
                  <a:pt x="3001" y="161"/>
                </a:lnTo>
                <a:lnTo>
                  <a:pt x="3085" y="194"/>
                </a:lnTo>
                <a:lnTo>
                  <a:pt x="3166" y="230"/>
                </a:lnTo>
                <a:lnTo>
                  <a:pt x="3245" y="266"/>
                </a:lnTo>
                <a:lnTo>
                  <a:pt x="3322" y="305"/>
                </a:lnTo>
                <a:lnTo>
                  <a:pt x="3396" y="348"/>
                </a:lnTo>
                <a:lnTo>
                  <a:pt x="3468" y="391"/>
                </a:lnTo>
                <a:lnTo>
                  <a:pt x="3537" y="438"/>
                </a:lnTo>
                <a:lnTo>
                  <a:pt x="3603" y="486"/>
                </a:lnTo>
                <a:lnTo>
                  <a:pt x="3665" y="537"/>
                </a:lnTo>
                <a:lnTo>
                  <a:pt x="3726" y="589"/>
                </a:lnTo>
                <a:lnTo>
                  <a:pt x="3781" y="642"/>
                </a:lnTo>
                <a:lnTo>
                  <a:pt x="3833" y="696"/>
                </a:lnTo>
                <a:lnTo>
                  <a:pt x="3882" y="753"/>
                </a:lnTo>
                <a:lnTo>
                  <a:pt x="4163" y="538"/>
                </a:lnTo>
                <a:lnTo>
                  <a:pt x="4030" y="1495"/>
                </a:lnTo>
                <a:lnTo>
                  <a:pt x="3068" y="1366"/>
                </a:lnTo>
                <a:lnTo>
                  <a:pt x="3335" y="1161"/>
                </a:lnTo>
                <a:lnTo>
                  <a:pt x="3293" y="1094"/>
                </a:lnTo>
                <a:lnTo>
                  <a:pt x="3248" y="1031"/>
                </a:lnTo>
                <a:lnTo>
                  <a:pt x="3197" y="968"/>
                </a:lnTo>
                <a:lnTo>
                  <a:pt x="3144" y="908"/>
                </a:lnTo>
                <a:lnTo>
                  <a:pt x="3086" y="852"/>
                </a:lnTo>
                <a:lnTo>
                  <a:pt x="3025" y="796"/>
                </a:lnTo>
                <a:lnTo>
                  <a:pt x="2961" y="744"/>
                </a:lnTo>
                <a:lnTo>
                  <a:pt x="2894" y="695"/>
                </a:lnTo>
                <a:lnTo>
                  <a:pt x="2823" y="648"/>
                </a:lnTo>
                <a:lnTo>
                  <a:pt x="2750" y="604"/>
                </a:lnTo>
                <a:lnTo>
                  <a:pt x="2674" y="563"/>
                </a:lnTo>
                <a:lnTo>
                  <a:pt x="2597" y="525"/>
                </a:lnTo>
                <a:lnTo>
                  <a:pt x="2516" y="491"/>
                </a:lnTo>
                <a:lnTo>
                  <a:pt x="2434" y="461"/>
                </a:lnTo>
                <a:lnTo>
                  <a:pt x="2350" y="433"/>
                </a:lnTo>
                <a:lnTo>
                  <a:pt x="2264" y="409"/>
                </a:lnTo>
                <a:lnTo>
                  <a:pt x="2177" y="389"/>
                </a:lnTo>
                <a:lnTo>
                  <a:pt x="2089" y="372"/>
                </a:lnTo>
                <a:lnTo>
                  <a:pt x="1999" y="360"/>
                </a:lnTo>
                <a:lnTo>
                  <a:pt x="1909" y="351"/>
                </a:lnTo>
                <a:lnTo>
                  <a:pt x="1817" y="347"/>
                </a:lnTo>
                <a:lnTo>
                  <a:pt x="1726" y="347"/>
                </a:lnTo>
                <a:lnTo>
                  <a:pt x="1633" y="351"/>
                </a:lnTo>
                <a:lnTo>
                  <a:pt x="1541" y="360"/>
                </a:lnTo>
                <a:lnTo>
                  <a:pt x="1449" y="372"/>
                </a:lnTo>
                <a:lnTo>
                  <a:pt x="1357" y="390"/>
                </a:lnTo>
                <a:lnTo>
                  <a:pt x="1266" y="413"/>
                </a:lnTo>
                <a:lnTo>
                  <a:pt x="1174" y="441"/>
                </a:lnTo>
                <a:lnTo>
                  <a:pt x="1083" y="472"/>
                </a:lnTo>
                <a:lnTo>
                  <a:pt x="994" y="510"/>
                </a:lnTo>
                <a:lnTo>
                  <a:pt x="905" y="553"/>
                </a:lnTo>
                <a:lnTo>
                  <a:pt x="819" y="601"/>
                </a:lnTo>
                <a:lnTo>
                  <a:pt x="733" y="654"/>
                </a:lnTo>
                <a:lnTo>
                  <a:pt x="650" y="714"/>
                </a:lnTo>
                <a:lnTo>
                  <a:pt x="568" y="778"/>
                </a:lnTo>
                <a:lnTo>
                  <a:pt x="487" y="848"/>
                </a:lnTo>
                <a:lnTo>
                  <a:pt x="410" y="924"/>
                </a:lnTo>
                <a:lnTo>
                  <a:pt x="334" y="1006"/>
                </a:lnTo>
                <a:lnTo>
                  <a:pt x="262" y="1094"/>
                </a:lnTo>
                <a:lnTo>
                  <a:pt x="191" y="1188"/>
                </a:lnTo>
                <a:lnTo>
                  <a:pt x="124" y="1289"/>
                </a:lnTo>
                <a:lnTo>
                  <a:pt x="61" y="1395"/>
                </a:lnTo>
                <a:lnTo>
                  <a:pt x="0" y="1509"/>
                </a:lnTo>
                <a:lnTo>
                  <a:pt x="51" y="1385"/>
                </a:lnTo>
                <a:lnTo>
                  <a:pt x="104" y="1268"/>
                </a:lnTo>
                <a:lnTo>
                  <a:pt x="162" y="1156"/>
                </a:lnTo>
                <a:lnTo>
                  <a:pt x="223" y="1050"/>
                </a:lnTo>
                <a:lnTo>
                  <a:pt x="286" y="950"/>
                </a:lnTo>
                <a:lnTo>
                  <a:pt x="354" y="855"/>
                </a:lnTo>
                <a:lnTo>
                  <a:pt x="424" y="766"/>
                </a:lnTo>
                <a:lnTo>
                  <a:pt x="496" y="682"/>
                </a:lnTo>
                <a:lnTo>
                  <a:pt x="571" y="604"/>
                </a:lnTo>
                <a:lnTo>
                  <a:pt x="649" y="532"/>
                </a:lnTo>
                <a:lnTo>
                  <a:pt x="729" y="463"/>
                </a:lnTo>
                <a:lnTo>
                  <a:pt x="812" y="400"/>
                </a:lnTo>
                <a:lnTo>
                  <a:pt x="895" y="343"/>
                </a:lnTo>
                <a:lnTo>
                  <a:pt x="981" y="290"/>
                </a:lnTo>
                <a:lnTo>
                  <a:pt x="1068" y="242"/>
                </a:lnTo>
                <a:lnTo>
                  <a:pt x="1157" y="198"/>
                </a:lnTo>
                <a:lnTo>
                  <a:pt x="1248" y="160"/>
                </a:lnTo>
                <a:lnTo>
                  <a:pt x="1339" y="125"/>
                </a:lnTo>
                <a:lnTo>
                  <a:pt x="1431" y="96"/>
                </a:lnTo>
                <a:lnTo>
                  <a:pt x="1525" y="69"/>
                </a:lnTo>
                <a:lnTo>
                  <a:pt x="1618" y="48"/>
                </a:lnTo>
                <a:lnTo>
                  <a:pt x="1713" y="30"/>
                </a:lnTo>
                <a:lnTo>
                  <a:pt x="1808" y="17"/>
                </a:lnTo>
                <a:lnTo>
                  <a:pt x="1903" y="7"/>
                </a:lnTo>
                <a:lnTo>
                  <a:pt x="1998" y="2"/>
                </a:lnTo>
                <a:lnTo>
                  <a:pt x="2092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endParaRPr lang="fr-FR"/>
          </a:p>
        </p:txBody>
      </p:sp>
      <p:sp>
        <p:nvSpPr>
          <p:cNvPr id="2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643866" y="6145212"/>
            <a:ext cx="6380251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/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3B57A0"/>
                </a:solidFill>
                <a:ea typeface="ＭＳ Ｐゴシック" pitchFamily="34" charset="-128"/>
                <a:cs typeface="Arial" pitchFamily="34" charset="0"/>
              </a:rPr>
              <a:t>Top Down: Reformulate towards asynchronous dataflow model. 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3B57A0"/>
                </a:solidFill>
                <a:ea typeface="ＭＳ Ｐゴシック" pitchFamily="34" charset="-128"/>
                <a:cs typeface="Arial" pitchFamily="34" charset="0"/>
              </a:rPr>
              <a:t>Overlap communication and computation.</a:t>
            </a:r>
            <a:endParaRPr lang="en-US" sz="1600" dirty="0">
              <a:solidFill>
                <a:srgbClr val="3B57A0"/>
              </a:solidFill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23850" y="2781300"/>
            <a:ext cx="4176713" cy="2591973"/>
            <a:chOff x="204" y="1752"/>
            <a:chExt cx="2631" cy="1568"/>
          </a:xfrm>
        </p:grpSpPr>
        <p:sp>
          <p:nvSpPr>
            <p:cNvPr id="908296" name="AutoShape 8" descr="Verlauf_weiss_grau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04" y="1752"/>
              <a:ext cx="2631" cy="1568"/>
            </a:xfrm>
            <a:prstGeom prst="roundRect">
              <a:avLst>
                <a:gd name="adj" fmla="val 4116"/>
              </a:avLst>
            </a:prstGeom>
            <a:blipFill dpi="0" rotWithShape="1">
              <a:blip r:embed="rId11" cstate="print"/>
              <a:srcRect/>
              <a:stretch>
                <a:fillRect/>
              </a:stretch>
            </a:blipFill>
            <a:ln w="6350" algn="ctr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lIns="72000" tIns="370800" rIns="72000" bIns="72000"/>
            <a:lstStyle/>
            <a:p>
              <a:pPr marL="179388" lvl="1" indent="-177800">
                <a:spcBef>
                  <a:spcPct val="25000"/>
                </a:spcBef>
              </a:pPr>
              <a:r>
                <a:rPr lang="en-US" sz="1600" dirty="0" smtClean="0"/>
                <a:t>Targets</a:t>
              </a:r>
            </a:p>
            <a:p>
              <a:pPr marL="179388" lvl="1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Node local execution on (heterogeneous) </a:t>
              </a:r>
              <a:r>
                <a:rPr lang="en-US" sz="1600" dirty="0" err="1" smtClean="0"/>
                <a:t>manycore</a:t>
              </a:r>
              <a:r>
                <a:rPr lang="en-US" sz="1600" dirty="0" smtClean="0"/>
                <a:t> architectures. </a:t>
              </a:r>
              <a:endParaRPr lang="en-US" sz="1600" dirty="0"/>
            </a:p>
            <a:p>
              <a:pPr marL="179388" lvl="1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Scalability issues in Fork-Join models</a:t>
              </a:r>
            </a:p>
            <a:p>
              <a:pPr marL="179388" lvl="1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Vertically fragmented memory, separation of access and execution, handling of data marshalling, tiling, etc.</a:t>
              </a:r>
            </a:p>
            <a:p>
              <a:pPr marL="179388" lvl="1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Inherent node local load imbalance </a:t>
              </a:r>
            </a:p>
            <a:p>
              <a:pPr marL="358775" lvl="2" indent="-177800">
                <a:spcBef>
                  <a:spcPct val="25000"/>
                </a:spcBef>
              </a:pPr>
              <a:r>
                <a:rPr lang="en-US" sz="1400" dirty="0" smtClean="0"/>
                <a:t> </a:t>
              </a:r>
              <a:endParaRPr lang="en-US" sz="1600" dirty="0"/>
            </a:p>
          </p:txBody>
        </p:sp>
        <p:sp>
          <p:nvSpPr>
            <p:cNvPr id="908297" name="Freeform 9"/>
            <p:cNvSpPr>
              <a:spLocks/>
            </p:cNvSpPr>
            <p:nvPr>
              <p:custDataLst>
                <p:tags r:id="rId7"/>
              </p:custDataLst>
            </p:nvPr>
          </p:nvSpPr>
          <p:spPr bwMode="gray">
            <a:xfrm>
              <a:off x="204" y="1752"/>
              <a:ext cx="2631" cy="204"/>
            </a:xfrm>
            <a:custGeom>
              <a:avLst/>
              <a:gdLst/>
              <a:ahLst/>
              <a:cxnLst>
                <a:cxn ang="0">
                  <a:pos x="1316" y="28"/>
                </a:cxn>
                <a:cxn ang="0">
                  <a:pos x="1288" y="0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0" y="102"/>
                </a:cxn>
                <a:cxn ang="0">
                  <a:pos x="1316" y="102"/>
                </a:cxn>
                <a:cxn ang="0">
                  <a:pos x="1316" y="28"/>
                </a:cxn>
              </a:cxnLst>
              <a:rect l="0" t="0" r="r" b="b"/>
              <a:pathLst>
                <a:path w="1316" h="102">
                  <a:moveTo>
                    <a:pt x="1316" y="28"/>
                  </a:moveTo>
                  <a:cubicBezTo>
                    <a:pt x="1316" y="13"/>
                    <a:pt x="1303" y="0"/>
                    <a:pt x="128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16" y="102"/>
                    <a:pt x="1316" y="102"/>
                    <a:pt x="1316" y="102"/>
                  </a:cubicBezTo>
                  <a:lnTo>
                    <a:pt x="1316" y="28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39999">
                  <a:srgbClr val="7F7F7F"/>
                </a:gs>
                <a:gs pos="41000">
                  <a:srgbClr val="595959"/>
                </a:gs>
                <a:gs pos="100000">
                  <a:srgbClr val="262626"/>
                </a:gs>
              </a:gsLst>
              <a:lin ang="5400000" scaled="1"/>
            </a:gradFill>
            <a:ln w="6350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anchor="ctr"/>
            <a:lstStyle/>
            <a:p>
              <a:endParaRPr lang="fr-FR"/>
            </a:p>
          </p:txBody>
        </p:sp>
        <p:sp>
          <p:nvSpPr>
            <p:cNvPr id="3" name="AutoShap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04" y="1752"/>
              <a:ext cx="2631" cy="204"/>
            </a:xfrm>
            <a:prstGeom prst="roundRect">
              <a:avLst>
                <a:gd name="adj" fmla="val 27449"/>
              </a:avLst>
            </a:prstGeom>
            <a:noFill/>
            <a:ln w="6350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>
                <a:spcBef>
                  <a:spcPct val="25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</a:rPr>
                <a:t>Task (Graph) Models</a:t>
              </a:r>
              <a:endParaRPr lang="en-US" sz="16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643438" y="2781300"/>
            <a:ext cx="4176712" cy="2592250"/>
            <a:chOff x="2925" y="1752"/>
            <a:chExt cx="2631" cy="1128"/>
          </a:xfrm>
        </p:grpSpPr>
        <p:sp>
          <p:nvSpPr>
            <p:cNvPr id="908300" name="AutoShape 12" descr="Verlauf_weiss_grau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925" y="1752"/>
              <a:ext cx="2631" cy="1128"/>
            </a:xfrm>
            <a:prstGeom prst="roundRect">
              <a:avLst>
                <a:gd name="adj" fmla="val 4116"/>
              </a:avLst>
            </a:prstGeom>
            <a:blipFill dpi="0" rotWithShape="1">
              <a:blip r:embed="rId11" cstate="print"/>
              <a:srcRect/>
              <a:stretch>
                <a:fillRect/>
              </a:stretch>
            </a:blipFill>
            <a:ln w="6350" algn="ctr">
              <a:solidFill>
                <a:srgbClr val="999999"/>
              </a:solidFill>
              <a:round/>
              <a:headEnd/>
              <a:tailEnd/>
            </a:ln>
            <a:effectLst/>
          </p:spPr>
          <p:txBody>
            <a:bodyPr lIns="72000" tIns="370800" rIns="72000" bIns="72000"/>
            <a:lstStyle/>
            <a:p>
              <a:pPr marL="358775" lvl="2" indent="-177800">
                <a:spcBef>
                  <a:spcPct val="25000"/>
                </a:spcBef>
              </a:pPr>
              <a:r>
                <a:rPr lang="en-US" sz="1600" dirty="0" smtClean="0"/>
                <a:t>Targets:</a:t>
              </a:r>
            </a:p>
            <a:p>
              <a:pPr marL="358775" lvl="2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Latency issues, overlap of communication and computation.</a:t>
              </a:r>
            </a:p>
            <a:p>
              <a:pPr marL="358775" lvl="2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Asynchronous fine-grain dataflow model</a:t>
              </a:r>
            </a:p>
            <a:p>
              <a:pPr marL="358775" lvl="2" indent="-177800">
                <a:spcBef>
                  <a:spcPct val="25000"/>
                </a:spcBef>
                <a:buFont typeface="Arial" pitchFamily="34" charset="0"/>
                <a:buChar char="•"/>
              </a:pPr>
              <a:r>
                <a:rPr lang="en-US" sz="1600" dirty="0" smtClean="0"/>
                <a:t>Fault tolerance, system noise, jitter. </a:t>
              </a:r>
            </a:p>
          </p:txBody>
        </p:sp>
        <p:sp>
          <p:nvSpPr>
            <p:cNvPr id="908301" name="Freeform 13"/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>
              <a:off x="2925" y="1752"/>
              <a:ext cx="2631" cy="147"/>
            </a:xfrm>
            <a:custGeom>
              <a:avLst/>
              <a:gdLst/>
              <a:ahLst/>
              <a:cxnLst>
                <a:cxn ang="0">
                  <a:pos x="1316" y="28"/>
                </a:cxn>
                <a:cxn ang="0">
                  <a:pos x="1288" y="0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0" y="102"/>
                </a:cxn>
                <a:cxn ang="0">
                  <a:pos x="1316" y="102"/>
                </a:cxn>
                <a:cxn ang="0">
                  <a:pos x="1316" y="28"/>
                </a:cxn>
              </a:cxnLst>
              <a:rect l="0" t="0" r="r" b="b"/>
              <a:pathLst>
                <a:path w="1316" h="102">
                  <a:moveTo>
                    <a:pt x="1316" y="28"/>
                  </a:moveTo>
                  <a:cubicBezTo>
                    <a:pt x="1316" y="13"/>
                    <a:pt x="1303" y="0"/>
                    <a:pt x="128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316" y="102"/>
                    <a:pt x="1316" y="102"/>
                    <a:pt x="1316" y="102"/>
                  </a:cubicBezTo>
                  <a:lnTo>
                    <a:pt x="1316" y="28"/>
                  </a:lnTo>
                  <a:close/>
                </a:path>
              </a:pathLst>
            </a:custGeom>
            <a:gradFill rotWithShape="1">
              <a:gsLst>
                <a:gs pos="0">
                  <a:srgbClr val="BDBDBD"/>
                </a:gs>
                <a:gs pos="39999">
                  <a:srgbClr val="7F7F7F"/>
                </a:gs>
                <a:gs pos="41000">
                  <a:srgbClr val="595959"/>
                </a:gs>
                <a:gs pos="100000">
                  <a:srgbClr val="262626"/>
                </a:gs>
              </a:gsLst>
              <a:lin ang="5400000" scaled="1"/>
            </a:gradFill>
            <a:ln w="6350" cap="flat" cmpd="sng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anchor="ctr"/>
            <a:lstStyle/>
            <a:p>
              <a:endParaRPr lang="fr-FR"/>
            </a:p>
          </p:txBody>
        </p:sp>
        <p:sp>
          <p:nvSpPr>
            <p:cNvPr id="4" name="AutoShap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925" y="1752"/>
              <a:ext cx="2631" cy="147"/>
            </a:xfrm>
            <a:prstGeom prst="roundRect">
              <a:avLst>
                <a:gd name="adj" fmla="val 27449"/>
              </a:avLst>
            </a:prstGeom>
            <a:noFill/>
            <a:ln w="6350" algn="ctr">
              <a:noFill/>
              <a:round/>
              <a:headEnd/>
              <a:tailEnd/>
            </a:ln>
            <a:effectLst/>
          </p:spPr>
          <p:txBody>
            <a:bodyPr lIns="72000" tIns="72000" rIns="72000" bIns="72000" anchor="t" anchorCtr="0"/>
            <a:lstStyle/>
            <a:p>
              <a:pPr>
                <a:spcBef>
                  <a:spcPct val="25000"/>
                </a:spcBef>
              </a:pPr>
              <a:r>
                <a:rPr lang="en-US" sz="1600" dirty="0" smtClean="0">
                  <a:solidFill>
                    <a:schemeClr val="bg1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</a:rPr>
                <a:t>GASPI</a:t>
              </a:r>
              <a:endParaRPr lang="en-US" sz="1600" dirty="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Arial" pitchFamily="34" charset="0"/>
              </a:endParaRPr>
            </a:p>
          </p:txBody>
        </p:sp>
      </p:grpSp>
      <p:sp>
        <p:nvSpPr>
          <p:cNvPr id="16" name="Titel 1"/>
          <p:cNvSpPr txBox="1">
            <a:spLocks/>
          </p:cNvSpPr>
          <p:nvPr/>
        </p:nvSpPr>
        <p:spPr>
          <a:xfrm>
            <a:off x="528638" y="606727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B57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(Graph) Models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rgbClr val="3B57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dirty="0" err="1" smtClean="0"/>
              <a:t>Dataflow</a:t>
            </a:r>
            <a:r>
              <a:rPr lang="de-DE" dirty="0" smtClean="0"/>
              <a:t> model</a:t>
            </a:r>
          </a:p>
        </p:txBody>
      </p:sp>
      <p:sp>
        <p:nvSpPr>
          <p:cNvPr id="9011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199"/>
            <a:ext cx="6400800" cy="2333847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de-DE" dirty="0" smtClean="0"/>
              <a:t>Hands On Session</a:t>
            </a:r>
            <a:br>
              <a:rPr lang="de-DE" dirty="0" smtClean="0"/>
            </a:br>
            <a:r>
              <a:rPr lang="de-DE" dirty="0" smtClean="0"/>
              <a:t>The MPI/GASPI Ring Exchange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de-DE" dirty="0" smtClean="0"/>
              <a:t>Ghost </a:t>
            </a:r>
            <a:r>
              <a:rPr lang="de-DE" dirty="0" err="1" smtClean="0"/>
              <a:t>Cell</a:t>
            </a:r>
            <a:r>
              <a:rPr lang="de-DE" dirty="0" smtClean="0"/>
              <a:t> Exchange </a:t>
            </a:r>
            <a:r>
              <a:rPr lang="de-DE" dirty="0" err="1" smtClean="0"/>
              <a:t>with</a:t>
            </a:r>
            <a:r>
              <a:rPr lang="de-DE" dirty="0" smtClean="0"/>
              <a:t> Double </a:t>
            </a:r>
            <a:r>
              <a:rPr lang="de-DE" dirty="0" err="1" smtClean="0"/>
              <a:t>Buffering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MPI_Issend</a:t>
            </a:r>
            <a:r>
              <a:rPr lang="de-DE" sz="3200" dirty="0">
                <a:solidFill>
                  <a:srgbClr val="3B57A0"/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MPI_Recv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NITER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i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terations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Ring 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Exchange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with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„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nProc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“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cores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smtClean="0">
                <a:solidFill>
                  <a:srgbClr val="3B57A0"/>
                </a:solidFill>
                <a:latin typeface="Calibri"/>
              </a:rPr>
              <a:t>half </a:t>
            </a:r>
            <a:r>
              <a:rPr lang="de-DE" sz="2800" dirty="0" err="1" smtClean="0">
                <a:solidFill>
                  <a:srgbClr val="3B57A0"/>
                </a:solidFill>
                <a:latin typeface="Calibri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Calibri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Calibri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Calibri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Calibri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Calibri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Calibri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Calibri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Calibri"/>
              </a:rPr>
              <a:t>left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9146" y="6283469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pic>
        <p:nvPicPr>
          <p:cNvPr id="155" name="Grafik 154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7" y="4390882"/>
            <a:ext cx="1902930" cy="1058889"/>
          </a:xfrm>
          <a:prstGeom prst="rect">
            <a:avLst/>
          </a:prstGeom>
        </p:spPr>
      </p:pic>
      <p:pic>
        <p:nvPicPr>
          <p:cNvPr id="156" name="Grafik 155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7" y="4390882"/>
            <a:ext cx="1902930" cy="1058889"/>
          </a:xfrm>
          <a:prstGeom prst="rect">
            <a:avLst/>
          </a:prstGeom>
        </p:spPr>
      </p:pic>
      <p:pic>
        <p:nvPicPr>
          <p:cNvPr id="157" name="Grafik 156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63" y="4390882"/>
            <a:ext cx="1902930" cy="1058889"/>
          </a:xfrm>
          <a:prstGeom prst="rect">
            <a:avLst/>
          </a:prstGeom>
        </p:spPr>
      </p:pic>
      <p:pic>
        <p:nvPicPr>
          <p:cNvPr id="159" name="Grafik 158" descr="right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21" y="4390882"/>
            <a:ext cx="1790768" cy="1058889"/>
          </a:xfrm>
          <a:prstGeom prst="rect">
            <a:avLst/>
          </a:prstGeom>
        </p:spPr>
      </p:pic>
      <p:sp>
        <p:nvSpPr>
          <p:cNvPr id="169" name="Nach oben gebogener Pfeil 168"/>
          <p:cNvSpPr/>
          <p:nvPr/>
        </p:nvSpPr>
        <p:spPr>
          <a:xfrm rot="16200000">
            <a:off x="3949569" y="897444"/>
            <a:ext cx="567236" cy="6978948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Nach oben gebogener Pfeil 9"/>
          <p:cNvSpPr/>
          <p:nvPr/>
        </p:nvSpPr>
        <p:spPr>
          <a:xfrm rot="5400000">
            <a:off x="3953107" y="2378969"/>
            <a:ext cx="567236" cy="6978948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857987" y="5563558"/>
            <a:ext cx="1782882" cy="270793"/>
            <a:chOff x="889886" y="5574191"/>
            <a:chExt cx="1782882" cy="270793"/>
          </a:xfrm>
        </p:grpSpPr>
        <p:sp>
          <p:nvSpPr>
            <p:cNvPr id="12" name="Nach unten gekrümmter Pfeil 11"/>
            <p:cNvSpPr/>
            <p:nvPr/>
          </p:nvSpPr>
          <p:spPr>
            <a:xfrm rot="10800000">
              <a:off x="889886" y="5574191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Nach unten gekrümmter Pfeil 12"/>
            <p:cNvSpPr/>
            <p:nvPr/>
          </p:nvSpPr>
          <p:spPr>
            <a:xfrm rot="10800000">
              <a:off x="1360971" y="5574192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Nach unten gekrümmter Pfeil 13"/>
            <p:cNvSpPr/>
            <p:nvPr/>
          </p:nvSpPr>
          <p:spPr>
            <a:xfrm rot="10800000">
              <a:off x="1818464" y="5574191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Nach unten gekrümmter Pfeil 14"/>
            <p:cNvSpPr/>
            <p:nvPr/>
          </p:nvSpPr>
          <p:spPr>
            <a:xfrm rot="10800000">
              <a:off x="2297381" y="5574191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686939" y="5559296"/>
            <a:ext cx="1782882" cy="270793"/>
            <a:chOff x="900519" y="5584824"/>
            <a:chExt cx="1782882" cy="270793"/>
          </a:xfrm>
        </p:grpSpPr>
        <p:sp>
          <p:nvSpPr>
            <p:cNvPr id="18" name="Nach unten gekrümmter Pfeil 17"/>
            <p:cNvSpPr/>
            <p:nvPr/>
          </p:nvSpPr>
          <p:spPr>
            <a:xfrm rot="10800000">
              <a:off x="900519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Nach unten gekrümmter Pfeil 18"/>
            <p:cNvSpPr/>
            <p:nvPr/>
          </p:nvSpPr>
          <p:spPr>
            <a:xfrm rot="10800000">
              <a:off x="1371604" y="5584825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Nach unten gekrümmter Pfeil 19"/>
            <p:cNvSpPr/>
            <p:nvPr/>
          </p:nvSpPr>
          <p:spPr>
            <a:xfrm rot="10800000">
              <a:off x="1829097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Nach unten gekrümmter Pfeil 20"/>
            <p:cNvSpPr/>
            <p:nvPr/>
          </p:nvSpPr>
          <p:spPr>
            <a:xfrm rot="10800000">
              <a:off x="2308014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522986" y="5552924"/>
            <a:ext cx="1782882" cy="270793"/>
            <a:chOff x="900519" y="5584824"/>
            <a:chExt cx="1782882" cy="270793"/>
          </a:xfrm>
        </p:grpSpPr>
        <p:sp>
          <p:nvSpPr>
            <p:cNvPr id="23" name="Nach unten gekrümmter Pfeil 22"/>
            <p:cNvSpPr/>
            <p:nvPr/>
          </p:nvSpPr>
          <p:spPr>
            <a:xfrm rot="10800000">
              <a:off x="900519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Nach unten gekrümmter Pfeil 23"/>
            <p:cNvSpPr/>
            <p:nvPr/>
          </p:nvSpPr>
          <p:spPr>
            <a:xfrm rot="10800000">
              <a:off x="1371604" y="5584825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Nach unten gekrümmter Pfeil 24"/>
            <p:cNvSpPr/>
            <p:nvPr/>
          </p:nvSpPr>
          <p:spPr>
            <a:xfrm rot="10800000">
              <a:off x="1829097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Nach unten gekrümmter Pfeil 25"/>
            <p:cNvSpPr/>
            <p:nvPr/>
          </p:nvSpPr>
          <p:spPr>
            <a:xfrm rot="10800000">
              <a:off x="2308014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375732" y="5542291"/>
            <a:ext cx="1303965" cy="270793"/>
            <a:chOff x="900519" y="5584824"/>
            <a:chExt cx="1303965" cy="270793"/>
          </a:xfrm>
        </p:grpSpPr>
        <p:sp>
          <p:nvSpPr>
            <p:cNvPr id="28" name="Nach unten gekrümmter Pfeil 27"/>
            <p:cNvSpPr/>
            <p:nvPr/>
          </p:nvSpPr>
          <p:spPr>
            <a:xfrm rot="10800000">
              <a:off x="900519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Nach unten gekrümmter Pfeil 28"/>
            <p:cNvSpPr/>
            <p:nvPr/>
          </p:nvSpPr>
          <p:spPr>
            <a:xfrm rot="10800000">
              <a:off x="1371604" y="5584825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Nach unten gekrümmter Pfeil 29"/>
            <p:cNvSpPr/>
            <p:nvPr/>
          </p:nvSpPr>
          <p:spPr>
            <a:xfrm rot="10800000">
              <a:off x="1829097" y="5584824"/>
              <a:ext cx="375387" cy="27079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left_right_double_buffer_req_free.c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  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Bi-</a:t>
            </a:r>
            <a:r>
              <a:rPr lang="de-DE" dirty="0" err="1" smtClean="0"/>
              <a:t>directional</a:t>
            </a:r>
            <a:r>
              <a:rPr lang="de-DE" dirty="0" smtClean="0"/>
              <a:t> </a:t>
            </a:r>
            <a:r>
              <a:rPr lang="de-DE" dirty="0" err="1" smtClean="0"/>
              <a:t>halo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				</a:t>
            </a:r>
            <a:r>
              <a:rPr lang="de-DE" b="1" dirty="0" err="1" smtClean="0">
                <a:solidFill>
                  <a:schemeClr val="tx1"/>
                </a:solidFill>
              </a:rPr>
              <a:t>implicit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synchronization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84822" y="4233890"/>
            <a:ext cx="389355" cy="225549"/>
          </a:xfrm>
          <a:prstGeom prst="rect">
            <a:avLst/>
          </a:prstGeom>
          <a:ln>
            <a:solidFill>
              <a:schemeClr val="dk1">
                <a:shade val="50000"/>
              </a:schemeClr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084822" y="4442443"/>
            <a:ext cx="389355" cy="125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1467" y="5248857"/>
            <a:ext cx="365884" cy="1184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81467" y="3839181"/>
            <a:ext cx="365884" cy="140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84822" y="4064729"/>
            <a:ext cx="389355" cy="1691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1213" y="383918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90062" y="536163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84822" y="5699953"/>
            <a:ext cx="389355" cy="180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85674" y="3940804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85674" y="4199805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29919" y="5643566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668859" y="3830846"/>
            <a:ext cx="141249" cy="14096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 flipH="1">
            <a:off x="2668859" y="5251673"/>
            <a:ext cx="152400" cy="11841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H="1">
            <a:off x="4899335" y="4064729"/>
            <a:ext cx="185487" cy="1774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899337" y="4233890"/>
            <a:ext cx="185486" cy="200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flipH="1">
            <a:off x="4899337" y="5702769"/>
            <a:ext cx="185487" cy="1774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11" idx="2"/>
          </p:cNvCxnSpPr>
          <p:nvPr/>
        </p:nvCxnSpPr>
        <p:spPr>
          <a:xfrm flipH="1">
            <a:off x="2821259" y="4233890"/>
            <a:ext cx="2458241" cy="56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1" idx="0"/>
          </p:cNvCxnSpPr>
          <p:nvPr/>
        </p:nvCxnSpPr>
        <p:spPr>
          <a:xfrm flipH="1">
            <a:off x="2821259" y="4064729"/>
            <a:ext cx="2458241" cy="546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10" idx="0"/>
          </p:cNvCxnSpPr>
          <p:nvPr/>
        </p:nvCxnSpPr>
        <p:spPr>
          <a:xfrm>
            <a:off x="2464409" y="3839181"/>
            <a:ext cx="2434926" cy="225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821259" y="5699953"/>
            <a:ext cx="2458241" cy="580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821259" y="4459439"/>
            <a:ext cx="2458241" cy="546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</p:cNvCxnSpPr>
          <p:nvPr/>
        </p:nvCxnSpPr>
        <p:spPr>
          <a:xfrm>
            <a:off x="2464409" y="5248857"/>
            <a:ext cx="2434926" cy="451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b="1" dirty="0" smtClean="0">
                <a:latin typeface="+mn-lt"/>
              </a:rPr>
              <a:t>HYBRID MPI/</a:t>
            </a:r>
            <a:r>
              <a:rPr lang="de-DE" sz="3200" b="1" dirty="0" err="1" smtClean="0">
                <a:latin typeface="+mn-lt"/>
              </a:rPr>
              <a:t>OpenMP</a:t>
            </a:r>
            <a:endParaRPr lang="de-DE" sz="3200" b="1" dirty="0" smtClea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history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6513513" cy="4229100"/>
          </a:xfrm>
        </p:spPr>
        <p:txBody>
          <a:bodyPr/>
          <a:lstStyle/>
          <a:p>
            <a:pPr eaLnBrk="1" hangingPunct="1"/>
            <a:endParaRPr lang="de-DE" sz="2000" b="1" smtClean="0"/>
          </a:p>
          <a:p>
            <a:pPr eaLnBrk="1" hangingPunct="1"/>
            <a:r>
              <a:rPr lang="de-DE" sz="2000" b="1" smtClean="0"/>
              <a:t>GPI</a:t>
            </a:r>
            <a:endParaRPr lang="de-DE" sz="2000" smtClean="0"/>
          </a:p>
          <a:p>
            <a:pPr lvl="1" eaLnBrk="1" hangingPunct="1"/>
            <a:r>
              <a:rPr lang="de-DE" sz="1800" smtClean="0"/>
              <a:t>originally called </a:t>
            </a:r>
            <a:r>
              <a:rPr lang="en-US" sz="1800" smtClean="0"/>
              <a:t>Fraunhofer Virtual Machine (</a:t>
            </a:r>
            <a:r>
              <a:rPr lang="en-US" sz="1800" b="1" smtClean="0"/>
              <a:t>FVM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de-DE" sz="1800" smtClean="0"/>
              <a:t>developed since 2005</a:t>
            </a:r>
          </a:p>
          <a:p>
            <a:pPr lvl="1" eaLnBrk="1" hangingPunct="1"/>
            <a:r>
              <a:rPr lang="de-DE" sz="1800" smtClean="0"/>
              <a:t>used in many of the industry projects at CC-HPC of Fraunhofer ITWM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24363"/>
            <a:ext cx="571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Inhaltsplatzhalter 2"/>
          <p:cNvSpPr>
            <a:spLocks/>
          </p:cNvSpPr>
          <p:nvPr/>
        </p:nvSpPr>
        <p:spPr bwMode="auto">
          <a:xfrm>
            <a:off x="2355850" y="4011613"/>
            <a:ext cx="65135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GPI: Winner of the „Joseph von Fraunhofer Preis 2013“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								</a:t>
            </a: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788203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343144"/>
            <a:ext cx="8505825" cy="4438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NTHREADS; ++i 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+ 1,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NTHREADS+1;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MPI_DOUBLE,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MPI_COMM_WORLD,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(2,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err="1" smtClean="0"/>
              <a:t>Fork-join</a:t>
            </a:r>
            <a:r>
              <a:rPr lang="de-DE" dirty="0" smtClean="0"/>
              <a:t>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4367" y="3902148"/>
            <a:ext cx="5239714" cy="17601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   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GASPI – </a:t>
            </a:r>
            <a:r>
              <a:rPr lang="de-DE" sz="3200" b="1" dirty="0" smtClean="0">
                <a:latin typeface="+mn-lt"/>
              </a:rPr>
              <a:t>HYBRID GASPI/</a:t>
            </a:r>
            <a:r>
              <a:rPr lang="de-DE" sz="3200" b="1" dirty="0" err="1" smtClean="0">
                <a:latin typeface="+mn-lt"/>
              </a:rPr>
              <a:t>OpenMP</a:t>
            </a:r>
            <a:endParaRPr lang="de-DE" sz="3200" b="1" dirty="0" smtClea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199" y="2571751"/>
            <a:ext cx="8523963" cy="39265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(buffer_id,right_halo,0),VLEN*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(buffer_id,left_halo,0),VLEN*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right_halo,0),VLEN*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buffer_id,left_halo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693174" y="2625213"/>
            <a:ext cx="7993626" cy="20744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>
                <a:solidFill>
                  <a:prstClr val="black"/>
                </a:solidFill>
              </a:rPr>
              <a:t>One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message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instead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of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three</a:t>
            </a:r>
            <a:r>
              <a:rPr lang="de-DE" sz="2800" dirty="0" smtClean="0">
                <a:solidFill>
                  <a:prstClr val="black"/>
                </a:solidFill>
              </a:rPr>
              <a:t> (MPI </a:t>
            </a:r>
            <a:r>
              <a:rPr lang="de-DE" sz="2800" dirty="0" err="1" smtClean="0">
                <a:solidFill>
                  <a:prstClr val="black"/>
                </a:solidFill>
              </a:rPr>
              <a:t>Rendezvouz</a:t>
            </a:r>
            <a:r>
              <a:rPr lang="de-DE" sz="28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/>
              <a:t>waiting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late</a:t>
            </a:r>
            <a:r>
              <a:rPr lang="de-DE" sz="2800" dirty="0"/>
              <a:t> </a:t>
            </a:r>
            <a:r>
              <a:rPr lang="de-DE" sz="2800" dirty="0" err="1" smtClean="0"/>
              <a:t>MPI_Recv</a:t>
            </a:r>
            <a:endParaRPr lang="de-DE" sz="280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waiting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acknowledge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MPI_Issend</a:t>
            </a:r>
            <a:endParaRPr lang="de-DE" sz="2800" dirty="0"/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Overlap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communication</a:t>
            </a:r>
            <a:r>
              <a:rPr lang="de-DE" sz="2800" dirty="0" smtClean="0"/>
              <a:t> 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 smtClean="0"/>
              <a:t>computation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3427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left_right_dataflow_halo.c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550275" cy="300672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firstprivate (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\</a:t>
            </a:r>
            <a:b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slice*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get_slice_and_lock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NWAY,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+ 1;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omp_unset_lock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-&gt;lock);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}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525713" y="4724400"/>
            <a:ext cx="6481762" cy="203041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omp_lock_t</a:t>
            </a:r>
            <a:r>
              <a:rPr lang="de-D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lock;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volatile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} slice;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355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545513" cy="46450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600" b="1" smtClean="0"/>
              <a:t>Performance</a:t>
            </a:r>
          </a:p>
          <a:p>
            <a:pPr eaLnBrk="1" hangingPunct="1"/>
            <a:r>
              <a:rPr lang="de-DE" sz="2200" smtClean="0"/>
              <a:t>One-sided read and writes</a:t>
            </a:r>
          </a:p>
          <a:p>
            <a:pPr eaLnBrk="1" hangingPunct="1"/>
            <a:r>
              <a:rPr lang="de-DE" sz="2200" b="1" smtClean="0"/>
              <a:t>remote completion in PGAS</a:t>
            </a:r>
            <a:r>
              <a:rPr lang="de-DE" sz="2200" smtClean="0"/>
              <a:t> with notifications.</a:t>
            </a:r>
            <a:endParaRPr lang="de-DE" sz="2200" b="1" smtClean="0"/>
          </a:p>
          <a:p>
            <a:pPr eaLnBrk="1" hangingPunct="1"/>
            <a:r>
              <a:rPr lang="de-DE" sz="2200" smtClean="0"/>
              <a:t>Asynchronous execution model</a:t>
            </a:r>
          </a:p>
          <a:p>
            <a:pPr lvl="1" eaLnBrk="1" hangingPunct="1"/>
            <a:r>
              <a:rPr lang="de-DE" sz="2000" b="1" smtClean="0"/>
              <a:t>RDMA queues </a:t>
            </a:r>
            <a:r>
              <a:rPr lang="de-DE" sz="2000" smtClean="0"/>
              <a:t>for one-sided read and write operations, including support for arbitrarily distributed data.</a:t>
            </a:r>
          </a:p>
          <a:p>
            <a:pPr eaLnBrk="1" hangingPunct="1"/>
            <a:r>
              <a:rPr lang="de-DE" sz="2200" smtClean="0"/>
              <a:t>Threadsafety</a:t>
            </a:r>
          </a:p>
          <a:p>
            <a:pPr lvl="1" eaLnBrk="1" hangingPunct="1"/>
            <a:r>
              <a:rPr lang="de-DE" sz="2000" smtClean="0"/>
              <a:t>Multithreaded communication is the default rather than the exception.</a:t>
            </a:r>
          </a:p>
          <a:p>
            <a:pPr eaLnBrk="1" hangingPunct="1"/>
            <a:r>
              <a:rPr lang="de-DE" sz="2200" smtClean="0"/>
              <a:t>Write, Notify, Write_Notifiy</a:t>
            </a:r>
          </a:p>
          <a:p>
            <a:pPr lvl="1" eaLnBrk="1" hangingPunct="1"/>
            <a:r>
              <a:rPr lang="de-DE" sz="2000" smtClean="0"/>
              <a:t> </a:t>
            </a:r>
            <a:r>
              <a:rPr lang="de-DE" sz="2000" b="1" smtClean="0"/>
              <a:t>relaxed synchronization </a:t>
            </a:r>
            <a:r>
              <a:rPr lang="de-DE" sz="2000" smtClean="0"/>
              <a:t>with double buffering</a:t>
            </a:r>
          </a:p>
          <a:p>
            <a:pPr lvl="1" eaLnBrk="1" hangingPunct="1"/>
            <a:r>
              <a:rPr lang="de-DE" sz="2000" smtClean="0"/>
              <a:t>traditional (asynchronous) handshake mechanisms remain possible.</a:t>
            </a:r>
          </a:p>
          <a:p>
            <a:pPr eaLnBrk="1" hangingPunct="1"/>
            <a:r>
              <a:rPr lang="de-DE" sz="2200" smtClean="0"/>
              <a:t>No Buffered Communication  - Zero Copy.</a:t>
            </a:r>
          </a:p>
        </p:txBody>
      </p:sp>
      <p:pic>
        <p:nvPicPr>
          <p:cNvPr id="23555" name="Picture 5" descr="a350pic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575" y="1119188"/>
            <a:ext cx="13287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4451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slice.c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409522"/>
            <a:ext cx="8566150" cy="43894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NONE)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Hands-On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297" y="3600450"/>
            <a:ext cx="1870983" cy="17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</a:t>
            </a:r>
          </a:p>
          <a:p>
            <a:pPr lvl="0"/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globally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dataflow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NITER</a:t>
            </a:r>
            <a:endParaRPr lang="de-DE" b="1" dirty="0"/>
          </a:p>
        </p:txBody>
      </p:sp>
      <p:sp>
        <p:nvSpPr>
          <p:cNvPr id="283" name="Rechteck 282"/>
          <p:cNvSpPr/>
          <p:nvPr/>
        </p:nvSpPr>
        <p:spPr bwMode="auto">
          <a:xfrm>
            <a:off x="1331913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4" name="Rechteck 283"/>
          <p:cNvSpPr/>
          <p:nvPr/>
        </p:nvSpPr>
        <p:spPr bwMode="auto">
          <a:xfrm>
            <a:off x="1692275" y="5373687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5" name="Rechteck 284"/>
          <p:cNvSpPr/>
          <p:nvPr/>
        </p:nvSpPr>
        <p:spPr bwMode="auto">
          <a:xfrm>
            <a:off x="2052638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6" name="Rechteck 285"/>
          <p:cNvSpPr/>
          <p:nvPr/>
        </p:nvSpPr>
        <p:spPr bwMode="auto">
          <a:xfrm>
            <a:off x="2411413" y="5373687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6" name="Rechteck 375"/>
          <p:cNvSpPr/>
          <p:nvPr/>
        </p:nvSpPr>
        <p:spPr bwMode="auto">
          <a:xfrm>
            <a:off x="2852737" y="5373688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 bwMode="auto">
          <a:xfrm>
            <a:off x="3213099" y="5373688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8" name="Rechteck 377"/>
          <p:cNvSpPr/>
          <p:nvPr/>
        </p:nvSpPr>
        <p:spPr bwMode="auto">
          <a:xfrm>
            <a:off x="3573462" y="5373688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9" name="Rechteck 378"/>
          <p:cNvSpPr/>
          <p:nvPr/>
        </p:nvSpPr>
        <p:spPr bwMode="auto">
          <a:xfrm>
            <a:off x="3932237" y="5373688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7" name="Rechteck 396"/>
          <p:cNvSpPr/>
          <p:nvPr/>
        </p:nvSpPr>
        <p:spPr bwMode="auto">
          <a:xfrm>
            <a:off x="5906516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8" name="Rechteck 397"/>
          <p:cNvSpPr/>
          <p:nvPr/>
        </p:nvSpPr>
        <p:spPr bwMode="auto">
          <a:xfrm>
            <a:off x="6266878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 bwMode="auto">
          <a:xfrm>
            <a:off x="6627241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0" name="Rechteck 399"/>
          <p:cNvSpPr/>
          <p:nvPr/>
        </p:nvSpPr>
        <p:spPr bwMode="auto">
          <a:xfrm>
            <a:off x="6986016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 bwMode="auto">
          <a:xfrm>
            <a:off x="4376421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 bwMode="auto">
          <a:xfrm>
            <a:off x="4736783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0" name="Rechteck 419"/>
          <p:cNvSpPr/>
          <p:nvPr/>
        </p:nvSpPr>
        <p:spPr bwMode="auto">
          <a:xfrm>
            <a:off x="5097146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1" name="Rechteck 420"/>
          <p:cNvSpPr/>
          <p:nvPr/>
        </p:nvSpPr>
        <p:spPr bwMode="auto">
          <a:xfrm>
            <a:off x="5455921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" name="Gruppieren 102"/>
          <p:cNvGrpSpPr/>
          <p:nvPr/>
        </p:nvGrpSpPr>
        <p:grpSpPr>
          <a:xfrm>
            <a:off x="1692275" y="5072787"/>
            <a:ext cx="5222303" cy="156439"/>
            <a:chOff x="1692275" y="5072787"/>
            <a:chExt cx="5222303" cy="156439"/>
          </a:xfrm>
        </p:grpSpPr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3" name="Rechteck 372"/>
            <p:cNvSpPr/>
            <p:nvPr/>
          </p:nvSpPr>
          <p:spPr bwMode="auto">
            <a:xfrm>
              <a:off x="3213099" y="5084764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4" name="Rechteck 373"/>
            <p:cNvSpPr/>
            <p:nvPr/>
          </p:nvSpPr>
          <p:spPr bwMode="auto">
            <a:xfrm>
              <a:off x="3573462" y="5084764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4" name="Rechteck 393"/>
            <p:cNvSpPr/>
            <p:nvPr/>
          </p:nvSpPr>
          <p:spPr bwMode="auto">
            <a:xfrm>
              <a:off x="6266878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5" name="Rechteck 394"/>
            <p:cNvSpPr/>
            <p:nvPr/>
          </p:nvSpPr>
          <p:spPr bwMode="auto">
            <a:xfrm>
              <a:off x="6627241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5" name="Rechteck 414"/>
            <p:cNvSpPr/>
            <p:nvPr/>
          </p:nvSpPr>
          <p:spPr bwMode="auto">
            <a:xfrm>
              <a:off x="4736783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6" name="Rechteck 415"/>
            <p:cNvSpPr/>
            <p:nvPr/>
          </p:nvSpPr>
          <p:spPr bwMode="auto">
            <a:xfrm>
              <a:off x="5097146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" name="Gruppieren 103"/>
          <p:cNvGrpSpPr/>
          <p:nvPr/>
        </p:nvGrpSpPr>
        <p:grpSpPr>
          <a:xfrm>
            <a:off x="1331913" y="4785449"/>
            <a:ext cx="5943028" cy="443777"/>
            <a:chOff x="1331913" y="4785449"/>
            <a:chExt cx="5943028" cy="443777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2" name="Rechteck 371"/>
            <p:cNvSpPr/>
            <p:nvPr/>
          </p:nvSpPr>
          <p:spPr bwMode="auto">
            <a:xfrm>
              <a:off x="2852737" y="5084764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5" name="Rechteck 374"/>
            <p:cNvSpPr/>
            <p:nvPr/>
          </p:nvSpPr>
          <p:spPr bwMode="auto">
            <a:xfrm>
              <a:off x="3932237" y="5084764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3" name="Rechteck 392"/>
            <p:cNvSpPr/>
            <p:nvPr/>
          </p:nvSpPr>
          <p:spPr bwMode="auto">
            <a:xfrm>
              <a:off x="5906516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6" name="Rechteck 395"/>
            <p:cNvSpPr/>
            <p:nvPr/>
          </p:nvSpPr>
          <p:spPr bwMode="auto">
            <a:xfrm>
              <a:off x="6986016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4" name="Rechteck 413"/>
            <p:cNvSpPr/>
            <p:nvPr/>
          </p:nvSpPr>
          <p:spPr bwMode="auto">
            <a:xfrm>
              <a:off x="4376421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7" name="Rechteck 416"/>
            <p:cNvSpPr/>
            <p:nvPr/>
          </p:nvSpPr>
          <p:spPr bwMode="auto">
            <a:xfrm>
              <a:off x="5455921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4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9" name="Rechteck 368"/>
            <p:cNvSpPr/>
            <p:nvPr/>
          </p:nvSpPr>
          <p:spPr bwMode="auto">
            <a:xfrm>
              <a:off x="3213098" y="4797426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0" name="Rechteck 369"/>
            <p:cNvSpPr/>
            <p:nvPr/>
          </p:nvSpPr>
          <p:spPr bwMode="auto">
            <a:xfrm>
              <a:off x="3573462" y="4797426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0" name="Rechteck 389"/>
            <p:cNvSpPr/>
            <p:nvPr/>
          </p:nvSpPr>
          <p:spPr bwMode="auto">
            <a:xfrm>
              <a:off x="6266877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1" name="Rechteck 390"/>
            <p:cNvSpPr/>
            <p:nvPr/>
          </p:nvSpPr>
          <p:spPr bwMode="auto">
            <a:xfrm>
              <a:off x="6627241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1" name="Rechteck 410"/>
            <p:cNvSpPr/>
            <p:nvPr/>
          </p:nvSpPr>
          <p:spPr bwMode="auto">
            <a:xfrm>
              <a:off x="4736782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2" name="Rechteck 411"/>
            <p:cNvSpPr/>
            <p:nvPr/>
          </p:nvSpPr>
          <p:spPr bwMode="auto">
            <a:xfrm>
              <a:off x="5097146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4" name="Gruppieren 104"/>
          <p:cNvGrpSpPr/>
          <p:nvPr/>
        </p:nvGrpSpPr>
        <p:grpSpPr>
          <a:xfrm>
            <a:off x="1321006" y="4496524"/>
            <a:ext cx="5953934" cy="445365"/>
            <a:chOff x="1321006" y="4496524"/>
            <a:chExt cx="5953934" cy="445365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21006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00505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8" name="Rechteck 367"/>
            <p:cNvSpPr/>
            <p:nvPr/>
          </p:nvSpPr>
          <p:spPr bwMode="auto">
            <a:xfrm>
              <a:off x="2841830" y="4797426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1" name="Rechteck 370"/>
            <p:cNvSpPr/>
            <p:nvPr/>
          </p:nvSpPr>
          <p:spPr bwMode="auto">
            <a:xfrm>
              <a:off x="3961016" y="4797426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9" name="Rechteck 388"/>
            <p:cNvSpPr/>
            <p:nvPr/>
          </p:nvSpPr>
          <p:spPr bwMode="auto">
            <a:xfrm>
              <a:off x="5906516" y="4785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2" name="Rechteck 391"/>
            <p:cNvSpPr/>
            <p:nvPr/>
          </p:nvSpPr>
          <p:spPr bwMode="auto">
            <a:xfrm>
              <a:off x="6986015" y="4785449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81368" y="4508500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41731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5" name="Rechteck 364"/>
            <p:cNvSpPr/>
            <p:nvPr/>
          </p:nvSpPr>
          <p:spPr bwMode="auto">
            <a:xfrm>
              <a:off x="3202192" y="4508501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6" name="Rechteck 365"/>
            <p:cNvSpPr/>
            <p:nvPr/>
          </p:nvSpPr>
          <p:spPr bwMode="auto">
            <a:xfrm>
              <a:off x="3587494" y="4508501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6" name="Rechteck 385"/>
            <p:cNvSpPr/>
            <p:nvPr/>
          </p:nvSpPr>
          <p:spPr bwMode="auto">
            <a:xfrm>
              <a:off x="6266878" y="4496524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7" name="Rechteck 386"/>
            <p:cNvSpPr/>
            <p:nvPr/>
          </p:nvSpPr>
          <p:spPr bwMode="auto">
            <a:xfrm>
              <a:off x="6627241" y="449652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90" name="Abgerundetes Rechteck 89"/>
          <p:cNvSpPr/>
          <p:nvPr/>
        </p:nvSpPr>
        <p:spPr>
          <a:xfrm>
            <a:off x="1247982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2768806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4289630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5" name="Abgerundetes Rechteck 94"/>
          <p:cNvSpPr/>
          <p:nvPr/>
        </p:nvSpPr>
        <p:spPr>
          <a:xfrm>
            <a:off x="5810454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" name="Gruppieren 109"/>
          <p:cNvGrpSpPr/>
          <p:nvPr/>
        </p:nvGrpSpPr>
        <p:grpSpPr>
          <a:xfrm>
            <a:off x="1333451" y="4227512"/>
            <a:ext cx="1368424" cy="433388"/>
            <a:chOff x="1333451" y="4227512"/>
            <a:chExt cx="1368424" cy="433388"/>
          </a:xfrm>
        </p:grpSpPr>
        <p:sp>
          <p:nvSpPr>
            <p:cNvPr id="106" name="Rechteck 105"/>
            <p:cNvSpPr/>
            <p:nvPr/>
          </p:nvSpPr>
          <p:spPr bwMode="auto">
            <a:xfrm>
              <a:off x="1333451" y="4516437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7" name="Rechteck 106"/>
            <p:cNvSpPr/>
            <p:nvPr/>
          </p:nvSpPr>
          <p:spPr bwMode="auto">
            <a:xfrm>
              <a:off x="2412950" y="4516437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8" name="Rechteck 107"/>
            <p:cNvSpPr/>
            <p:nvPr/>
          </p:nvSpPr>
          <p:spPr bwMode="auto">
            <a:xfrm>
              <a:off x="1693813" y="4227512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9" name="Rechteck 108"/>
            <p:cNvSpPr/>
            <p:nvPr/>
          </p:nvSpPr>
          <p:spPr bwMode="auto">
            <a:xfrm>
              <a:off x="2054176" y="4227512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" name="Gruppieren 114"/>
          <p:cNvGrpSpPr/>
          <p:nvPr/>
        </p:nvGrpSpPr>
        <p:grpSpPr>
          <a:xfrm>
            <a:off x="4351482" y="4488449"/>
            <a:ext cx="1408111" cy="433388"/>
            <a:chOff x="4351482" y="4488449"/>
            <a:chExt cx="1408111" cy="433388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4351482" y="477737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2" name="Rechteck 111"/>
            <p:cNvSpPr/>
            <p:nvPr/>
          </p:nvSpPr>
          <p:spPr bwMode="auto">
            <a:xfrm>
              <a:off x="5470668" y="4777374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3" name="Rechteck 112"/>
            <p:cNvSpPr/>
            <p:nvPr/>
          </p:nvSpPr>
          <p:spPr bwMode="auto">
            <a:xfrm>
              <a:off x="4711844" y="4488449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5097146" y="4488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Collectives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(I)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Collectivity with respect to a definable subset of ranks (groups)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Each GASPI process can participate in more than one group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Defining a group is a three step procedure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gaspi_group_create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gaspi_group_add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gaspi_group_commit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de-DE" sz="2000" smtClean="0"/>
          </a:p>
          <a:p>
            <a:pPr lvl="1">
              <a:lnSpc>
                <a:spcPct val="80000"/>
              </a:lnSpc>
            </a:pPr>
            <a:r>
              <a:rPr lang="de-DE" sz="2400" smtClean="0"/>
              <a:t>GASPI_GROUP_ALL is a predefined group containing all processes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e-DE" sz="2400" smtClean="0"/>
              <a:t>	</a:t>
            </a:r>
          </a:p>
          <a:p>
            <a:pPr>
              <a:lnSpc>
                <a:spcPct val="80000"/>
              </a:lnSpc>
            </a:pPr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(II)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z="2800" smtClean="0"/>
              <a:t>All gaspi processes forming a given group have to invoke the operation</a:t>
            </a:r>
          </a:p>
          <a:p>
            <a:r>
              <a:rPr lang="de-DE" sz="2800" smtClean="0"/>
              <a:t>In case of a timeout (GASPI_TIMEOUT), the operation is continued in the next call of the procedure</a:t>
            </a:r>
          </a:p>
          <a:p>
            <a:r>
              <a:rPr lang="de-DE" sz="2800" smtClean="0"/>
              <a:t>A collective operation may involve several procedure calls until completion</a:t>
            </a:r>
          </a:p>
          <a:p>
            <a:r>
              <a:rPr lang="de-DE" sz="2800" smtClean="0"/>
              <a:t>Completion is indicated by return value GASPI_SUCCESS</a:t>
            </a:r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(III)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Collective operations are exclusive per group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Only one collective operation of a given type on a given group at a given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Otherwise: undefined behaviour</a:t>
            </a:r>
          </a:p>
          <a:p>
            <a:pPr>
              <a:lnSpc>
                <a:spcPct val="90000"/>
              </a:lnSpc>
            </a:pPr>
            <a:r>
              <a:rPr lang="de-DE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Two allreduce operations for one group can not run at the same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An allreduce operation and a barrier are allowed to run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Functions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Built in: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gaspi_barrier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GASPI_OP_MIN, GASPI_OP_MAX, GASPI_OP_SUM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GASPI_TYPE_INT, GASPI_TYPE_UINT, GASPI_TYPE_LONG, GASPI_TYPE_ULONG, GASPI_TYPE_FLOAT, GASPI_TYPE_DOUBLE</a:t>
            </a:r>
          </a:p>
          <a:p>
            <a:pPr>
              <a:lnSpc>
                <a:spcPct val="90000"/>
              </a:lnSpc>
            </a:pPr>
            <a:r>
              <a:rPr lang="de-DE" smtClean="0"/>
              <a:t>User defined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 user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gaspi_barrier</a:t>
            </a:r>
          </a:p>
        </p:txBody>
      </p:sp>
      <p:sp>
        <p:nvSpPr>
          <p:cNvPr id="1085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Collective Function</a:t>
            </a:r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441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3"/>
          <p:cNvSpPr>
            <a:spLocks/>
          </p:cNvSpPr>
          <p:nvPr/>
        </p:nvSpPr>
        <p:spPr bwMode="auto">
          <a:xfrm>
            <a:off x="457200" y="34623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gaspi_allreduce</a:t>
            </a:r>
          </a:p>
        </p:txBody>
      </p:sp>
      <p:pic>
        <p:nvPicPr>
          <p:cNvPr id="1085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4124325"/>
            <a:ext cx="5592763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Passive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ZB2OuTL02DUZh.3sbgLA"/>
  <p:tag name="VCT-RADIU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ZB2OuTL02DUZh.3sbgLA"/>
  <p:tag name="VCT-RADIU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cy4Ya4mkuHwjO5iWL4zw"/>
  <p:tag name="VCT-RADIU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OK6Dnv9EOMa3bUQ1_.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7"/>
  <p:tag name="THINKCELLSHAPEDONOTDELETE" val="puKOWSyr2f0Kv6.5TTpTVf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cy4Ya4mkuHwjO5iWL4zw"/>
  <p:tag name="VCT-RADIUS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OK6Dnv9EOMa3bUQ1_.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7"/>
  <p:tag name="THINKCELLSHAPEDONOTDELETE" val="puKOWSyr2f0Kv6.5TTpTVfQ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3164</Words>
  <Application>Microsoft Office PowerPoint</Application>
  <PresentationFormat>Bildschirmpräsentation (4:3)</PresentationFormat>
  <Paragraphs>822</Paragraphs>
  <Slides>105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105</vt:i4>
      </vt:variant>
    </vt:vector>
  </HeadingPairs>
  <TitlesOfParts>
    <vt:vector size="106" baseType="lpstr">
      <vt:lpstr>Office-Design</vt:lpstr>
      <vt:lpstr>GASPI Tutorial</vt:lpstr>
      <vt:lpstr>Goals</vt:lpstr>
      <vt:lpstr>Outline</vt:lpstr>
      <vt:lpstr>Outline</vt:lpstr>
      <vt:lpstr>Introduction to GASPI</vt:lpstr>
      <vt:lpstr>Motivation</vt:lpstr>
      <vt:lpstr>Key Objectives of GASPI</vt:lpstr>
      <vt:lpstr>GASPI history</vt:lpstr>
      <vt:lpstr>Scalability</vt:lpstr>
      <vt:lpstr>Scalability</vt:lpstr>
      <vt:lpstr>Flexibility and Versatility</vt:lpstr>
      <vt:lpstr>Flexibility</vt:lpstr>
      <vt:lpstr>Flexibility</vt:lpstr>
      <vt:lpstr>Failure Tolerance</vt:lpstr>
      <vt:lpstr>The GASPI API</vt:lpstr>
      <vt:lpstr>GASPI Implementation</vt:lpstr>
      <vt:lpstr>GASPI Implementation</vt:lpstr>
      <vt:lpstr>GASPI Execution Model</vt:lpstr>
      <vt:lpstr>GASPI Exection Model</vt:lpstr>
      <vt:lpstr>GASPI Return Values</vt:lpstr>
      <vt:lpstr>Timeout Mechanism</vt:lpstr>
      <vt:lpstr>GASPI Process Management</vt:lpstr>
      <vt:lpstr>GASPI Initialization</vt:lpstr>
      <vt:lpstr>GASPI Finalization</vt:lpstr>
      <vt:lpstr>GASPI Process Identification</vt:lpstr>
      <vt:lpstr>GASPI Process Configuration</vt:lpstr>
      <vt:lpstr>GASPI Process  Configuration</vt:lpstr>
      <vt:lpstr>GASPI „hello world“</vt:lpstr>
      <vt:lpstr>success_or_die.h</vt:lpstr>
      <vt:lpstr>Folie 30</vt:lpstr>
      <vt:lpstr>Memory Segments</vt:lpstr>
      <vt:lpstr>Segments</vt:lpstr>
      <vt:lpstr>GASPI Segments</vt:lpstr>
      <vt:lpstr>Segment Functions</vt:lpstr>
      <vt:lpstr>GASPI Segment Allocation </vt:lpstr>
      <vt:lpstr>GASPI Segment Creation </vt:lpstr>
      <vt:lpstr>GASPI Segment Deletion </vt:lpstr>
      <vt:lpstr>GASPI Segment Utils</vt:lpstr>
      <vt:lpstr>Using Segments (I)</vt:lpstr>
      <vt:lpstr>Using Segments (II)</vt:lpstr>
      <vt:lpstr>Folie 41</vt:lpstr>
      <vt:lpstr>One-sided Communication</vt:lpstr>
      <vt:lpstr>GASPI One-sided Communication</vt:lpstr>
      <vt:lpstr>GASPI One-sided Communication</vt:lpstr>
      <vt:lpstr>GASPI One-sided Communication</vt:lpstr>
      <vt:lpstr>Queues (I)</vt:lpstr>
      <vt:lpstr>Queues (II)</vt:lpstr>
      <vt:lpstr>Weak Synchronization</vt:lpstr>
      <vt:lpstr>Weak Synchronization</vt:lpstr>
      <vt:lpstr>GASPI Weak Synchronization</vt:lpstr>
      <vt:lpstr>GASPI Weak Synchronization</vt:lpstr>
      <vt:lpstr>GASPI Weak Synchronization</vt:lpstr>
      <vt:lpstr>Communication example</vt:lpstr>
      <vt:lpstr>onesided.c (I)</vt:lpstr>
      <vt:lpstr>onesided.c (II)</vt:lpstr>
      <vt:lpstr>waitsome.c</vt:lpstr>
      <vt:lpstr>Folie 57</vt:lpstr>
      <vt:lpstr>Extended One-sided Calls</vt:lpstr>
      <vt:lpstr>Matrix Transpose</vt:lpstr>
      <vt:lpstr>MPI Matrix Transpose</vt:lpstr>
      <vt:lpstr>MPI - Alltoall</vt:lpstr>
      <vt:lpstr>Folie 62</vt:lpstr>
      <vt:lpstr>Folie 63</vt:lpstr>
      <vt:lpstr>GASPI Matrix Transpose</vt:lpstr>
      <vt:lpstr>GASPI - Notification</vt:lpstr>
      <vt:lpstr>Folie 66</vt:lpstr>
      <vt:lpstr>MPI - GATS/PSCW</vt:lpstr>
      <vt:lpstr>Folie 68</vt:lpstr>
      <vt:lpstr>GASPI Matrix Transpose</vt:lpstr>
      <vt:lpstr>Folie 70</vt:lpstr>
      <vt:lpstr>Folie 71</vt:lpstr>
      <vt:lpstr>Folie 72</vt:lpstr>
      <vt:lpstr>Dataflow model</vt:lpstr>
      <vt:lpstr>The MPI Ring Exchange </vt:lpstr>
      <vt:lpstr>The MPI Ring Exchange </vt:lpstr>
      <vt:lpstr>The MPI Ring Exchange </vt:lpstr>
      <vt:lpstr>The MPI Ring Exchange </vt:lpstr>
      <vt:lpstr>Folie 78</vt:lpstr>
      <vt:lpstr>The MPI Ring Exchange </vt:lpstr>
      <vt:lpstr>The MPI Ring Exchange </vt:lpstr>
      <vt:lpstr>The MPI Ring Exchange </vt:lpstr>
      <vt:lpstr>The MPI Ring Exchange </vt:lpstr>
      <vt:lpstr>Folie 83</vt:lpstr>
      <vt:lpstr>The GASPI Ring Exchange </vt:lpstr>
      <vt:lpstr>The GASPI Ring Exchange </vt:lpstr>
      <vt:lpstr>The GASPI Ring Exchange </vt:lpstr>
      <vt:lpstr>Folie 87</vt:lpstr>
      <vt:lpstr>The GASPI Ring Exchange </vt:lpstr>
      <vt:lpstr>The GASPI Ring Exchange </vt:lpstr>
      <vt:lpstr>The GASPI Ring Exchange </vt:lpstr>
      <vt:lpstr>Folie 91</vt:lpstr>
      <vt:lpstr>The GASPI Ring Exchange </vt:lpstr>
      <vt:lpstr>Collectives</vt:lpstr>
      <vt:lpstr>Collective Operations (I)</vt:lpstr>
      <vt:lpstr>Collective Operations (II)</vt:lpstr>
      <vt:lpstr>Collective Operations (III)</vt:lpstr>
      <vt:lpstr>Collective Functions</vt:lpstr>
      <vt:lpstr>GASPI Collective Function</vt:lpstr>
      <vt:lpstr>Passive communication</vt:lpstr>
      <vt:lpstr>Passive Communication Functions (I)</vt:lpstr>
      <vt:lpstr>Passive Communication Functions (II)</vt:lpstr>
      <vt:lpstr>Passive Communication Functions (III)</vt:lpstr>
      <vt:lpstr>Fault Tolerance</vt:lpstr>
      <vt:lpstr>Features</vt:lpstr>
      <vt:lpstr>Questions?</vt:lpstr>
    </vt:vector>
  </TitlesOfParts>
  <Company>Fraunhofer SCAI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Martensmeier</dc:creator>
  <cp:lastModifiedBy>csimmend</cp:lastModifiedBy>
  <cp:revision>366</cp:revision>
  <dcterms:created xsi:type="dcterms:W3CDTF">2011-08-04T07:58:50Z</dcterms:created>
  <dcterms:modified xsi:type="dcterms:W3CDTF">2016-04-28T07:27:29Z</dcterms:modified>
</cp:coreProperties>
</file>