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gK09+R2haK65LAaKjV0NO4FIT1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71278C-91E3-4062-A0D3-403BC778426C}">
  <a:tblStyle styleId="{D371278C-91E3-4062-A0D3-403BC778426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8F4"/>
          </a:solidFill>
        </a:fill>
      </a:tcStyle>
    </a:wholeTbl>
    <a:band1H>
      <a:tcTxStyle/>
      <a:tcStyle>
        <a:fill>
          <a:solidFill>
            <a:srgbClr val="E2CDE9"/>
          </a:solidFill>
        </a:fill>
      </a:tcStyle>
    </a:band1H>
    <a:band2H>
      <a:tcTxStyle/>
    </a:band2H>
    <a:band1V>
      <a:tcTxStyle/>
      <a:tcStyle>
        <a:fill>
          <a:solidFill>
            <a:srgbClr val="E2CDE9"/>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2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94" name="Google Shape;94;p2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95" name="Google Shape;95;p2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111" name="Google Shape;111;p2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112" name="Google Shape;112;p2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2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2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2" name="Google Shape;132;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2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pic>
        <p:nvPicPr>
          <p:cNvPr descr="Celestia-R1---OverlayContentHD.png" id="19" name="Google Shape;19;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Celestia-R1---OverlayContentHD.png" id="24" name="Google Shape;24;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5" name="Google Shape;25;p1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7" name="Google Shape;27;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descr="Celestia-R1---OverlayContentHD.png" id="31" name="Google Shape;31;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2" name="Google Shape;32;p15"/>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4" name="Google Shape;34;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Celestia-R1---OverlayContentHD.png" id="38" name="Google Shape;38;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1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16"/>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8" name="Google Shape;48;p17"/>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9" name="Google Shape;49;p17"/>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0" name="Google Shape;50;p17"/>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pic>
        <p:nvPicPr>
          <p:cNvPr descr="Celestia-R1---OverlayContentHD.png" id="55" name="Google Shape;55;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6" name="Google Shape;56;p1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1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1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2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7.jpg"/><Relationship Id="rId7" Type="http://schemas.openxmlformats.org/officeDocument/2006/relationships/image" Target="../media/image12.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1"/>
          <p:cNvGrpSpPr/>
          <p:nvPr/>
        </p:nvGrpSpPr>
        <p:grpSpPr>
          <a:xfrm>
            <a:off x="173576" y="2113154"/>
            <a:ext cx="11769971" cy="4615932"/>
            <a:chOff x="170822" y="1545033"/>
            <a:chExt cx="11769971" cy="4615932"/>
          </a:xfrm>
        </p:grpSpPr>
        <p:sp>
          <p:nvSpPr>
            <p:cNvPr id="145" name="Google Shape;145;p1"/>
            <p:cNvSpPr/>
            <p:nvPr/>
          </p:nvSpPr>
          <p:spPr>
            <a:xfrm>
              <a:off x="1583842" y="1545033"/>
              <a:ext cx="5707845" cy="923330"/>
            </a:xfrm>
            <a:prstGeom prst="rect">
              <a:avLst/>
            </a:prstGeom>
            <a:noFill/>
            <a:ln>
              <a:noFill/>
            </a:ln>
            <a:effectLst>
              <a:outerShdw blurRad="50800" rotWithShape="0" dir="162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1" lang="en-IN" sz="5400" u="sng" cap="none" strike="noStrike">
                  <a:solidFill>
                    <a:schemeClr val="lt1"/>
                  </a:solidFill>
                  <a:latin typeface="Calibri"/>
                  <a:ea typeface="Calibri"/>
                  <a:cs typeface="Calibri"/>
                  <a:sym typeface="Calibri"/>
                </a:rPr>
                <a:t>Team Name : ASI-J1</a:t>
              </a:r>
              <a:endParaRPr b="0" i="0" sz="5400" u="none" cap="none" strike="noStrike">
                <a:solidFill>
                  <a:schemeClr val="lt1"/>
                </a:solidFill>
                <a:latin typeface="Calibri"/>
                <a:ea typeface="Calibri"/>
                <a:cs typeface="Calibri"/>
                <a:sym typeface="Calibri"/>
              </a:endParaRPr>
            </a:p>
          </p:txBody>
        </p:sp>
        <p:sp>
          <p:nvSpPr>
            <p:cNvPr id="146" name="Google Shape;146;p1"/>
            <p:cNvSpPr/>
            <p:nvPr/>
          </p:nvSpPr>
          <p:spPr>
            <a:xfrm>
              <a:off x="1583844" y="2871805"/>
              <a:ext cx="2204384"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u="none" cap="none" strike="noStrike">
                  <a:solidFill>
                    <a:schemeClr val="lt1"/>
                  </a:solidFill>
                  <a:latin typeface="Calibri"/>
                  <a:ea typeface="Calibri"/>
                  <a:cs typeface="Calibri"/>
                  <a:sym typeface="Calibri"/>
                </a:rPr>
                <a:t>Team Leader :</a:t>
              </a:r>
              <a:endParaRPr/>
            </a:p>
            <a:p>
              <a:pPr indent="0" lvl="0" marL="0" marR="0" rtl="0" algn="l">
                <a:spcBef>
                  <a:spcPts val="0"/>
                </a:spcBef>
                <a:spcAft>
                  <a:spcPts val="0"/>
                </a:spcAft>
                <a:buNone/>
              </a:pPr>
              <a:r>
                <a:rPr lang="en-IN" sz="2400">
                  <a:solidFill>
                    <a:schemeClr val="lt1"/>
                  </a:solidFill>
                  <a:latin typeface="Calibri"/>
                  <a:ea typeface="Calibri"/>
                  <a:cs typeface="Calibri"/>
                  <a:sym typeface="Calibri"/>
                </a:rPr>
                <a:t>Team Member : </a:t>
              </a:r>
              <a:endParaRPr/>
            </a:p>
          </p:txBody>
        </p:sp>
        <p:sp>
          <p:nvSpPr>
            <p:cNvPr id="147" name="Google Shape;147;p1"/>
            <p:cNvSpPr/>
            <p:nvPr/>
          </p:nvSpPr>
          <p:spPr>
            <a:xfrm>
              <a:off x="1583843" y="4098673"/>
              <a:ext cx="228252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Calibri"/>
                  <a:ea typeface="Calibri"/>
                  <a:cs typeface="Calibri"/>
                  <a:sym typeface="Calibri"/>
                </a:rPr>
                <a:t>Problem         :</a:t>
              </a:r>
              <a:endParaRPr/>
            </a:p>
            <a:p>
              <a:pPr indent="0" lvl="0" marL="0" marR="0" rtl="0" algn="l">
                <a:spcBef>
                  <a:spcPts val="0"/>
                </a:spcBef>
                <a:spcAft>
                  <a:spcPts val="0"/>
                </a:spcAft>
                <a:buNone/>
              </a:pPr>
              <a:r>
                <a:rPr lang="en-IN" sz="2800">
                  <a:solidFill>
                    <a:schemeClr val="lt1"/>
                  </a:solidFill>
                  <a:latin typeface="Calibri"/>
                  <a:ea typeface="Calibri"/>
                  <a:cs typeface="Calibri"/>
                  <a:sym typeface="Calibri"/>
                </a:rPr>
                <a:t>Statement </a:t>
              </a:r>
              <a:endParaRPr b="0" i="0" sz="2800">
                <a:solidFill>
                  <a:schemeClr val="lt1"/>
                </a:solidFill>
                <a:latin typeface="Calibri"/>
                <a:ea typeface="Calibri"/>
                <a:cs typeface="Calibri"/>
                <a:sym typeface="Calibri"/>
              </a:endParaRPr>
            </a:p>
          </p:txBody>
        </p:sp>
        <p:sp>
          <p:nvSpPr>
            <p:cNvPr id="148" name="Google Shape;148;p1"/>
            <p:cNvSpPr/>
            <p:nvPr/>
          </p:nvSpPr>
          <p:spPr>
            <a:xfrm>
              <a:off x="3866371" y="2871805"/>
              <a:ext cx="277558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Calibri"/>
                  <a:ea typeface="Calibri"/>
                  <a:cs typeface="Calibri"/>
                  <a:sym typeface="Calibri"/>
                </a:rPr>
                <a:t>Gaurav Rathore </a:t>
              </a:r>
              <a:endParaRPr/>
            </a:p>
            <a:p>
              <a:pPr indent="0" lvl="0" marL="0" marR="0" rtl="0" algn="l">
                <a:spcBef>
                  <a:spcPts val="0"/>
                </a:spcBef>
                <a:spcAft>
                  <a:spcPts val="0"/>
                </a:spcAft>
                <a:buNone/>
              </a:pPr>
              <a:r>
                <a:rPr b="0" lang="en-IN" sz="2800" cap="none">
                  <a:solidFill>
                    <a:schemeClr val="lt1"/>
                  </a:solidFill>
                  <a:latin typeface="Calibri"/>
                  <a:ea typeface="Calibri"/>
                  <a:cs typeface="Calibri"/>
                  <a:sym typeface="Calibri"/>
                </a:rPr>
                <a:t>Aditi Agarwal</a:t>
              </a:r>
              <a:endParaRPr b="0" sz="2800" cap="none">
                <a:solidFill>
                  <a:schemeClr val="lt1"/>
                </a:solidFill>
                <a:latin typeface="Calibri"/>
                <a:ea typeface="Calibri"/>
                <a:cs typeface="Calibri"/>
                <a:sym typeface="Calibri"/>
              </a:endParaRPr>
            </a:p>
          </p:txBody>
        </p:sp>
        <p:sp>
          <p:nvSpPr>
            <p:cNvPr id="149" name="Google Shape;149;p1"/>
            <p:cNvSpPr/>
            <p:nvPr/>
          </p:nvSpPr>
          <p:spPr>
            <a:xfrm>
              <a:off x="3866372" y="4196864"/>
              <a:ext cx="585038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a:solidFill>
                    <a:schemeClr val="lt1"/>
                  </a:solidFill>
                  <a:latin typeface="Roboto"/>
                  <a:ea typeface="Roboto"/>
                  <a:cs typeface="Roboto"/>
                  <a:sym typeface="Roboto"/>
                </a:rPr>
                <a:t>AI-based career counselling from   </a:t>
              </a:r>
              <a:endParaRPr/>
            </a:p>
            <a:p>
              <a:pPr indent="0" lvl="0" marL="0" marR="0" rtl="0" algn="l">
                <a:spcBef>
                  <a:spcPts val="0"/>
                </a:spcBef>
                <a:spcAft>
                  <a:spcPts val="0"/>
                </a:spcAft>
                <a:buNone/>
              </a:pPr>
              <a:r>
                <a:rPr b="0" i="0" lang="en-IN" sz="2800">
                  <a:solidFill>
                    <a:schemeClr val="lt1"/>
                  </a:solidFill>
                  <a:latin typeface="Roboto"/>
                  <a:ea typeface="Roboto"/>
                  <a:cs typeface="Roboto"/>
                  <a:sym typeface="Roboto"/>
                </a:rPr>
                <a:t>class 10th to college level students</a:t>
              </a:r>
              <a:endParaRPr b="0" sz="2800" cap="none">
                <a:solidFill>
                  <a:schemeClr val="lt1"/>
                </a:solidFill>
                <a:latin typeface="Calibri"/>
                <a:ea typeface="Calibri"/>
                <a:cs typeface="Calibri"/>
                <a:sym typeface="Calibri"/>
              </a:endParaRPr>
            </a:p>
          </p:txBody>
        </p:sp>
        <p:pic>
          <p:nvPicPr>
            <p:cNvPr id="150" name="Google Shape;150;p1"/>
            <p:cNvPicPr preferRelativeResize="0"/>
            <p:nvPr/>
          </p:nvPicPr>
          <p:blipFill rotWithShape="1">
            <a:blip r:embed="rId3">
              <a:alphaModFix/>
            </a:blip>
            <a:srcRect b="0" l="0" r="0" t="0"/>
            <a:stretch/>
          </p:blipFill>
          <p:spPr>
            <a:xfrm>
              <a:off x="8333435" y="1996620"/>
              <a:ext cx="3607358" cy="1935919"/>
            </a:xfrm>
            <a:prstGeom prst="rect">
              <a:avLst/>
            </a:prstGeom>
            <a:noFill/>
            <a:ln>
              <a:noFill/>
            </a:ln>
          </p:spPr>
        </p:pic>
        <p:sp>
          <p:nvSpPr>
            <p:cNvPr id="151" name="Google Shape;151;p1"/>
            <p:cNvSpPr/>
            <p:nvPr/>
          </p:nvSpPr>
          <p:spPr>
            <a:xfrm>
              <a:off x="170822" y="1820804"/>
              <a:ext cx="1215850" cy="371789"/>
            </a:xfrm>
            <a:prstGeom prst="rightArrow">
              <a:avLst>
                <a:gd fmla="val 50000" name="adj1"/>
                <a:gd fmla="val 50000" name="adj2"/>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
            <p:cNvSpPr/>
            <p:nvPr/>
          </p:nvSpPr>
          <p:spPr>
            <a:xfrm>
              <a:off x="170822" y="4203938"/>
              <a:ext cx="1215850" cy="371789"/>
            </a:xfrm>
            <a:prstGeom prst="rightArrow">
              <a:avLst>
                <a:gd fmla="val 50000" name="adj1"/>
                <a:gd fmla="val 50000" name="adj2"/>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
            <p:cNvSpPr/>
            <p:nvPr/>
          </p:nvSpPr>
          <p:spPr>
            <a:xfrm>
              <a:off x="170822" y="2947521"/>
              <a:ext cx="1215850" cy="371789"/>
            </a:xfrm>
            <a:prstGeom prst="rightArrow">
              <a:avLst>
                <a:gd fmla="val 50000" name="adj1"/>
                <a:gd fmla="val 50000" name="adj2"/>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
            <p:cNvSpPr/>
            <p:nvPr/>
          </p:nvSpPr>
          <p:spPr>
            <a:xfrm>
              <a:off x="170822" y="5743010"/>
              <a:ext cx="1215850" cy="371789"/>
            </a:xfrm>
            <a:prstGeom prst="rightArrow">
              <a:avLst>
                <a:gd fmla="val 50000" name="adj1"/>
                <a:gd fmla="val 50000" name="adj2"/>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
            <p:cNvSpPr/>
            <p:nvPr/>
          </p:nvSpPr>
          <p:spPr>
            <a:xfrm>
              <a:off x="1583842" y="5637745"/>
              <a:ext cx="228252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a:solidFill>
                    <a:schemeClr val="lt1"/>
                  </a:solidFill>
                  <a:latin typeface="Calibri"/>
                  <a:ea typeface="Calibri"/>
                  <a:cs typeface="Calibri"/>
                  <a:sym typeface="Calibri"/>
                </a:rPr>
                <a:t>College Name:</a:t>
              </a:r>
              <a:endParaRPr/>
            </a:p>
          </p:txBody>
        </p:sp>
        <p:sp>
          <p:nvSpPr>
            <p:cNvPr id="156" name="Google Shape;156;p1"/>
            <p:cNvSpPr/>
            <p:nvPr/>
          </p:nvSpPr>
          <p:spPr>
            <a:xfrm>
              <a:off x="3866371" y="5637745"/>
              <a:ext cx="60475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800" cap="none">
                  <a:solidFill>
                    <a:schemeClr val="lt1"/>
                  </a:solidFill>
                  <a:latin typeface="Calibri"/>
                  <a:ea typeface="Calibri"/>
                  <a:cs typeface="Calibri"/>
                  <a:sym typeface="Calibri"/>
                </a:rPr>
                <a:t>Government Engineering College Ajmer</a:t>
              </a:r>
              <a:endParaRPr/>
            </a:p>
          </p:txBody>
        </p:sp>
      </p:grpSp>
      <p:sp>
        <p:nvSpPr>
          <p:cNvPr id="157" name="Google Shape;157;p1"/>
          <p:cNvSpPr/>
          <p:nvPr/>
        </p:nvSpPr>
        <p:spPr>
          <a:xfrm>
            <a:off x="1668401" y="268066"/>
            <a:ext cx="6015767"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4800" cap="none">
                <a:solidFill>
                  <a:schemeClr val="dk1"/>
                </a:solidFill>
                <a:latin typeface="Calibri"/>
                <a:ea typeface="Calibri"/>
                <a:cs typeface="Calibri"/>
                <a:sym typeface="Calibri"/>
              </a:rPr>
              <a:t>IEEE CIS Hackathon</a:t>
            </a:r>
            <a:endParaRPr/>
          </a:p>
          <a:p>
            <a:pPr indent="0" lvl="0" marL="0" marR="0" rtl="0" algn="ctr">
              <a:spcBef>
                <a:spcPts val="0"/>
              </a:spcBef>
              <a:spcAft>
                <a:spcPts val="0"/>
              </a:spcAft>
              <a:buNone/>
            </a:pPr>
            <a:r>
              <a:rPr lang="en-IN" sz="4000">
                <a:solidFill>
                  <a:schemeClr val="dk1"/>
                </a:solidFill>
                <a:latin typeface="Calibri"/>
                <a:ea typeface="Calibri"/>
                <a:cs typeface="Calibri"/>
                <a:sym typeface="Calibri"/>
              </a:rPr>
              <a:t>(Organized BY MNIT,Jaipur)</a:t>
            </a:r>
            <a:endParaRPr b="0" sz="4800" cap="none">
              <a:solidFill>
                <a:schemeClr val="dk1"/>
              </a:solidFill>
              <a:latin typeface="Calibri"/>
              <a:ea typeface="Calibri"/>
              <a:cs typeface="Calibri"/>
              <a:sym typeface="Calibri"/>
            </a:endParaRPr>
          </a:p>
        </p:txBody>
      </p:sp>
      <p:pic>
        <p:nvPicPr>
          <p:cNvPr id="158" name="Google Shape;158;p1"/>
          <p:cNvPicPr preferRelativeResize="0"/>
          <p:nvPr/>
        </p:nvPicPr>
        <p:blipFill rotWithShape="1">
          <a:blip r:embed="rId4">
            <a:alphaModFix/>
          </a:blip>
          <a:srcRect b="0" l="0" r="0" t="0"/>
          <a:stretch/>
        </p:blipFill>
        <p:spPr>
          <a:xfrm>
            <a:off x="207107" y="-117771"/>
            <a:ext cx="1692030" cy="1692030"/>
          </a:xfrm>
          <a:prstGeom prst="rect">
            <a:avLst/>
          </a:prstGeom>
          <a:noFill/>
          <a:ln>
            <a:noFill/>
          </a:ln>
        </p:spPr>
      </p:pic>
      <p:pic>
        <p:nvPicPr>
          <p:cNvPr id="159" name="Google Shape;159;p1"/>
          <p:cNvPicPr preferRelativeResize="0"/>
          <p:nvPr/>
        </p:nvPicPr>
        <p:blipFill rotWithShape="1">
          <a:blip r:embed="rId5">
            <a:alphaModFix/>
          </a:blip>
          <a:srcRect b="0" l="0" r="0" t="0"/>
          <a:stretch/>
        </p:blipFill>
        <p:spPr>
          <a:xfrm>
            <a:off x="11115654" y="115363"/>
            <a:ext cx="933450" cy="933450"/>
          </a:xfrm>
          <a:prstGeom prst="rect">
            <a:avLst/>
          </a:prstGeom>
          <a:noFill/>
          <a:ln>
            <a:noFill/>
          </a:ln>
        </p:spPr>
      </p:pic>
      <p:pic>
        <p:nvPicPr>
          <p:cNvPr id="160" name="Google Shape;160;p1"/>
          <p:cNvPicPr preferRelativeResize="0"/>
          <p:nvPr/>
        </p:nvPicPr>
        <p:blipFill rotWithShape="1">
          <a:blip r:embed="rId6">
            <a:alphaModFix/>
          </a:blip>
          <a:srcRect b="0" l="0" r="0" t="0"/>
          <a:stretch/>
        </p:blipFill>
        <p:spPr>
          <a:xfrm>
            <a:off x="9507569" y="129111"/>
            <a:ext cx="1264598" cy="1009994"/>
          </a:xfrm>
          <a:prstGeom prst="rect">
            <a:avLst/>
          </a:prstGeom>
          <a:noFill/>
          <a:ln>
            <a:noFill/>
          </a:ln>
        </p:spPr>
      </p:pic>
      <p:sp>
        <p:nvSpPr>
          <p:cNvPr id="161" name="Google Shape;161;p1"/>
          <p:cNvSpPr txBox="1"/>
          <p:nvPr/>
        </p:nvSpPr>
        <p:spPr>
          <a:xfrm>
            <a:off x="9394391" y="1801252"/>
            <a:ext cx="14909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libri"/>
                <a:ea typeface="Calibri"/>
                <a:cs typeface="Calibri"/>
                <a:sym typeface="Calibri"/>
              </a:rPr>
              <a:t>Sponsors</a:t>
            </a:r>
            <a:endParaRPr/>
          </a:p>
        </p:txBody>
      </p:sp>
      <p:pic>
        <p:nvPicPr>
          <p:cNvPr id="162" name="Google Shape;162;p1"/>
          <p:cNvPicPr preferRelativeResize="0"/>
          <p:nvPr/>
        </p:nvPicPr>
        <p:blipFill rotWithShape="1">
          <a:blip r:embed="rId7">
            <a:alphaModFix/>
          </a:blip>
          <a:srcRect b="0" l="0" r="0" t="0"/>
          <a:stretch/>
        </p:blipFill>
        <p:spPr>
          <a:xfrm>
            <a:off x="8119598" y="159716"/>
            <a:ext cx="985360" cy="962218"/>
          </a:xfrm>
          <a:prstGeom prst="rect">
            <a:avLst/>
          </a:prstGeom>
          <a:noFill/>
          <a:ln>
            <a:noFill/>
          </a:ln>
        </p:spPr>
      </p:pic>
      <p:pic>
        <p:nvPicPr>
          <p:cNvPr id="163" name="Google Shape;163;p1"/>
          <p:cNvPicPr preferRelativeResize="0"/>
          <p:nvPr/>
        </p:nvPicPr>
        <p:blipFill rotWithShape="1">
          <a:blip r:embed="rId8">
            <a:alphaModFix/>
          </a:blip>
          <a:srcRect b="0" l="0" r="0" t="0"/>
          <a:stretch/>
        </p:blipFill>
        <p:spPr>
          <a:xfrm>
            <a:off x="8651965" y="1197506"/>
            <a:ext cx="2871820" cy="6050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0"/>
          <p:cNvSpPr/>
          <p:nvPr/>
        </p:nvSpPr>
        <p:spPr>
          <a:xfrm>
            <a:off x="1601889" y="159966"/>
            <a:ext cx="966200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800" cap="none">
                <a:solidFill>
                  <a:schemeClr val="lt1"/>
                </a:solidFill>
                <a:latin typeface="Calibri"/>
                <a:ea typeface="Calibri"/>
                <a:cs typeface="Calibri"/>
                <a:sym typeface="Calibri"/>
              </a:rPr>
              <a:t>Potential for future work progression</a:t>
            </a:r>
            <a:endParaRPr/>
          </a:p>
        </p:txBody>
      </p:sp>
      <p:sp>
        <p:nvSpPr>
          <p:cNvPr id="255" name="Google Shape;255;p10"/>
          <p:cNvSpPr txBox="1"/>
          <p:nvPr/>
        </p:nvSpPr>
        <p:spPr>
          <a:xfrm>
            <a:off x="874206" y="1537398"/>
            <a:ext cx="10832123" cy="1569660"/>
          </a:xfrm>
          <a:prstGeom prst="rect">
            <a:avLst/>
          </a:prstGeom>
          <a:solidFill>
            <a:schemeClr val="lt1"/>
          </a:solidFill>
          <a:ln cap="rnd" cmpd="sng" w="19050">
            <a:solidFill>
              <a:schemeClr val="accent3"/>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i="0" lang="en-IN" sz="2400">
                <a:solidFill>
                  <a:schemeClr val="dk1"/>
                </a:solidFill>
                <a:latin typeface="Arial"/>
                <a:ea typeface="Arial"/>
                <a:cs typeface="Arial"/>
                <a:sym typeface="Arial"/>
              </a:rPr>
              <a:t>Career counselling is set for a tremendous technological revolution where upskilling has been highlighted as the need of the hour. Intelligent Automation might just redesign the future of career counselling, and consequently, the future of job availability and higher education degrees.</a:t>
            </a:r>
            <a:endParaRPr b="1" sz="2400">
              <a:solidFill>
                <a:schemeClr val="dk1"/>
              </a:solidFill>
              <a:latin typeface="Calibri"/>
              <a:ea typeface="Calibri"/>
              <a:cs typeface="Calibri"/>
              <a:sym typeface="Calibri"/>
            </a:endParaRPr>
          </a:p>
        </p:txBody>
      </p:sp>
      <p:sp>
        <p:nvSpPr>
          <p:cNvPr id="256" name="Google Shape;256;p10"/>
          <p:cNvSpPr txBox="1"/>
          <p:nvPr/>
        </p:nvSpPr>
        <p:spPr>
          <a:xfrm>
            <a:off x="874206" y="3429000"/>
            <a:ext cx="10832123" cy="830997"/>
          </a:xfrm>
          <a:prstGeom prst="rect">
            <a:avLst/>
          </a:prstGeom>
          <a:solidFill>
            <a:schemeClr val="lt1"/>
          </a:solidFill>
          <a:ln cap="rnd" cmpd="sng" w="19050">
            <a:solidFill>
              <a:schemeClr val="accent3"/>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rgbClr val="242424"/>
              </a:buClr>
              <a:buSzPts val="2400"/>
              <a:buFont typeface="Noto Sans Symbols"/>
              <a:buChar char="❑"/>
            </a:pPr>
            <a:r>
              <a:rPr b="1" i="0" lang="en-IN" sz="2400">
                <a:solidFill>
                  <a:srgbClr val="242424"/>
                </a:solidFill>
                <a:latin typeface="Arial"/>
                <a:ea typeface="Arial"/>
                <a:cs typeface="Arial"/>
                <a:sym typeface="Arial"/>
              </a:rPr>
              <a:t>AI has the ability to process large amounts of data from various sources in order to understand the customer’s preferences, needs and desires.</a:t>
            </a:r>
            <a:endParaRPr b="1" sz="2400">
              <a:solidFill>
                <a:schemeClr val="dk1"/>
              </a:solidFill>
              <a:latin typeface="Calibri"/>
              <a:ea typeface="Calibri"/>
              <a:cs typeface="Calibri"/>
              <a:sym typeface="Calibri"/>
            </a:endParaRPr>
          </a:p>
        </p:txBody>
      </p:sp>
      <p:sp>
        <p:nvSpPr>
          <p:cNvPr id="257" name="Google Shape;257;p10"/>
          <p:cNvSpPr txBox="1"/>
          <p:nvPr/>
        </p:nvSpPr>
        <p:spPr>
          <a:xfrm>
            <a:off x="874206" y="4581939"/>
            <a:ext cx="10832123" cy="830997"/>
          </a:xfrm>
          <a:prstGeom prst="rect">
            <a:avLst/>
          </a:prstGeom>
          <a:solidFill>
            <a:schemeClr val="lt1"/>
          </a:solidFill>
          <a:ln cap="rnd" cmpd="sng" w="19050">
            <a:solidFill>
              <a:schemeClr val="accent3"/>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rgbClr val="242424"/>
              </a:buClr>
              <a:buSzPts val="2400"/>
              <a:buFont typeface="Noto Sans Symbols"/>
              <a:buChar char="❑"/>
            </a:pPr>
            <a:r>
              <a:rPr b="1" i="0" lang="en-IN" sz="2400">
                <a:solidFill>
                  <a:srgbClr val="242424"/>
                </a:solidFill>
                <a:latin typeface="Arial"/>
                <a:ea typeface="Arial"/>
                <a:cs typeface="Arial"/>
                <a:sym typeface="Arial"/>
              </a:rPr>
              <a:t>There are several advantages to it such as instant reply, cost effectiveness -compared to employing humans, self-learning, and no re-training required. </a:t>
            </a:r>
            <a:endParaRPr b="1" sz="2400">
              <a:solidFill>
                <a:schemeClr val="dk1"/>
              </a:solidFill>
              <a:latin typeface="Calibri"/>
              <a:ea typeface="Calibri"/>
              <a:cs typeface="Calibri"/>
              <a:sym typeface="Calibri"/>
            </a:endParaRPr>
          </a:p>
        </p:txBody>
      </p:sp>
      <p:sp>
        <p:nvSpPr>
          <p:cNvPr id="258" name="Google Shape;258;p10"/>
          <p:cNvSpPr/>
          <p:nvPr/>
        </p:nvSpPr>
        <p:spPr>
          <a:xfrm>
            <a:off x="4129645" y="5774704"/>
            <a:ext cx="314893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cap="none">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p:nvPr/>
        </p:nvSpPr>
        <p:spPr>
          <a:xfrm>
            <a:off x="4534675" y="0"/>
            <a:ext cx="3122650" cy="923330"/>
          </a:xfrm>
          <a:prstGeom prst="rect">
            <a:avLst/>
          </a:prstGeom>
          <a:noFill/>
          <a:ln>
            <a:noFill/>
          </a:ln>
          <a:effectLst>
            <a:outerShdw blurRad="190500" algn="ctr" dir="2700000" dist="228600">
              <a:srgbClr val="000000">
                <a:alpha val="29803"/>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lang="en-IN" sz="5400" cap="none">
                <a:solidFill>
                  <a:schemeClr val="lt1"/>
                </a:solidFill>
                <a:latin typeface="Calibri"/>
                <a:ea typeface="Calibri"/>
                <a:cs typeface="Calibri"/>
                <a:sym typeface="Calibri"/>
              </a:rPr>
              <a:t>Objectives</a:t>
            </a:r>
            <a:endParaRPr/>
          </a:p>
        </p:txBody>
      </p:sp>
      <p:sp>
        <p:nvSpPr>
          <p:cNvPr id="169" name="Google Shape;169;p2"/>
          <p:cNvSpPr/>
          <p:nvPr/>
        </p:nvSpPr>
        <p:spPr>
          <a:xfrm>
            <a:off x="329739" y="2354610"/>
            <a:ext cx="11380994" cy="830997"/>
          </a:xfrm>
          <a:prstGeom prst="rect">
            <a:avLst/>
          </a:prstGeom>
          <a:gradFill>
            <a:gsLst>
              <a:gs pos="0">
                <a:srgbClr val="EFD3B7"/>
              </a:gs>
              <a:gs pos="100000">
                <a:srgbClr val="E4B47B">
                  <a:alpha val="73725"/>
                </a:srgbClr>
              </a:gs>
            </a:gsLst>
            <a:lin ang="5400000" scaled="0"/>
          </a:gradFill>
          <a:ln cap="rnd"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cap="none">
                <a:solidFill>
                  <a:schemeClr val="dk1"/>
                </a:solidFill>
                <a:latin typeface="Calibri"/>
                <a:ea typeface="Calibri"/>
                <a:cs typeface="Calibri"/>
                <a:sym typeface="Calibri"/>
              </a:rPr>
              <a:t>Supporting career planning , decision making throughout career, promoting available career services based on situational information through AI</a:t>
            </a:r>
            <a:endParaRPr/>
          </a:p>
        </p:txBody>
      </p:sp>
      <p:sp>
        <p:nvSpPr>
          <p:cNvPr id="170" name="Google Shape;170;p2"/>
          <p:cNvSpPr/>
          <p:nvPr/>
        </p:nvSpPr>
        <p:spPr>
          <a:xfrm>
            <a:off x="329740" y="5032387"/>
            <a:ext cx="11380994" cy="954107"/>
          </a:xfrm>
          <a:prstGeom prst="rect">
            <a:avLst/>
          </a:prstGeom>
          <a:gradFill>
            <a:gsLst>
              <a:gs pos="0">
                <a:srgbClr val="EFD3B7"/>
              </a:gs>
              <a:gs pos="100000">
                <a:srgbClr val="E4B47B">
                  <a:alpha val="73725"/>
                </a:srgbClr>
              </a:gs>
            </a:gsLst>
            <a:lin ang="5400000" scaled="0"/>
          </a:gradFill>
          <a:ln cap="rnd"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cap="none">
                <a:solidFill>
                  <a:schemeClr val="dk1"/>
                </a:solidFill>
                <a:latin typeface="Calibri"/>
                <a:ea typeface="Calibri"/>
                <a:cs typeface="Calibri"/>
                <a:sym typeface="Calibri"/>
              </a:rPr>
              <a:t>Enhancing interaction in counselling: matching students and counsellors, collating previous guidance discussions to a knowledge base </a:t>
            </a:r>
            <a:endParaRPr/>
          </a:p>
        </p:txBody>
      </p:sp>
      <p:sp>
        <p:nvSpPr>
          <p:cNvPr id="171" name="Google Shape;171;p2"/>
          <p:cNvSpPr/>
          <p:nvPr/>
        </p:nvSpPr>
        <p:spPr>
          <a:xfrm>
            <a:off x="329742" y="1082061"/>
            <a:ext cx="11380993" cy="830997"/>
          </a:xfrm>
          <a:prstGeom prst="rect">
            <a:avLst/>
          </a:prstGeom>
          <a:gradFill>
            <a:gsLst>
              <a:gs pos="0">
                <a:srgbClr val="EFD3B7"/>
              </a:gs>
              <a:gs pos="100000">
                <a:srgbClr val="E4B47B">
                  <a:alpha val="73725"/>
                </a:srgbClr>
              </a:gs>
            </a:gsLst>
            <a:lin ang="5400000" scaled="0"/>
          </a:gradFill>
          <a:ln cap="rnd"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cap="none">
                <a:solidFill>
                  <a:schemeClr val="dk1"/>
                </a:solidFill>
                <a:latin typeface="Calibri"/>
                <a:ea typeface="Calibri"/>
                <a:cs typeface="Calibri"/>
                <a:sym typeface="Calibri"/>
              </a:rPr>
              <a:t>To make AI support Counsellor in recognizing counselee’s  strengths and weaknesses, enabling counselee development</a:t>
            </a:r>
            <a:endParaRPr/>
          </a:p>
        </p:txBody>
      </p:sp>
      <p:sp>
        <p:nvSpPr>
          <p:cNvPr id="172" name="Google Shape;172;p2"/>
          <p:cNvSpPr/>
          <p:nvPr/>
        </p:nvSpPr>
        <p:spPr>
          <a:xfrm>
            <a:off x="329739" y="3627160"/>
            <a:ext cx="11380995" cy="830997"/>
          </a:xfrm>
          <a:prstGeom prst="rect">
            <a:avLst/>
          </a:prstGeom>
          <a:gradFill>
            <a:gsLst>
              <a:gs pos="0">
                <a:srgbClr val="EFD3B7"/>
              </a:gs>
              <a:gs pos="100000">
                <a:srgbClr val="E4B47B">
                  <a:alpha val="73725"/>
                </a:srgbClr>
              </a:gs>
            </a:gsLst>
            <a:lin ang="5400000" scaled="0"/>
          </a:gradFill>
          <a:ln cap="rnd"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cap="none">
                <a:solidFill>
                  <a:schemeClr val="dk1"/>
                </a:solidFill>
                <a:latin typeface="Calibri"/>
                <a:ea typeface="Calibri"/>
                <a:cs typeface="Calibri"/>
                <a:sym typeface="Calibri"/>
              </a:rPr>
              <a:t>Comparing competences to goals and needs from working life , offering self assessment tools for competence mapping, inferring competence gaps based on profile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
          <p:cNvSpPr/>
          <p:nvPr/>
        </p:nvSpPr>
        <p:spPr>
          <a:xfrm>
            <a:off x="4402853" y="189196"/>
            <a:ext cx="2862105" cy="1098203"/>
          </a:xfrm>
          <a:prstGeom prst="round2DiagRect">
            <a:avLst>
              <a:gd fmla="val 16667" name="adj1"/>
              <a:gd fmla="val 0" name="adj2"/>
            </a:avLst>
          </a:prstGeom>
          <a:gradFill>
            <a:gsLst>
              <a:gs pos="0">
                <a:srgbClr val="9B6B19"/>
              </a:gs>
              <a:gs pos="48000">
                <a:srgbClr val="DD9F37"/>
              </a:gs>
              <a:gs pos="100000">
                <a:srgbClr val="EBC38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400">
                <a:solidFill>
                  <a:schemeClr val="lt1"/>
                </a:solidFill>
                <a:latin typeface="Calibri"/>
                <a:ea typeface="Calibri"/>
                <a:cs typeface="Calibri"/>
                <a:sym typeface="Calibri"/>
              </a:rPr>
              <a:t>Can be used by  vast amount of student </a:t>
            </a:r>
            <a:endParaRPr/>
          </a:p>
        </p:txBody>
      </p:sp>
      <p:sp>
        <p:nvSpPr>
          <p:cNvPr id="178" name="Google Shape;178;p3"/>
          <p:cNvSpPr/>
          <p:nvPr/>
        </p:nvSpPr>
        <p:spPr>
          <a:xfrm>
            <a:off x="266829" y="1765848"/>
            <a:ext cx="2862105" cy="1098203"/>
          </a:xfrm>
          <a:prstGeom prst="round2DiagRect">
            <a:avLst>
              <a:gd fmla="val 16667" name="adj1"/>
              <a:gd fmla="val 0" name="adj2"/>
            </a:avLst>
          </a:prstGeom>
          <a:gradFill>
            <a:gsLst>
              <a:gs pos="0">
                <a:srgbClr val="9B6B19"/>
              </a:gs>
              <a:gs pos="48000">
                <a:srgbClr val="DD9F37"/>
              </a:gs>
              <a:gs pos="100000">
                <a:srgbClr val="EBC38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000">
                <a:solidFill>
                  <a:schemeClr val="lt1"/>
                </a:solidFill>
                <a:latin typeface="Calibri"/>
                <a:ea typeface="Calibri"/>
                <a:cs typeface="Calibri"/>
                <a:sym typeface="Calibri"/>
              </a:rPr>
              <a:t>Career Guidance rate will increase by 25% or more</a:t>
            </a:r>
            <a:endParaRPr/>
          </a:p>
        </p:txBody>
      </p:sp>
      <p:sp>
        <p:nvSpPr>
          <p:cNvPr id="179" name="Google Shape;179;p3"/>
          <p:cNvSpPr/>
          <p:nvPr/>
        </p:nvSpPr>
        <p:spPr>
          <a:xfrm>
            <a:off x="341139" y="4703198"/>
            <a:ext cx="4747849" cy="1486734"/>
          </a:xfrm>
          <a:prstGeom prst="round2DiagRect">
            <a:avLst>
              <a:gd fmla="val 16667" name="adj1"/>
              <a:gd fmla="val 0" name="adj2"/>
            </a:avLst>
          </a:prstGeom>
          <a:gradFill>
            <a:gsLst>
              <a:gs pos="0">
                <a:srgbClr val="9B6B19"/>
              </a:gs>
              <a:gs pos="48000">
                <a:srgbClr val="DD9F37"/>
              </a:gs>
              <a:gs pos="100000">
                <a:srgbClr val="EBC38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a:solidFill>
                  <a:schemeClr val="dk1"/>
                </a:solidFill>
                <a:latin typeface="Arial"/>
                <a:ea typeface="Arial"/>
                <a:cs typeface="Arial"/>
                <a:sym typeface="Arial"/>
              </a:rPr>
              <a:t> Help Individual acquire the knowledge, information, skills, and experience necessary to identify career options, and narrow them down to make one career decision</a:t>
            </a:r>
            <a:endParaRPr sz="1800">
              <a:solidFill>
                <a:schemeClr val="dk1"/>
              </a:solidFill>
              <a:latin typeface="Calibri"/>
              <a:ea typeface="Calibri"/>
              <a:cs typeface="Calibri"/>
              <a:sym typeface="Calibri"/>
            </a:endParaRPr>
          </a:p>
        </p:txBody>
      </p:sp>
      <p:sp>
        <p:nvSpPr>
          <p:cNvPr id="180" name="Google Shape;180;p3"/>
          <p:cNvSpPr/>
          <p:nvPr/>
        </p:nvSpPr>
        <p:spPr>
          <a:xfrm>
            <a:off x="8517653" y="1765848"/>
            <a:ext cx="3351125" cy="1098202"/>
          </a:xfrm>
          <a:prstGeom prst="round2DiagRect">
            <a:avLst>
              <a:gd fmla="val 16667" name="adj1"/>
              <a:gd fmla="val 0" name="adj2"/>
            </a:avLst>
          </a:prstGeom>
          <a:gradFill>
            <a:gsLst>
              <a:gs pos="0">
                <a:srgbClr val="9B6B19"/>
              </a:gs>
              <a:gs pos="48000">
                <a:srgbClr val="DD9F37"/>
              </a:gs>
              <a:gs pos="100000">
                <a:srgbClr val="EBC38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Educational level will increase</a:t>
            </a:r>
            <a:endParaRPr/>
          </a:p>
        </p:txBody>
      </p:sp>
      <p:sp>
        <p:nvSpPr>
          <p:cNvPr id="181" name="Google Shape;181;p3"/>
          <p:cNvSpPr/>
          <p:nvPr/>
        </p:nvSpPr>
        <p:spPr>
          <a:xfrm>
            <a:off x="7934849" y="4903596"/>
            <a:ext cx="4012641" cy="1286758"/>
          </a:xfrm>
          <a:prstGeom prst="round2DiagRect">
            <a:avLst>
              <a:gd fmla="val 16667" name="adj1"/>
              <a:gd fmla="val 0" name="adj2"/>
            </a:avLst>
          </a:prstGeom>
          <a:gradFill>
            <a:gsLst>
              <a:gs pos="0">
                <a:srgbClr val="9B6B19"/>
              </a:gs>
              <a:gs pos="48000">
                <a:srgbClr val="DD9F37"/>
              </a:gs>
              <a:gs pos="100000">
                <a:srgbClr val="EBC38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Arial"/>
                <a:ea typeface="Arial"/>
                <a:cs typeface="Arial"/>
                <a:sym typeface="Arial"/>
              </a:rPr>
              <a:t>User</a:t>
            </a:r>
            <a:r>
              <a:rPr b="0" i="0" lang="en-IN" sz="2000">
                <a:solidFill>
                  <a:schemeClr val="dk1"/>
                </a:solidFill>
                <a:latin typeface="Arial"/>
                <a:ea typeface="Arial"/>
                <a:cs typeface="Arial"/>
                <a:sym typeface="Arial"/>
              </a:rPr>
              <a:t> have access to a wider range of counselors with different backgrounds, expertise, styles, and perspectives</a:t>
            </a:r>
            <a:endParaRPr sz="2000">
              <a:solidFill>
                <a:schemeClr val="dk1"/>
              </a:solidFill>
              <a:latin typeface="Calibri"/>
              <a:ea typeface="Calibri"/>
              <a:cs typeface="Calibri"/>
              <a:sym typeface="Calibri"/>
            </a:endParaRPr>
          </a:p>
        </p:txBody>
      </p:sp>
      <p:sp>
        <p:nvSpPr>
          <p:cNvPr id="182" name="Google Shape;182;p3"/>
          <p:cNvSpPr/>
          <p:nvPr/>
        </p:nvSpPr>
        <p:spPr>
          <a:xfrm>
            <a:off x="4709329" y="2498636"/>
            <a:ext cx="2592475" cy="1291402"/>
          </a:xfrm>
          <a:prstGeom prst="ellipse">
            <a:avLst/>
          </a:prstGeom>
          <a:gradFill>
            <a:gsLst>
              <a:gs pos="0">
                <a:srgbClr val="9B6B19"/>
              </a:gs>
              <a:gs pos="48000">
                <a:srgbClr val="DD9F37"/>
              </a:gs>
              <a:gs pos="100000">
                <a:srgbClr val="EBC38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3200">
                <a:solidFill>
                  <a:srgbClr val="DEE1F8"/>
                </a:solidFill>
                <a:latin typeface="Calibri"/>
                <a:ea typeface="Calibri"/>
                <a:cs typeface="Calibri"/>
                <a:sym typeface="Calibri"/>
              </a:rPr>
              <a:t>Novelty</a:t>
            </a:r>
            <a:endParaRPr/>
          </a:p>
        </p:txBody>
      </p:sp>
      <p:cxnSp>
        <p:nvCxnSpPr>
          <p:cNvPr id="183" name="Google Shape;183;p3"/>
          <p:cNvCxnSpPr>
            <a:stCxn id="177" idx="1"/>
            <a:endCxn id="182" idx="0"/>
          </p:cNvCxnSpPr>
          <p:nvPr/>
        </p:nvCxnSpPr>
        <p:spPr>
          <a:xfrm>
            <a:off x="5833906" y="1287399"/>
            <a:ext cx="171600" cy="1211100"/>
          </a:xfrm>
          <a:prstGeom prst="straightConnector1">
            <a:avLst/>
          </a:prstGeom>
          <a:noFill/>
          <a:ln cap="rnd" cmpd="sng" w="9525">
            <a:solidFill>
              <a:srgbClr val="9B6B19"/>
            </a:solidFill>
            <a:prstDash val="solid"/>
            <a:round/>
            <a:headEnd len="sm" w="sm" type="none"/>
            <a:tailEnd len="sm" w="sm" type="none"/>
          </a:ln>
        </p:spPr>
      </p:cxnSp>
      <p:cxnSp>
        <p:nvCxnSpPr>
          <p:cNvPr id="184" name="Google Shape;184;p3"/>
          <p:cNvCxnSpPr>
            <a:stCxn id="182" idx="6"/>
            <a:endCxn id="180" idx="2"/>
          </p:cNvCxnSpPr>
          <p:nvPr/>
        </p:nvCxnSpPr>
        <p:spPr>
          <a:xfrm flipH="1" rot="10800000">
            <a:off x="7301804" y="2314837"/>
            <a:ext cx="1215900" cy="829500"/>
          </a:xfrm>
          <a:prstGeom prst="straightConnector1">
            <a:avLst/>
          </a:prstGeom>
          <a:noFill/>
          <a:ln cap="rnd" cmpd="sng" w="9525">
            <a:solidFill>
              <a:srgbClr val="9B6B19"/>
            </a:solidFill>
            <a:prstDash val="solid"/>
            <a:round/>
            <a:headEnd len="sm" w="sm" type="none"/>
            <a:tailEnd len="sm" w="sm" type="none"/>
          </a:ln>
        </p:spPr>
      </p:cxnSp>
      <p:cxnSp>
        <p:nvCxnSpPr>
          <p:cNvPr id="185" name="Google Shape;185;p3"/>
          <p:cNvCxnSpPr>
            <a:stCxn id="182" idx="2"/>
            <a:endCxn id="178" idx="0"/>
          </p:cNvCxnSpPr>
          <p:nvPr/>
        </p:nvCxnSpPr>
        <p:spPr>
          <a:xfrm rot="10800000">
            <a:off x="3128929" y="2314837"/>
            <a:ext cx="1580400" cy="829500"/>
          </a:xfrm>
          <a:prstGeom prst="straightConnector1">
            <a:avLst/>
          </a:prstGeom>
          <a:noFill/>
          <a:ln cap="rnd" cmpd="sng" w="9525">
            <a:solidFill>
              <a:srgbClr val="9B6B19"/>
            </a:solidFill>
            <a:prstDash val="solid"/>
            <a:round/>
            <a:headEnd len="sm" w="sm" type="none"/>
            <a:tailEnd len="sm" w="sm" type="none"/>
          </a:ln>
        </p:spPr>
      </p:cxnSp>
      <p:cxnSp>
        <p:nvCxnSpPr>
          <p:cNvPr id="186" name="Google Shape;186;p3"/>
          <p:cNvCxnSpPr>
            <a:stCxn id="182" idx="3"/>
            <a:endCxn id="179" idx="3"/>
          </p:cNvCxnSpPr>
          <p:nvPr/>
        </p:nvCxnSpPr>
        <p:spPr>
          <a:xfrm flipH="1">
            <a:off x="2715088" y="3600917"/>
            <a:ext cx="2373900" cy="1102200"/>
          </a:xfrm>
          <a:prstGeom prst="straightConnector1">
            <a:avLst/>
          </a:prstGeom>
          <a:noFill/>
          <a:ln cap="rnd" cmpd="sng" w="9525">
            <a:solidFill>
              <a:srgbClr val="9B6B19"/>
            </a:solidFill>
            <a:prstDash val="solid"/>
            <a:round/>
            <a:headEnd len="sm" w="sm" type="none"/>
            <a:tailEnd len="sm" w="sm" type="none"/>
          </a:ln>
        </p:spPr>
      </p:cxnSp>
      <p:cxnSp>
        <p:nvCxnSpPr>
          <p:cNvPr id="187" name="Google Shape;187;p3"/>
          <p:cNvCxnSpPr>
            <a:endCxn id="181" idx="3"/>
          </p:cNvCxnSpPr>
          <p:nvPr/>
        </p:nvCxnSpPr>
        <p:spPr>
          <a:xfrm>
            <a:off x="6802870" y="3686796"/>
            <a:ext cx="3138300" cy="1216800"/>
          </a:xfrm>
          <a:prstGeom prst="straightConnector1">
            <a:avLst/>
          </a:prstGeom>
          <a:noFill/>
          <a:ln cap="rnd" cmpd="sng" w="9525">
            <a:solidFill>
              <a:srgbClr val="9B6B19"/>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
          <p:cNvSpPr/>
          <p:nvPr/>
        </p:nvSpPr>
        <p:spPr>
          <a:xfrm>
            <a:off x="4238218" y="93507"/>
            <a:ext cx="3333733" cy="923330"/>
          </a:xfrm>
          <a:prstGeom prst="rect">
            <a:avLst/>
          </a:prstGeom>
          <a:gradFill>
            <a:gsLst>
              <a:gs pos="0">
                <a:srgbClr val="254F96"/>
              </a:gs>
              <a:gs pos="48000">
                <a:srgbClr val="4C7ED2"/>
              </a:gs>
              <a:gs pos="100000">
                <a:srgbClr val="8FAFE3"/>
              </a:gs>
            </a:gsLst>
            <a:lin ang="162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5400" cap="none">
                <a:solidFill>
                  <a:schemeClr val="lt1"/>
                </a:solidFill>
                <a:latin typeface="Calibri"/>
                <a:ea typeface="Calibri"/>
                <a:cs typeface="Calibri"/>
                <a:sym typeface="Calibri"/>
              </a:rPr>
              <a:t>Complexity</a:t>
            </a:r>
            <a:endParaRPr/>
          </a:p>
        </p:txBody>
      </p:sp>
      <p:sp>
        <p:nvSpPr>
          <p:cNvPr id="193" name="Google Shape;193;p4"/>
          <p:cNvSpPr txBox="1"/>
          <p:nvPr/>
        </p:nvSpPr>
        <p:spPr>
          <a:xfrm>
            <a:off x="156825" y="1291926"/>
            <a:ext cx="4081393" cy="1477328"/>
          </a:xfrm>
          <a:prstGeom prst="rect">
            <a:avLst/>
          </a:prstGeom>
          <a:gradFill>
            <a:gsLst>
              <a:gs pos="0">
                <a:srgbClr val="254F96"/>
              </a:gs>
              <a:gs pos="48000">
                <a:srgbClr val="4C7ED2"/>
              </a:gs>
              <a:gs pos="100000">
                <a:srgbClr val="8FAFE3"/>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sng">
                <a:solidFill>
                  <a:schemeClr val="lt1"/>
                </a:solidFill>
                <a:latin typeface="Arial"/>
                <a:ea typeface="Arial"/>
                <a:cs typeface="Arial"/>
                <a:sym typeface="Arial"/>
              </a:rPr>
              <a:t>Technical Complexity </a:t>
            </a:r>
            <a:r>
              <a:rPr b="1" i="0" lang="en-IN" sz="1800">
                <a:solidFill>
                  <a:schemeClr val="lt1"/>
                </a:solidFill>
                <a:latin typeface="Arial"/>
                <a:ea typeface="Arial"/>
                <a:cs typeface="Arial"/>
                <a:sym typeface="Arial"/>
              </a:rPr>
              <a:t>:  It requires a H</a:t>
            </a:r>
            <a:r>
              <a:rPr b="1" lang="en-IN" sz="1800">
                <a:solidFill>
                  <a:schemeClr val="lt1"/>
                </a:solidFill>
                <a:latin typeface="Arial"/>
                <a:ea typeface="Arial"/>
                <a:cs typeface="Arial"/>
                <a:sym typeface="Arial"/>
              </a:rPr>
              <a:t>igh Performance System  for  NLP, Machine Learning Model, Security and Privacy. T</a:t>
            </a:r>
            <a:r>
              <a:rPr b="1" i="0" lang="en-IN" sz="1800">
                <a:solidFill>
                  <a:schemeClr val="lt1"/>
                </a:solidFill>
                <a:latin typeface="Arial"/>
                <a:ea typeface="Arial"/>
                <a:cs typeface="Arial"/>
                <a:sym typeface="Arial"/>
              </a:rPr>
              <a:t>he system needs to understand the semantic meaning of the user's queries</a:t>
            </a:r>
            <a:endParaRPr b="1" sz="1800">
              <a:solidFill>
                <a:schemeClr val="lt1"/>
              </a:solidFill>
              <a:latin typeface="Arial"/>
              <a:ea typeface="Arial"/>
              <a:cs typeface="Arial"/>
              <a:sym typeface="Arial"/>
            </a:endParaRPr>
          </a:p>
        </p:txBody>
      </p:sp>
      <p:sp>
        <p:nvSpPr>
          <p:cNvPr id="194" name="Google Shape;194;p4"/>
          <p:cNvSpPr txBox="1"/>
          <p:nvPr/>
        </p:nvSpPr>
        <p:spPr>
          <a:xfrm>
            <a:off x="7571951" y="4913534"/>
            <a:ext cx="4481564" cy="1477328"/>
          </a:xfrm>
          <a:prstGeom prst="rect">
            <a:avLst/>
          </a:prstGeom>
          <a:gradFill>
            <a:gsLst>
              <a:gs pos="0">
                <a:srgbClr val="254F96"/>
              </a:gs>
              <a:gs pos="48000">
                <a:srgbClr val="4C7ED2"/>
              </a:gs>
              <a:gs pos="100000">
                <a:srgbClr val="8FAFE3"/>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sng">
                <a:solidFill>
                  <a:schemeClr val="lt1"/>
                </a:solidFill>
                <a:latin typeface="Arial"/>
                <a:ea typeface="Arial"/>
                <a:cs typeface="Arial"/>
                <a:sym typeface="Arial"/>
              </a:rPr>
              <a:t>Scalability and Performance Complexity  : </a:t>
            </a:r>
            <a:r>
              <a:rPr b="1" i="0" lang="en-IN" sz="1800">
                <a:solidFill>
                  <a:srgbClr val="D1D5DB"/>
                </a:solidFill>
                <a:latin typeface="Arial"/>
                <a:ea typeface="Arial"/>
                <a:cs typeface="Arial"/>
                <a:sym typeface="Arial"/>
              </a:rPr>
              <a:t>Designing the system to handle a large number of users and provide real-time recommendations without compromising performance  is challenging</a:t>
            </a:r>
            <a:endParaRPr b="1" sz="1800" u="sng">
              <a:solidFill>
                <a:schemeClr val="lt1"/>
              </a:solidFill>
              <a:latin typeface="Calibri"/>
              <a:ea typeface="Calibri"/>
              <a:cs typeface="Calibri"/>
              <a:sym typeface="Calibri"/>
            </a:endParaRPr>
          </a:p>
        </p:txBody>
      </p:sp>
      <p:sp>
        <p:nvSpPr>
          <p:cNvPr id="195" name="Google Shape;195;p4"/>
          <p:cNvSpPr txBox="1"/>
          <p:nvPr/>
        </p:nvSpPr>
        <p:spPr>
          <a:xfrm>
            <a:off x="212971" y="5190533"/>
            <a:ext cx="3969099" cy="1200329"/>
          </a:xfrm>
          <a:prstGeom prst="rect">
            <a:avLst/>
          </a:prstGeom>
          <a:gradFill>
            <a:gsLst>
              <a:gs pos="0">
                <a:srgbClr val="254F96"/>
              </a:gs>
              <a:gs pos="48000">
                <a:srgbClr val="4C7ED2"/>
              </a:gs>
              <a:gs pos="100000">
                <a:srgbClr val="8FAFE3"/>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sng">
                <a:solidFill>
                  <a:schemeClr val="lt1"/>
                </a:solidFill>
                <a:latin typeface="Arial"/>
                <a:ea typeface="Arial"/>
                <a:cs typeface="Arial"/>
                <a:sym typeface="Arial"/>
              </a:rPr>
              <a:t>Data and Analytics Complexity </a:t>
            </a:r>
            <a:r>
              <a:rPr b="1" i="0" lang="en-IN" sz="1800">
                <a:solidFill>
                  <a:schemeClr val="lt1"/>
                </a:solidFill>
                <a:latin typeface="Arial"/>
                <a:ea typeface="Arial"/>
                <a:cs typeface="Arial"/>
                <a:sym typeface="Arial"/>
              </a:rPr>
              <a:t>: </a:t>
            </a:r>
            <a:r>
              <a:rPr b="1" lang="en-IN" sz="1800">
                <a:solidFill>
                  <a:schemeClr val="lt1"/>
                </a:solidFill>
                <a:latin typeface="Arial"/>
                <a:ea typeface="Arial"/>
                <a:cs typeface="Arial"/>
                <a:sym typeface="Arial"/>
              </a:rPr>
              <a:t> Storing Large Dataset in Cloud for easy accessibility across a large area.</a:t>
            </a:r>
            <a:endParaRPr/>
          </a:p>
          <a:p>
            <a:pPr indent="0" lvl="0" marL="0" marR="0" rtl="0" algn="l">
              <a:spcBef>
                <a:spcPts val="0"/>
              </a:spcBef>
              <a:spcAft>
                <a:spcPts val="0"/>
              </a:spcAft>
              <a:buNone/>
            </a:pPr>
            <a:r>
              <a:rPr b="1" lang="en-IN" sz="1800">
                <a:solidFill>
                  <a:schemeClr val="lt1"/>
                </a:solidFill>
                <a:latin typeface="Arial"/>
                <a:ea typeface="Arial"/>
                <a:cs typeface="Arial"/>
                <a:sym typeface="Arial"/>
              </a:rPr>
              <a:t>And </a:t>
            </a:r>
            <a:r>
              <a:rPr b="1" i="0" lang="en-IN" sz="1800">
                <a:solidFill>
                  <a:schemeClr val="lt1"/>
                </a:solidFill>
                <a:latin typeface="Arial"/>
                <a:ea typeface="Arial"/>
                <a:cs typeface="Arial"/>
                <a:sym typeface="Arial"/>
              </a:rPr>
              <a:t>Integrating diverse sources of data</a:t>
            </a:r>
            <a:endParaRPr b="1" sz="1800">
              <a:solidFill>
                <a:schemeClr val="lt1"/>
              </a:solidFill>
              <a:latin typeface="Calibri"/>
              <a:ea typeface="Calibri"/>
              <a:cs typeface="Calibri"/>
              <a:sym typeface="Calibri"/>
            </a:endParaRPr>
          </a:p>
        </p:txBody>
      </p:sp>
      <p:sp>
        <p:nvSpPr>
          <p:cNvPr id="196" name="Google Shape;196;p4"/>
          <p:cNvSpPr txBox="1"/>
          <p:nvPr/>
        </p:nvSpPr>
        <p:spPr>
          <a:xfrm>
            <a:off x="7295104" y="1205802"/>
            <a:ext cx="4896896" cy="1477328"/>
          </a:xfrm>
          <a:prstGeom prst="rect">
            <a:avLst/>
          </a:prstGeom>
          <a:gradFill>
            <a:gsLst>
              <a:gs pos="0">
                <a:srgbClr val="254F96"/>
              </a:gs>
              <a:gs pos="48000">
                <a:srgbClr val="4C7ED2"/>
              </a:gs>
              <a:gs pos="100000">
                <a:srgbClr val="8FAFE3"/>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sng">
                <a:solidFill>
                  <a:schemeClr val="lt1"/>
                </a:solidFill>
                <a:latin typeface="Arial"/>
                <a:ea typeface="Arial"/>
                <a:cs typeface="Arial"/>
                <a:sym typeface="Arial"/>
              </a:rPr>
              <a:t>User Experience</a:t>
            </a:r>
            <a:r>
              <a:rPr b="1" i="0" lang="en-IN" sz="1800">
                <a:solidFill>
                  <a:schemeClr val="lt1"/>
                </a:solidFill>
                <a:latin typeface="Arial"/>
                <a:ea typeface="Arial"/>
                <a:cs typeface="Arial"/>
                <a:sym typeface="Arial"/>
              </a:rPr>
              <a:t> </a:t>
            </a:r>
            <a:r>
              <a:rPr i="0" lang="en-IN" sz="1800">
                <a:solidFill>
                  <a:schemeClr val="lt1"/>
                </a:solidFill>
                <a:latin typeface="Arial"/>
                <a:ea typeface="Arial"/>
                <a:cs typeface="Arial"/>
                <a:sym typeface="Arial"/>
              </a:rPr>
              <a:t>: </a:t>
            </a:r>
            <a:r>
              <a:rPr b="1" i="0" lang="en-IN" sz="1800">
                <a:solidFill>
                  <a:schemeClr val="lt1"/>
                </a:solidFill>
                <a:latin typeface="Arial"/>
                <a:ea typeface="Arial"/>
                <a:cs typeface="Arial"/>
                <a:sym typeface="Arial"/>
              </a:rPr>
              <a:t>Creating an intuitive and user-friendly interface that seamlessly integrates AI-driven recommendations with human interaction requires expertise in user experience (UX) design and frontend development. </a:t>
            </a:r>
            <a:endParaRPr b="1" sz="1800">
              <a:solidFill>
                <a:schemeClr val="lt1"/>
              </a:solidFill>
              <a:latin typeface="Calibri"/>
              <a:ea typeface="Calibri"/>
              <a:cs typeface="Calibri"/>
              <a:sym typeface="Calibri"/>
            </a:endParaRPr>
          </a:p>
        </p:txBody>
      </p:sp>
      <p:sp>
        <p:nvSpPr>
          <p:cNvPr id="197" name="Google Shape;197;p4"/>
          <p:cNvSpPr txBox="1"/>
          <p:nvPr/>
        </p:nvSpPr>
        <p:spPr>
          <a:xfrm>
            <a:off x="3530602" y="3044343"/>
            <a:ext cx="3969099" cy="2031325"/>
          </a:xfrm>
          <a:prstGeom prst="rect">
            <a:avLst/>
          </a:prstGeom>
          <a:gradFill>
            <a:gsLst>
              <a:gs pos="0">
                <a:srgbClr val="254F96"/>
              </a:gs>
              <a:gs pos="48000">
                <a:srgbClr val="4C7ED2"/>
              </a:gs>
              <a:gs pos="100000">
                <a:srgbClr val="8FAFE3"/>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sng">
                <a:solidFill>
                  <a:schemeClr val="lt1"/>
                </a:solidFill>
                <a:latin typeface="Arial"/>
                <a:ea typeface="Arial"/>
                <a:cs typeface="Arial"/>
                <a:sym typeface="Arial"/>
              </a:rPr>
              <a:t>Feedback Loop</a:t>
            </a:r>
            <a:r>
              <a:rPr b="0" i="0" lang="en-IN" sz="1800">
                <a:solidFill>
                  <a:srgbClr val="D1D5DB"/>
                </a:solidFill>
                <a:latin typeface="Arial"/>
                <a:ea typeface="Arial"/>
                <a:cs typeface="Arial"/>
                <a:sym typeface="Arial"/>
              </a:rPr>
              <a:t>: </a:t>
            </a:r>
            <a:r>
              <a:rPr b="1" i="0" lang="en-IN" sz="1800">
                <a:solidFill>
                  <a:schemeClr val="lt1"/>
                </a:solidFill>
                <a:latin typeface="Arial"/>
                <a:ea typeface="Arial"/>
                <a:cs typeface="Arial"/>
                <a:sym typeface="Arial"/>
              </a:rPr>
              <a:t>Implementing a feedback mechanism that allows the system to learn from user interactions and refine its recommendations over time requires sophisticated data collection, analysis, and model updating</a:t>
            </a:r>
            <a:r>
              <a:rPr b="0" i="0" lang="en-IN" sz="1800">
                <a:solidFill>
                  <a:srgbClr val="D1D5DB"/>
                </a:solidFill>
                <a:latin typeface="Arial"/>
                <a:ea typeface="Arial"/>
                <a:cs typeface="Arial"/>
                <a:sym typeface="Arial"/>
              </a:rPr>
              <a:t>.</a:t>
            </a:r>
            <a:endParaRPr b="1"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p:nvPr/>
        </p:nvSpPr>
        <p:spPr>
          <a:xfrm>
            <a:off x="4603700" y="208093"/>
            <a:ext cx="2984600" cy="923330"/>
          </a:xfrm>
          <a:prstGeom prst="rect">
            <a:avLst/>
          </a:prstGeom>
          <a:gradFill>
            <a:gsLst>
              <a:gs pos="0">
                <a:srgbClr val="DEA03E"/>
              </a:gs>
              <a:gs pos="100000">
                <a:srgbClr val="B78228"/>
              </a:gs>
            </a:gsLst>
            <a:lin ang="5400000" scaled="0"/>
          </a:gradFill>
          <a:ln cap="rnd" cmpd="sng" w="9525">
            <a:solidFill>
              <a:schemeClr val="accent5"/>
            </a:solidFill>
            <a:prstDash val="solid"/>
            <a:round/>
            <a:headEnd len="sm" w="sm" type="none"/>
            <a:tailEnd len="sm" w="sm" type="none"/>
          </a:ln>
          <a:effectLst>
            <a:outerShdw blurRad="50800" rotWithShape="0" dir="5400000" dist="381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lang="en-IN" sz="5400" cap="none">
                <a:solidFill>
                  <a:schemeClr val="lt1"/>
                </a:solidFill>
                <a:latin typeface="Calibri"/>
                <a:ea typeface="Calibri"/>
                <a:cs typeface="Calibri"/>
                <a:sym typeface="Calibri"/>
              </a:rPr>
              <a:t>Feasibility</a:t>
            </a:r>
            <a:endParaRPr/>
          </a:p>
        </p:txBody>
      </p:sp>
      <p:sp>
        <p:nvSpPr>
          <p:cNvPr id="203" name="Google Shape;203;p5"/>
          <p:cNvSpPr txBox="1"/>
          <p:nvPr/>
        </p:nvSpPr>
        <p:spPr>
          <a:xfrm>
            <a:off x="900474" y="1272439"/>
            <a:ext cx="10916388" cy="2308324"/>
          </a:xfrm>
          <a:prstGeom prst="rect">
            <a:avLst/>
          </a:prstGeom>
          <a:gradFill>
            <a:gsLst>
              <a:gs pos="0">
                <a:srgbClr val="DEA03E"/>
              </a:gs>
              <a:gs pos="100000">
                <a:srgbClr val="B78228"/>
              </a:gs>
            </a:gsLst>
            <a:lin ang="5400000" scaled="0"/>
          </a:gradFill>
          <a:ln cap="rnd" cmpd="sng" w="9525">
            <a:solidFill>
              <a:schemeClr val="accent5"/>
            </a:solidFill>
            <a:prstDash val="solid"/>
            <a:round/>
            <a:headEnd len="sm" w="sm" type="none"/>
            <a:tailEnd len="sm" w="sm" type="none"/>
          </a:ln>
          <a:effectLst>
            <a:outerShdw blurRad="50800" rotWithShape="0" dir="5400000" dist="38100">
              <a:srgbClr val="000000">
                <a:alpha val="34901"/>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IN" sz="2400">
                <a:solidFill>
                  <a:schemeClr val="lt1"/>
                </a:solidFill>
                <a:latin typeface="Calibri"/>
                <a:ea typeface="Calibri"/>
                <a:cs typeface="Calibri"/>
                <a:sym typeface="Calibri"/>
              </a:rPr>
              <a:t> AI -  Career Counselling will ensure an increased reliability, faster response, unemotional and steady results through Artificial Neural Networks (ANNs), which can provide that cognitive response which humans tend to fail to ensure. Often, the “career experts” take decisions based on their natural instinct and their years of experience in solving similar problems when no accurate information was easily available.</a:t>
            </a:r>
            <a:endParaRPr sz="2400">
              <a:solidFill>
                <a:schemeClr val="lt1"/>
              </a:solidFill>
              <a:latin typeface="Calibri"/>
              <a:ea typeface="Calibri"/>
              <a:cs typeface="Calibri"/>
              <a:sym typeface="Calibri"/>
            </a:endParaRPr>
          </a:p>
        </p:txBody>
      </p:sp>
      <p:sp>
        <p:nvSpPr>
          <p:cNvPr id="204" name="Google Shape;204;p5"/>
          <p:cNvSpPr txBox="1"/>
          <p:nvPr/>
        </p:nvSpPr>
        <p:spPr>
          <a:xfrm>
            <a:off x="900474" y="3721779"/>
            <a:ext cx="10916388" cy="830997"/>
          </a:xfrm>
          <a:prstGeom prst="rect">
            <a:avLst/>
          </a:prstGeom>
          <a:gradFill>
            <a:gsLst>
              <a:gs pos="0">
                <a:srgbClr val="DEA03E"/>
              </a:gs>
              <a:gs pos="100000">
                <a:srgbClr val="B78228"/>
              </a:gs>
            </a:gsLst>
            <a:lin ang="5400000" scaled="0"/>
          </a:gradFill>
          <a:ln cap="rnd" cmpd="sng" w="9525">
            <a:solidFill>
              <a:schemeClr val="accent5"/>
            </a:solidFill>
            <a:prstDash val="solid"/>
            <a:round/>
            <a:headEnd len="sm" w="sm" type="none"/>
            <a:tailEnd len="sm" w="sm" type="none"/>
          </a:ln>
          <a:effectLst>
            <a:outerShdw blurRad="50800" rotWithShape="0" dir="5400000" dist="38100">
              <a:srgbClr val="000000">
                <a:alpha val="34901"/>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IN" sz="2400">
                <a:solidFill>
                  <a:schemeClr val="lt1"/>
                </a:solidFill>
                <a:latin typeface="Calibri"/>
                <a:ea typeface="Calibri"/>
                <a:cs typeface="Calibri"/>
                <a:sym typeface="Calibri"/>
              </a:rPr>
              <a:t>Concept of AI can be utilized by few Career Counselling consultants to ensure their online dominance. </a:t>
            </a:r>
            <a:endParaRPr sz="2400">
              <a:solidFill>
                <a:schemeClr val="lt1"/>
              </a:solidFill>
              <a:latin typeface="Calibri"/>
              <a:ea typeface="Calibri"/>
              <a:cs typeface="Calibri"/>
              <a:sym typeface="Calibri"/>
            </a:endParaRPr>
          </a:p>
        </p:txBody>
      </p:sp>
      <p:sp>
        <p:nvSpPr>
          <p:cNvPr id="205" name="Google Shape;205;p5"/>
          <p:cNvSpPr txBox="1"/>
          <p:nvPr/>
        </p:nvSpPr>
        <p:spPr>
          <a:xfrm>
            <a:off x="900474" y="4800731"/>
            <a:ext cx="10916388" cy="1569660"/>
          </a:xfrm>
          <a:prstGeom prst="rect">
            <a:avLst/>
          </a:prstGeom>
          <a:gradFill>
            <a:gsLst>
              <a:gs pos="0">
                <a:srgbClr val="DEA03E"/>
              </a:gs>
              <a:gs pos="100000">
                <a:srgbClr val="B78228"/>
              </a:gs>
            </a:gsLst>
            <a:lin ang="5400000" scaled="0"/>
          </a:gradFill>
          <a:ln cap="rnd" cmpd="sng" w="9525">
            <a:solidFill>
              <a:schemeClr val="accent5"/>
            </a:solidFill>
            <a:prstDash val="solid"/>
            <a:round/>
            <a:headEnd len="sm" w="sm" type="none"/>
            <a:tailEnd len="sm" w="sm" type="none"/>
          </a:ln>
          <a:effectLst>
            <a:outerShdw blurRad="50800" rotWithShape="0" dir="5400000" dist="38100">
              <a:srgbClr val="000000">
                <a:alpha val="34901"/>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IN" sz="2400">
                <a:solidFill>
                  <a:schemeClr val="lt1"/>
                </a:solidFill>
                <a:latin typeface="Calibri"/>
                <a:ea typeface="Calibri"/>
                <a:cs typeface="Calibri"/>
                <a:sym typeface="Calibri"/>
              </a:rPr>
              <a:t>Career counselling is set for a tremendous technological revolution where upskilling has been highlighted as the need of the hour. Intelligent Automation might just redesign the future of career counselling, and consequently, the future of job availability and higher education degrees.</a:t>
            </a:r>
            <a:endParaRPr sz="24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nvSpPr>
        <p:spPr>
          <a:xfrm>
            <a:off x="318510" y="318244"/>
            <a:ext cx="1157885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800"/>
              <a:buFont typeface="Noto Sans Symbols"/>
              <a:buChar char="⮚"/>
            </a:pPr>
            <a:r>
              <a:rPr b="1" lang="en-IN" sz="2800">
                <a:solidFill>
                  <a:schemeClr val="lt1"/>
                </a:solidFill>
                <a:latin typeface="Calibri"/>
                <a:ea typeface="Calibri"/>
                <a:cs typeface="Calibri"/>
                <a:sym typeface="Calibri"/>
              </a:rPr>
              <a:t>Practicability of AI Based Career Counselling Require Following  Features : </a:t>
            </a:r>
            <a:endParaRPr/>
          </a:p>
        </p:txBody>
      </p:sp>
      <p:graphicFrame>
        <p:nvGraphicFramePr>
          <p:cNvPr id="211" name="Google Shape;211;p6"/>
          <p:cNvGraphicFramePr/>
          <p:nvPr/>
        </p:nvGraphicFramePr>
        <p:xfrm>
          <a:off x="609600" y="1085222"/>
          <a:ext cx="3000000" cy="3000000"/>
        </p:xfrm>
        <a:graphic>
          <a:graphicData uri="http://schemas.openxmlformats.org/drawingml/2006/table">
            <a:tbl>
              <a:tblPr bandRow="1" firstRow="1">
                <a:noFill/>
                <a:tableStyleId>{D371278C-91E3-4062-A0D3-403BC778426C}</a:tableStyleId>
              </a:tblPr>
              <a:tblGrid>
                <a:gridCol w="5403850"/>
                <a:gridCol w="5403850"/>
              </a:tblGrid>
              <a:tr h="681825">
                <a:tc>
                  <a:txBody>
                    <a:bodyPr/>
                    <a:lstStyle/>
                    <a:p>
                      <a:pPr indent="0" lvl="0" marL="0" marR="0" rtl="0" algn="ctr">
                        <a:spcBef>
                          <a:spcPts val="0"/>
                        </a:spcBef>
                        <a:spcAft>
                          <a:spcPts val="0"/>
                        </a:spcAft>
                        <a:buNone/>
                      </a:pPr>
                      <a:r>
                        <a:rPr lang="en-IN" sz="2800" u="none" cap="none" strike="noStrike"/>
                        <a:t>Features</a:t>
                      </a:r>
                      <a:endParaRPr/>
                    </a:p>
                  </a:txBody>
                  <a:tcPr marT="45725" marB="45725" marR="91450" marL="91450"/>
                </a:tc>
                <a:tc>
                  <a:txBody>
                    <a:bodyPr/>
                    <a:lstStyle/>
                    <a:p>
                      <a:pPr indent="0" lvl="0" marL="0" marR="0" rtl="0" algn="ctr">
                        <a:spcBef>
                          <a:spcPts val="0"/>
                        </a:spcBef>
                        <a:spcAft>
                          <a:spcPts val="0"/>
                        </a:spcAft>
                        <a:buNone/>
                      </a:pPr>
                      <a:r>
                        <a:rPr lang="en-IN" sz="2800" u="none" cap="none" strike="noStrike"/>
                        <a:t>Description</a:t>
                      </a:r>
                      <a:endParaRPr/>
                    </a:p>
                  </a:txBody>
                  <a:tcPr marT="45725" marB="45725" marR="91450" marL="91450"/>
                </a:tc>
              </a:tr>
              <a:tr h="681825">
                <a:tc>
                  <a:txBody>
                    <a:bodyPr/>
                    <a:lstStyle/>
                    <a:p>
                      <a:pPr indent="0" lvl="0" marL="0" marR="0" rtl="0" algn="ctr">
                        <a:spcBef>
                          <a:spcPts val="0"/>
                        </a:spcBef>
                        <a:spcAft>
                          <a:spcPts val="0"/>
                        </a:spcAft>
                        <a:buNone/>
                      </a:pPr>
                      <a:r>
                        <a:rPr lang="en-IN" sz="1800" u="none" cap="none" strike="noStrike"/>
                        <a:t>Focus Group</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Data of User who are successful</a:t>
                      </a:r>
                      <a:endParaRPr/>
                    </a:p>
                  </a:txBody>
                  <a:tcPr marT="45725" marB="45725" marR="91450" marL="91450"/>
                </a:tc>
              </a:tr>
              <a:tr h="681825">
                <a:tc>
                  <a:txBody>
                    <a:bodyPr/>
                    <a:lstStyle/>
                    <a:p>
                      <a:pPr indent="0" lvl="0" marL="0" marR="0" rtl="0" algn="ctr">
                        <a:spcBef>
                          <a:spcPts val="0"/>
                        </a:spcBef>
                        <a:spcAft>
                          <a:spcPts val="0"/>
                        </a:spcAft>
                        <a:buNone/>
                      </a:pPr>
                      <a:r>
                        <a:rPr lang="en-IN" sz="1800" u="none" cap="none" strike="noStrike"/>
                        <a:t>Unfocussed Group</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Data of User Who are Unsuccessful </a:t>
                      </a:r>
                      <a:endParaRPr/>
                    </a:p>
                  </a:txBody>
                  <a:tcPr marT="45725" marB="45725" marR="91450" marL="91450"/>
                </a:tc>
              </a:tr>
              <a:tr h="681825">
                <a:tc>
                  <a:txBody>
                    <a:bodyPr/>
                    <a:lstStyle/>
                    <a:p>
                      <a:pPr indent="0" lvl="0" marL="0" marR="0" rtl="0" algn="ctr">
                        <a:spcBef>
                          <a:spcPts val="0"/>
                        </a:spcBef>
                        <a:spcAft>
                          <a:spcPts val="0"/>
                        </a:spcAft>
                        <a:buNone/>
                      </a:pPr>
                      <a:r>
                        <a:rPr lang="en-IN" sz="1800" u="none" cap="none" strike="noStrike"/>
                        <a:t>Assessment</a:t>
                      </a:r>
                      <a:endParaRPr/>
                    </a:p>
                  </a:txBody>
                  <a:tcPr marT="45725" marB="45725" marR="91450" marL="91450"/>
                </a:tc>
                <a:tc>
                  <a:txBody>
                    <a:bodyPr/>
                    <a:lstStyle/>
                    <a:p>
                      <a:pPr indent="0" lvl="0" marL="0" marR="0" rtl="0" algn="ctr">
                        <a:spcBef>
                          <a:spcPts val="0"/>
                        </a:spcBef>
                        <a:spcAft>
                          <a:spcPts val="0"/>
                        </a:spcAft>
                        <a:buNone/>
                      </a:pPr>
                      <a:r>
                        <a:rPr b="0" i="0" lang="en-IN" sz="1800" u="none" cap="none" strike="noStrike">
                          <a:solidFill>
                            <a:schemeClr val="dk1"/>
                          </a:solidFill>
                          <a:latin typeface="Calibri"/>
                          <a:ea typeface="Calibri"/>
                          <a:cs typeface="Calibri"/>
                          <a:sym typeface="Calibri"/>
                        </a:rPr>
                        <a:t>Data collected After analyzing the various skills, talents, and aptitudes of your candidate</a:t>
                      </a:r>
                      <a:endParaRPr sz="1800" u="none" cap="none" strike="noStrike"/>
                    </a:p>
                  </a:txBody>
                  <a:tcPr marT="45725" marB="45725" marR="91450" marL="91450"/>
                </a:tc>
              </a:tr>
              <a:tr h="681825">
                <a:tc>
                  <a:txBody>
                    <a:bodyPr/>
                    <a:lstStyle/>
                    <a:p>
                      <a:pPr indent="0" lvl="0" marL="0" marR="0" rtl="0" algn="ctr">
                        <a:spcBef>
                          <a:spcPts val="0"/>
                        </a:spcBef>
                        <a:spcAft>
                          <a:spcPts val="0"/>
                        </a:spcAft>
                        <a:buNone/>
                      </a:pPr>
                      <a:r>
                        <a:rPr lang="en-IN" sz="1800" u="none" cap="none" strike="noStrike"/>
                        <a:t>Network</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Data of  Alumni</a:t>
                      </a:r>
                      <a:endParaRPr/>
                    </a:p>
                  </a:txBody>
                  <a:tcPr marT="45725" marB="45725" marR="91450" marL="91450"/>
                </a:tc>
              </a:tr>
              <a:tr h="681825">
                <a:tc>
                  <a:txBody>
                    <a:bodyPr/>
                    <a:lstStyle/>
                    <a:p>
                      <a:pPr indent="0" lvl="0" marL="0" marR="0" rtl="0" algn="ctr">
                        <a:lnSpc>
                          <a:spcPct val="10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Updated_Knowledge</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Data of Continuously Changing Policies regarding Careers</a:t>
                      </a:r>
                      <a:endParaRPr/>
                    </a:p>
                  </a:txBody>
                  <a:tcPr marT="45725" marB="45725" marR="91450" marL="91450"/>
                </a:tc>
              </a:tr>
              <a:tr h="681825">
                <a:tc>
                  <a:txBody>
                    <a:bodyPr/>
                    <a:lstStyle/>
                    <a:p>
                      <a:pPr indent="0" lvl="0" marL="0" marR="0" rtl="0" algn="ctr">
                        <a:spcBef>
                          <a:spcPts val="0"/>
                        </a:spcBef>
                        <a:spcAft>
                          <a:spcPts val="0"/>
                        </a:spcAft>
                        <a:buNone/>
                      </a:pPr>
                      <a:r>
                        <a:rPr lang="en-IN" sz="1800" u="none" cap="none" strike="noStrike"/>
                        <a:t>Careers</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Data Regarding Various Career Opportunities</a:t>
                      </a:r>
                      <a:endParaRPr/>
                    </a:p>
                  </a:txBody>
                  <a:tcPr marT="45725" marB="45725" marR="91450" marL="91450"/>
                </a:tc>
              </a:tr>
              <a:tr h="681825">
                <a:tc>
                  <a:txBody>
                    <a:bodyPr/>
                    <a:lstStyle/>
                    <a:p>
                      <a:pPr indent="0" lvl="0" marL="0" marR="0" rtl="0" algn="ctr">
                        <a:spcBef>
                          <a:spcPts val="0"/>
                        </a:spcBef>
                        <a:spcAft>
                          <a:spcPts val="0"/>
                        </a:spcAft>
                        <a:buNone/>
                      </a:pPr>
                      <a:r>
                        <a:rPr lang="en-IN" sz="1800" u="none" cap="none" strike="noStrike"/>
                        <a:t>Feedback</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Data Collected After Counselling</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p:nvPr/>
        </p:nvSpPr>
        <p:spPr>
          <a:xfrm>
            <a:off x="3469874" y="0"/>
            <a:ext cx="392588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5400" cap="none">
                <a:solidFill>
                  <a:schemeClr val="accent5"/>
                </a:solidFill>
                <a:latin typeface="Calibri"/>
                <a:ea typeface="Calibri"/>
                <a:cs typeface="Calibri"/>
                <a:sym typeface="Calibri"/>
              </a:rPr>
              <a:t>Sustainability</a:t>
            </a:r>
            <a:endParaRPr b="0" sz="8000" cap="none">
              <a:solidFill>
                <a:schemeClr val="accent5"/>
              </a:solidFill>
              <a:latin typeface="Calibri"/>
              <a:ea typeface="Calibri"/>
              <a:cs typeface="Calibri"/>
              <a:sym typeface="Calibri"/>
            </a:endParaRPr>
          </a:p>
        </p:txBody>
      </p:sp>
      <p:sp>
        <p:nvSpPr>
          <p:cNvPr id="217" name="Google Shape;217;p7"/>
          <p:cNvSpPr txBox="1"/>
          <p:nvPr/>
        </p:nvSpPr>
        <p:spPr>
          <a:xfrm>
            <a:off x="5432815" y="2151610"/>
            <a:ext cx="6601767" cy="2677656"/>
          </a:xfrm>
          <a:prstGeom prst="rect">
            <a:avLst/>
          </a:prstGeom>
          <a:gradFill>
            <a:gsLst>
              <a:gs pos="0">
                <a:srgbClr val="4F7FD2"/>
              </a:gs>
              <a:gs pos="100000">
                <a:srgbClr val="3665B1"/>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Calibri"/>
                <a:ea typeface="Calibri"/>
                <a:cs typeface="Calibri"/>
                <a:sym typeface="Calibri"/>
              </a:rPr>
              <a:t>Research and development are needed to </a:t>
            </a:r>
            <a:endParaRPr/>
          </a:p>
          <a:p>
            <a:pPr indent="0" lvl="0" marL="0" marR="0" rtl="0" algn="l">
              <a:spcBef>
                <a:spcPts val="0"/>
              </a:spcBef>
              <a:spcAft>
                <a:spcPts val="0"/>
              </a:spcAft>
              <a:buNone/>
            </a:pPr>
            <a:r>
              <a:rPr lang="en-IN" sz="2800">
                <a:solidFill>
                  <a:schemeClr val="lt1"/>
                </a:solidFill>
                <a:latin typeface="Calibri"/>
                <a:ea typeface="Calibri"/>
                <a:cs typeface="Calibri"/>
                <a:sym typeface="Calibri"/>
              </a:rPr>
              <a:t>1.) Design AI career guidance solutions that add value to student and staff</a:t>
            </a:r>
            <a:endParaRPr/>
          </a:p>
          <a:p>
            <a:pPr indent="0" lvl="0" marL="0" marR="0" rtl="0" algn="l">
              <a:spcBef>
                <a:spcPts val="0"/>
              </a:spcBef>
              <a:spcAft>
                <a:spcPts val="0"/>
              </a:spcAft>
              <a:buNone/>
            </a:pPr>
            <a:r>
              <a:rPr lang="en-IN" sz="2800">
                <a:solidFill>
                  <a:schemeClr val="lt1"/>
                </a:solidFill>
                <a:latin typeface="Calibri"/>
                <a:ea typeface="Calibri"/>
                <a:cs typeface="Calibri"/>
                <a:sym typeface="Calibri"/>
              </a:rPr>
              <a:t>2.) Integrate AI into guidance processes and roles sustainably</a:t>
            </a:r>
            <a:endParaRPr/>
          </a:p>
          <a:p>
            <a:pPr indent="0" lvl="0" marL="0" marR="0" rtl="0" algn="l">
              <a:spcBef>
                <a:spcPts val="0"/>
              </a:spcBef>
              <a:spcAft>
                <a:spcPts val="0"/>
              </a:spcAft>
              <a:buNone/>
            </a:pPr>
            <a:r>
              <a:rPr lang="en-IN" sz="2800">
                <a:solidFill>
                  <a:schemeClr val="lt1"/>
                </a:solidFill>
                <a:latin typeface="Calibri"/>
                <a:ea typeface="Calibri"/>
                <a:cs typeface="Calibri"/>
                <a:sym typeface="Calibri"/>
              </a:rPr>
              <a:t>3.) Enrich career data ecosystems</a:t>
            </a:r>
            <a:endParaRPr/>
          </a:p>
        </p:txBody>
      </p:sp>
      <p:sp>
        <p:nvSpPr>
          <p:cNvPr id="218" name="Google Shape;218;p7"/>
          <p:cNvSpPr txBox="1"/>
          <p:nvPr/>
        </p:nvSpPr>
        <p:spPr>
          <a:xfrm>
            <a:off x="337472" y="1966944"/>
            <a:ext cx="3808326" cy="3046988"/>
          </a:xfrm>
          <a:prstGeom prst="rect">
            <a:avLst/>
          </a:prstGeom>
          <a:gradFill>
            <a:gsLst>
              <a:gs pos="0">
                <a:srgbClr val="4F7FD2"/>
              </a:gs>
              <a:gs pos="100000">
                <a:srgbClr val="3665B1"/>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a:solidFill>
                  <a:srgbClr val="E2EEFF"/>
                </a:solidFill>
                <a:latin typeface="Arial"/>
                <a:ea typeface="Arial"/>
                <a:cs typeface="Arial"/>
                <a:sym typeface="Arial"/>
              </a:rPr>
              <a:t>AI enables counsellors to access and analyze vast amounts of data, identify patterns and trends, and make more accurate predictions about the future of work</a:t>
            </a:r>
            <a:r>
              <a:rPr b="0" i="0" lang="en-IN" sz="2400">
                <a:solidFill>
                  <a:srgbClr val="BDC1C6"/>
                </a:solidFill>
                <a:latin typeface="Arial"/>
                <a:ea typeface="Arial"/>
                <a:cs typeface="Arial"/>
                <a:sym typeface="Arial"/>
              </a:rPr>
              <a:t>.</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8"/>
          <p:cNvGraphicFramePr/>
          <p:nvPr/>
        </p:nvGraphicFramePr>
        <p:xfrm>
          <a:off x="110533" y="525751"/>
          <a:ext cx="3000000" cy="3000000"/>
        </p:xfrm>
        <a:graphic>
          <a:graphicData uri="http://schemas.openxmlformats.org/drawingml/2006/table">
            <a:tbl>
              <a:tblPr bandRow="1" firstRow="1">
                <a:noFill/>
                <a:tableStyleId>{D371278C-91E3-4062-A0D3-403BC778426C}</a:tableStyleId>
              </a:tblPr>
              <a:tblGrid>
                <a:gridCol w="2375175"/>
                <a:gridCol w="890525"/>
                <a:gridCol w="844050"/>
                <a:gridCol w="1259775"/>
                <a:gridCol w="1342375"/>
                <a:gridCol w="1342375"/>
                <a:gridCol w="1342375"/>
                <a:gridCol w="1342375"/>
                <a:gridCol w="1342375"/>
              </a:tblGrid>
              <a:tr h="463175">
                <a:tc rowSpan="2">
                  <a:txBody>
                    <a:bodyPr/>
                    <a:lstStyle/>
                    <a:p>
                      <a:pPr indent="0" lvl="0" marL="0" marR="0" rtl="0" algn="ctr">
                        <a:spcBef>
                          <a:spcPts val="0"/>
                        </a:spcBef>
                        <a:spcAft>
                          <a:spcPts val="0"/>
                        </a:spcAft>
                        <a:buNone/>
                      </a:pPr>
                      <a:r>
                        <a:rPr lang="en-IN" sz="1800" u="none" cap="none" strike="noStrike"/>
                        <a:t>Item</a:t>
                      </a:r>
                      <a:endParaRPr/>
                    </a:p>
                  </a:txBody>
                  <a:tcPr marT="45725" marB="45725" marR="91450" marL="91450" anchor="ctr"/>
                </a:tc>
                <a:tc gridSpan="2">
                  <a:txBody>
                    <a:bodyPr/>
                    <a:lstStyle/>
                    <a:p>
                      <a:pPr indent="0" lvl="0" marL="0" marR="0" rtl="0" algn="ctr">
                        <a:spcBef>
                          <a:spcPts val="0"/>
                        </a:spcBef>
                        <a:spcAft>
                          <a:spcPts val="0"/>
                        </a:spcAft>
                        <a:buNone/>
                      </a:pPr>
                      <a:r>
                        <a:rPr lang="en-IN" sz="1800" u="none" cap="none" strike="noStrike"/>
                        <a:t>Agree</a:t>
                      </a:r>
                      <a:endParaRPr/>
                    </a:p>
                  </a:txBody>
                  <a:tcPr marT="45725" marB="45725" marR="91450" marL="91450" anchor="ctr"/>
                </a:tc>
                <a:tc hMerge="1"/>
                <a:tc gridSpan="2">
                  <a:txBody>
                    <a:bodyPr/>
                    <a:lstStyle/>
                    <a:p>
                      <a:pPr indent="0" lvl="0" marL="0" marR="0" rtl="0" algn="ctr">
                        <a:spcBef>
                          <a:spcPts val="0"/>
                        </a:spcBef>
                        <a:spcAft>
                          <a:spcPts val="0"/>
                        </a:spcAft>
                        <a:buNone/>
                      </a:pPr>
                      <a:r>
                        <a:rPr lang="en-IN" sz="1800" u="none" cap="none" strike="noStrike"/>
                        <a:t>Disagree</a:t>
                      </a:r>
                      <a:endParaRPr/>
                    </a:p>
                  </a:txBody>
                  <a:tcPr marT="45725" marB="45725" marR="91450" marL="91450" anchor="ctr"/>
                </a:tc>
                <a:tc hMerge="1"/>
                <a:tc gridSpan="2">
                  <a:txBody>
                    <a:bodyPr/>
                    <a:lstStyle/>
                    <a:p>
                      <a:pPr indent="0" lvl="0" marL="0" marR="0" rtl="0" algn="ctr">
                        <a:spcBef>
                          <a:spcPts val="0"/>
                        </a:spcBef>
                        <a:spcAft>
                          <a:spcPts val="0"/>
                        </a:spcAft>
                        <a:buNone/>
                      </a:pPr>
                      <a:r>
                        <a:rPr lang="en-IN" sz="1800" u="none" cap="none" strike="noStrike"/>
                        <a:t>Not Sure</a:t>
                      </a:r>
                      <a:endParaRPr/>
                    </a:p>
                  </a:txBody>
                  <a:tcPr marT="45725" marB="45725" marR="91450" marL="91450" anchor="ctr"/>
                </a:tc>
                <a:tc hMerge="1"/>
                <a:tc gridSpan="2">
                  <a:txBody>
                    <a:bodyPr/>
                    <a:lstStyle/>
                    <a:p>
                      <a:pPr indent="0" lvl="0" marL="0" marR="0" rtl="0" algn="ctr">
                        <a:spcBef>
                          <a:spcPts val="0"/>
                        </a:spcBef>
                        <a:spcAft>
                          <a:spcPts val="0"/>
                        </a:spcAft>
                        <a:buNone/>
                      </a:pPr>
                      <a:r>
                        <a:rPr lang="en-IN" sz="1800" u="none" cap="none" strike="noStrike"/>
                        <a:t>Total</a:t>
                      </a:r>
                      <a:endParaRPr/>
                    </a:p>
                  </a:txBody>
                  <a:tcPr marT="45725" marB="45725" marR="91450" marL="91450" anchor="ctr"/>
                </a:tc>
                <a:tc hMerge="1"/>
              </a:tr>
              <a:tr h="524425">
                <a:tc vMerge="1"/>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N</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n</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N</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n</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a:p>
                  </a:txBody>
                  <a:tcPr marT="7625" marB="0" marR="7625" marL="7625" anchor="ctr"/>
                </a:tc>
              </a:tr>
              <a:tr h="5750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Understanding students' personal values</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431</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71.2</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54</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8.9</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120</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19.8</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576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Students to clarify their career goals</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362</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58.9</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52</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8.6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191</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31.6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6071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Helping students in their choice of career direction</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445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73.6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34</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5.6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126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20.8</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70440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Assessing students' skills and abilities</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390</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64.5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40</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175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28.9</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4728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Locating career information for the students</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438</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72.4</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42</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6.9</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125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20.7</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4728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Helping students in job-searching techniques</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422</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69.8</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9.9</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122</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20.2</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4631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Developing students' interview skills</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397</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65.5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53</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8.8</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155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25.6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4728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Decision-making skills</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381</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63.0</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47</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7.8</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176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29.1</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4728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Identifying obstacles to students' career choice</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371</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61.3</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123</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20.3</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111</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18.3</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r h="4728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Helping in writing résumé</a:t>
                      </a:r>
                      <a:endParaRPr/>
                    </a:p>
                  </a:txBody>
                  <a:tcPr marT="7625" marB="0" marR="7625" marL="7625" anchor="b"/>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385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63.6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126</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20.8</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94</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15.5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605</a:t>
                      </a:r>
                      <a:endParaRPr/>
                    </a:p>
                  </a:txBody>
                  <a:tcPr marT="7625" marB="0" marR="7625" marL="7625" anchor="ctr"/>
                </a:tc>
                <a:tc>
                  <a:txBody>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100</a:t>
                      </a:r>
                      <a:endParaRPr/>
                    </a:p>
                  </a:txBody>
                  <a:tcPr marT="7625" marB="0" marR="7625" marL="7625" anchor="ctr"/>
                </a:tc>
              </a:tr>
            </a:tbl>
          </a:graphicData>
        </a:graphic>
      </p:graphicFrame>
      <p:sp>
        <p:nvSpPr>
          <p:cNvPr id="224" name="Google Shape;224;p8"/>
          <p:cNvSpPr/>
          <p:nvPr/>
        </p:nvSpPr>
        <p:spPr>
          <a:xfrm>
            <a:off x="2645316" y="-120580"/>
            <a:ext cx="546925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3200" cap="none">
                <a:solidFill>
                  <a:schemeClr val="accent5"/>
                </a:solidFill>
                <a:latin typeface="Calibri"/>
                <a:ea typeface="Calibri"/>
                <a:cs typeface="Calibri"/>
                <a:sym typeface="Calibri"/>
              </a:rPr>
              <a:t>Scale</a:t>
            </a:r>
            <a:r>
              <a:rPr b="0" lang="en-IN" sz="3600" cap="none">
                <a:solidFill>
                  <a:schemeClr val="accent5"/>
                </a:solidFill>
                <a:latin typeface="Calibri"/>
                <a:ea typeface="Calibri"/>
                <a:cs typeface="Calibri"/>
                <a:sym typeface="Calibri"/>
              </a:rPr>
              <a:t> of Input  (Sample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9"/>
          <p:cNvSpPr/>
          <p:nvPr/>
        </p:nvSpPr>
        <p:spPr>
          <a:xfrm>
            <a:off x="3858034" y="-87364"/>
            <a:ext cx="473719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5400" cap="none">
                <a:solidFill>
                  <a:schemeClr val="lt1"/>
                </a:solidFill>
                <a:latin typeface="Calibri"/>
                <a:ea typeface="Calibri"/>
                <a:cs typeface="Calibri"/>
                <a:sym typeface="Calibri"/>
              </a:rPr>
              <a:t>User Experience</a:t>
            </a:r>
            <a:endParaRPr/>
          </a:p>
        </p:txBody>
      </p:sp>
      <p:pic>
        <p:nvPicPr>
          <p:cNvPr id="230" name="Google Shape;230;p9"/>
          <p:cNvPicPr preferRelativeResize="0"/>
          <p:nvPr/>
        </p:nvPicPr>
        <p:blipFill rotWithShape="1">
          <a:blip r:embed="rId3">
            <a:alphaModFix/>
          </a:blip>
          <a:srcRect b="0" l="0" r="0" t="0"/>
          <a:stretch/>
        </p:blipFill>
        <p:spPr>
          <a:xfrm>
            <a:off x="4819793" y="1235947"/>
            <a:ext cx="7372208" cy="5184950"/>
          </a:xfrm>
          <a:prstGeom prst="rect">
            <a:avLst/>
          </a:prstGeom>
          <a:noFill/>
          <a:ln>
            <a:noFill/>
          </a:ln>
        </p:spPr>
      </p:pic>
      <p:grpSp>
        <p:nvGrpSpPr>
          <p:cNvPr id="231" name="Google Shape;231;p9"/>
          <p:cNvGrpSpPr/>
          <p:nvPr/>
        </p:nvGrpSpPr>
        <p:grpSpPr>
          <a:xfrm>
            <a:off x="76250" y="1416766"/>
            <a:ext cx="4389957" cy="4389957"/>
            <a:chOff x="1065711" y="17868"/>
            <a:chExt cx="4389957" cy="4389957"/>
          </a:xfrm>
        </p:grpSpPr>
        <p:sp>
          <p:nvSpPr>
            <p:cNvPr id="232" name="Google Shape;232;p9"/>
            <p:cNvSpPr/>
            <p:nvPr/>
          </p:nvSpPr>
          <p:spPr>
            <a:xfrm>
              <a:off x="2651717" y="1603874"/>
              <a:ext cx="1217945" cy="1217945"/>
            </a:xfrm>
            <a:prstGeom prst="ellipse">
              <a:avLst/>
            </a:prstGeom>
            <a:gradFill>
              <a:gsLst>
                <a:gs pos="0">
                  <a:srgbClr val="AC47C1"/>
                </a:gs>
                <a:gs pos="100000">
                  <a:srgbClr val="8D30A0"/>
                </a:gs>
              </a:gsLst>
              <a:lin ang="54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txBox="1"/>
            <p:nvPr/>
          </p:nvSpPr>
          <p:spPr>
            <a:xfrm>
              <a:off x="2830081" y="1782238"/>
              <a:ext cx="861217" cy="8612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alibri"/>
                <a:buNone/>
              </a:pPr>
              <a:r>
                <a:rPr lang="en-IN" sz="1200">
                  <a:solidFill>
                    <a:schemeClr val="lt1"/>
                  </a:solidFill>
                  <a:latin typeface="Calibri"/>
                  <a:ea typeface="Calibri"/>
                  <a:cs typeface="Calibri"/>
                  <a:sym typeface="Calibri"/>
                </a:rPr>
                <a:t>Career Management</a:t>
              </a:r>
              <a:endParaRPr/>
            </a:p>
          </p:txBody>
        </p:sp>
        <p:sp>
          <p:nvSpPr>
            <p:cNvPr id="234" name="Google Shape;234;p9"/>
            <p:cNvSpPr/>
            <p:nvPr/>
          </p:nvSpPr>
          <p:spPr>
            <a:xfrm rot="-5400000">
              <a:off x="3076659" y="1403035"/>
              <a:ext cx="368061" cy="33617"/>
            </a:xfrm>
            <a:custGeom>
              <a:rect b="b" l="l" r="r" t="t"/>
              <a:pathLst>
                <a:path extrusionOk="0" h="120000" w="120000">
                  <a:moveTo>
                    <a:pt x="0" y="59998"/>
                  </a:moveTo>
                  <a:lnTo>
                    <a:pt x="120000" y="59998"/>
                  </a:lnTo>
                </a:path>
              </a:pathLst>
            </a:custGeom>
            <a:noFill/>
            <a:ln cap="rnd" cmpd="sng" w="19050">
              <a:solidFill>
                <a:srgbClr val="872E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txBox="1"/>
            <p:nvPr/>
          </p:nvSpPr>
          <p:spPr>
            <a:xfrm rot="-5400000">
              <a:off x="3251488" y="1410642"/>
              <a:ext cx="18403" cy="184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sz="500">
                <a:solidFill>
                  <a:schemeClr val="lt1"/>
                </a:solidFill>
                <a:latin typeface="Calibri"/>
                <a:ea typeface="Calibri"/>
                <a:cs typeface="Calibri"/>
                <a:sym typeface="Calibri"/>
              </a:endParaRPr>
            </a:p>
          </p:txBody>
        </p:sp>
        <p:sp>
          <p:nvSpPr>
            <p:cNvPr id="236" name="Google Shape;236;p9"/>
            <p:cNvSpPr/>
            <p:nvPr/>
          </p:nvSpPr>
          <p:spPr>
            <a:xfrm>
              <a:off x="2651717" y="17868"/>
              <a:ext cx="1217945" cy="1217945"/>
            </a:xfrm>
            <a:prstGeom prst="ellipse">
              <a:avLst/>
            </a:prstGeom>
            <a:gradFill>
              <a:gsLst>
                <a:gs pos="0">
                  <a:srgbClr val="AC47C1"/>
                </a:gs>
                <a:gs pos="100000">
                  <a:srgbClr val="8D30A0"/>
                </a:gs>
              </a:gsLst>
              <a:lin ang="54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txBox="1"/>
            <p:nvPr/>
          </p:nvSpPr>
          <p:spPr>
            <a:xfrm>
              <a:off x="2830081" y="196232"/>
              <a:ext cx="861217" cy="8612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alibri"/>
                <a:buNone/>
              </a:pPr>
              <a:r>
                <a:rPr lang="en-IN" sz="1200">
                  <a:solidFill>
                    <a:schemeClr val="lt1"/>
                  </a:solidFill>
                  <a:latin typeface="Calibri"/>
                  <a:ea typeface="Calibri"/>
                  <a:cs typeface="Calibri"/>
                  <a:sym typeface="Calibri"/>
                </a:rPr>
                <a:t>Self-Assessment</a:t>
              </a:r>
              <a:endParaRPr/>
            </a:p>
          </p:txBody>
        </p:sp>
        <p:sp>
          <p:nvSpPr>
            <p:cNvPr id="238" name="Google Shape;238;p9"/>
            <p:cNvSpPr/>
            <p:nvPr/>
          </p:nvSpPr>
          <p:spPr>
            <a:xfrm>
              <a:off x="3869662" y="2196038"/>
              <a:ext cx="368061" cy="33617"/>
            </a:xfrm>
            <a:custGeom>
              <a:rect b="b" l="l" r="r" t="t"/>
              <a:pathLst>
                <a:path extrusionOk="0" h="120000" w="120000">
                  <a:moveTo>
                    <a:pt x="0" y="59998"/>
                  </a:moveTo>
                  <a:lnTo>
                    <a:pt x="120000" y="59998"/>
                  </a:lnTo>
                </a:path>
              </a:pathLst>
            </a:custGeom>
            <a:noFill/>
            <a:ln cap="rnd" cmpd="sng" w="19050">
              <a:solidFill>
                <a:srgbClr val="872E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txBox="1"/>
            <p:nvPr/>
          </p:nvSpPr>
          <p:spPr>
            <a:xfrm>
              <a:off x="4044491" y="2203645"/>
              <a:ext cx="18403" cy="184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sz="500">
                <a:solidFill>
                  <a:schemeClr val="lt1"/>
                </a:solidFill>
                <a:latin typeface="Calibri"/>
                <a:ea typeface="Calibri"/>
                <a:cs typeface="Calibri"/>
                <a:sym typeface="Calibri"/>
              </a:endParaRPr>
            </a:p>
          </p:txBody>
        </p:sp>
        <p:sp>
          <p:nvSpPr>
            <p:cNvPr id="240" name="Google Shape;240;p9"/>
            <p:cNvSpPr/>
            <p:nvPr/>
          </p:nvSpPr>
          <p:spPr>
            <a:xfrm>
              <a:off x="4237723" y="1603874"/>
              <a:ext cx="1217945" cy="1217945"/>
            </a:xfrm>
            <a:prstGeom prst="ellipse">
              <a:avLst/>
            </a:prstGeom>
            <a:gradFill>
              <a:gsLst>
                <a:gs pos="0">
                  <a:srgbClr val="AC47C1"/>
                </a:gs>
                <a:gs pos="100000">
                  <a:srgbClr val="8D30A0"/>
                </a:gs>
              </a:gsLst>
              <a:lin ang="54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txBox="1"/>
            <p:nvPr/>
          </p:nvSpPr>
          <p:spPr>
            <a:xfrm>
              <a:off x="4416087" y="1782238"/>
              <a:ext cx="861217" cy="8612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alibri"/>
                <a:buNone/>
              </a:pPr>
              <a:r>
                <a:rPr lang="en-IN" sz="1200">
                  <a:solidFill>
                    <a:schemeClr val="lt1"/>
                  </a:solidFill>
                  <a:latin typeface="Calibri"/>
                  <a:ea typeface="Calibri"/>
                  <a:cs typeface="Calibri"/>
                  <a:sym typeface="Calibri"/>
                </a:rPr>
                <a:t>Career Awareness</a:t>
              </a:r>
              <a:endParaRPr/>
            </a:p>
          </p:txBody>
        </p:sp>
        <p:sp>
          <p:nvSpPr>
            <p:cNvPr id="242" name="Google Shape;242;p9"/>
            <p:cNvSpPr/>
            <p:nvPr/>
          </p:nvSpPr>
          <p:spPr>
            <a:xfrm rot="5400000">
              <a:off x="3076659" y="2989041"/>
              <a:ext cx="368061" cy="33617"/>
            </a:xfrm>
            <a:custGeom>
              <a:rect b="b" l="l" r="r" t="t"/>
              <a:pathLst>
                <a:path extrusionOk="0" h="120000" w="120000">
                  <a:moveTo>
                    <a:pt x="0" y="59998"/>
                  </a:moveTo>
                  <a:lnTo>
                    <a:pt x="120000" y="59998"/>
                  </a:lnTo>
                </a:path>
              </a:pathLst>
            </a:custGeom>
            <a:noFill/>
            <a:ln cap="rnd" cmpd="sng" w="19050">
              <a:solidFill>
                <a:srgbClr val="872E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txBox="1"/>
            <p:nvPr/>
          </p:nvSpPr>
          <p:spPr>
            <a:xfrm rot="5400000">
              <a:off x="3251488" y="2996648"/>
              <a:ext cx="18403" cy="184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sz="500">
                <a:solidFill>
                  <a:schemeClr val="lt1"/>
                </a:solidFill>
                <a:latin typeface="Calibri"/>
                <a:ea typeface="Calibri"/>
                <a:cs typeface="Calibri"/>
                <a:sym typeface="Calibri"/>
              </a:endParaRPr>
            </a:p>
          </p:txBody>
        </p:sp>
        <p:sp>
          <p:nvSpPr>
            <p:cNvPr id="244" name="Google Shape;244;p9"/>
            <p:cNvSpPr/>
            <p:nvPr/>
          </p:nvSpPr>
          <p:spPr>
            <a:xfrm>
              <a:off x="2651717" y="3189880"/>
              <a:ext cx="1217945" cy="1217945"/>
            </a:xfrm>
            <a:prstGeom prst="ellipse">
              <a:avLst/>
            </a:prstGeom>
            <a:gradFill>
              <a:gsLst>
                <a:gs pos="0">
                  <a:srgbClr val="AC47C1"/>
                </a:gs>
                <a:gs pos="100000">
                  <a:srgbClr val="8D30A0"/>
                </a:gs>
              </a:gsLst>
              <a:lin ang="54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txBox="1"/>
            <p:nvPr/>
          </p:nvSpPr>
          <p:spPr>
            <a:xfrm>
              <a:off x="2830081" y="3368244"/>
              <a:ext cx="861217" cy="8612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alibri"/>
                <a:buNone/>
              </a:pPr>
              <a:r>
                <a:rPr lang="en-IN" sz="1200">
                  <a:solidFill>
                    <a:schemeClr val="lt1"/>
                  </a:solidFill>
                  <a:latin typeface="Calibri"/>
                  <a:ea typeface="Calibri"/>
                  <a:cs typeface="Calibri"/>
                  <a:sym typeface="Calibri"/>
                </a:rPr>
                <a:t>Goal-Setting</a:t>
              </a:r>
              <a:endParaRPr/>
            </a:p>
          </p:txBody>
        </p:sp>
        <p:sp>
          <p:nvSpPr>
            <p:cNvPr id="246" name="Google Shape;246;p9"/>
            <p:cNvSpPr/>
            <p:nvPr/>
          </p:nvSpPr>
          <p:spPr>
            <a:xfrm rot="10800000">
              <a:off x="2283656" y="2196038"/>
              <a:ext cx="368061" cy="33617"/>
            </a:xfrm>
            <a:custGeom>
              <a:rect b="b" l="l" r="r" t="t"/>
              <a:pathLst>
                <a:path extrusionOk="0" h="120000" w="120000">
                  <a:moveTo>
                    <a:pt x="0" y="59998"/>
                  </a:moveTo>
                  <a:lnTo>
                    <a:pt x="120000" y="59998"/>
                  </a:lnTo>
                </a:path>
              </a:pathLst>
            </a:custGeom>
            <a:noFill/>
            <a:ln cap="rnd" cmpd="sng" w="19050">
              <a:solidFill>
                <a:srgbClr val="872E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txBox="1"/>
            <p:nvPr/>
          </p:nvSpPr>
          <p:spPr>
            <a:xfrm>
              <a:off x="2458485" y="2203645"/>
              <a:ext cx="18403" cy="184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sz="500">
                <a:solidFill>
                  <a:schemeClr val="lt1"/>
                </a:solidFill>
                <a:latin typeface="Calibri"/>
                <a:ea typeface="Calibri"/>
                <a:cs typeface="Calibri"/>
                <a:sym typeface="Calibri"/>
              </a:endParaRPr>
            </a:p>
          </p:txBody>
        </p:sp>
        <p:sp>
          <p:nvSpPr>
            <p:cNvPr id="248" name="Google Shape;248;p9"/>
            <p:cNvSpPr/>
            <p:nvPr/>
          </p:nvSpPr>
          <p:spPr>
            <a:xfrm>
              <a:off x="1065711" y="1603874"/>
              <a:ext cx="1217945" cy="1217945"/>
            </a:xfrm>
            <a:prstGeom prst="ellipse">
              <a:avLst/>
            </a:prstGeom>
            <a:gradFill>
              <a:gsLst>
                <a:gs pos="0">
                  <a:srgbClr val="AC47C1"/>
                </a:gs>
                <a:gs pos="100000">
                  <a:srgbClr val="8D30A0"/>
                </a:gs>
              </a:gsLst>
              <a:lin ang="54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txBox="1"/>
            <p:nvPr/>
          </p:nvSpPr>
          <p:spPr>
            <a:xfrm>
              <a:off x="1244075" y="1782238"/>
              <a:ext cx="861217" cy="8612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alibri"/>
                <a:buNone/>
              </a:pPr>
              <a:r>
                <a:rPr lang="en-IN" sz="1200">
                  <a:solidFill>
                    <a:schemeClr val="lt1"/>
                  </a:solidFill>
                  <a:latin typeface="Calibri"/>
                  <a:ea typeface="Calibri"/>
                  <a:cs typeface="Calibri"/>
                  <a:sym typeface="Calibri"/>
                </a:rPr>
                <a:t>Skill-Development</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2023-08-23T05:29:19Z</dcterms:created>
  <dc:creator>Gaurav Rathore</dc:creator>
</cp:coreProperties>
</file>