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5" r:id="rId2"/>
    <p:sldId id="313" r:id="rId3"/>
    <p:sldId id="266" r:id="rId4"/>
    <p:sldId id="267" r:id="rId5"/>
    <p:sldId id="268" r:id="rId6"/>
    <p:sldId id="322" r:id="rId7"/>
    <p:sldId id="319" r:id="rId8"/>
    <p:sldId id="320" r:id="rId9"/>
    <p:sldId id="321" r:id="rId10"/>
    <p:sldId id="292" r:id="rId11"/>
    <p:sldId id="293" r:id="rId12"/>
    <p:sldId id="294" r:id="rId13"/>
    <p:sldId id="295" r:id="rId14"/>
    <p:sldId id="296" r:id="rId15"/>
    <p:sldId id="317" r:id="rId16"/>
    <p:sldId id="31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421D5-FE4A-47B9-B3E8-63C58708BB74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01F60-006B-4999-A64B-6B909A3F3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075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13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76200" tIns="76200" rIns="76200" bIns="76200" anchor="t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텍스트 개체 틀 135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4" name="슬라이드 번호 개체 틀 139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>
            <a:lvl1pPr marL="0" indent="0" algn="r">
              <a:defRPr lang="en-GB" altLang="en-US" sz="1200"/>
            </a:lvl1pPr>
          </a:lstStyle>
          <a:p>
            <a:pPr marL="0" indent="0" algn="l" hangingPunct="1">
              <a:defRPr/>
            </a:pPr>
            <a:fld id="{B9320F77-B9A0-41C5-862A-B4B631284C64}" type="slidenum">
              <a:rPr lang="en-US" sz="1200">
                <a:latin typeface="맑은 고딕"/>
                <a:ea typeface="맑은 고딕"/>
              </a:rPr>
              <a:pPr marL="0" indent="0" algn="l" hangingPunct="1">
                <a:defRPr/>
              </a:pPr>
              <a:t>1</a:t>
            </a:fld>
            <a:endParaRPr lang="en-US" sz="1200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그림 134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988" cy="3087688"/>
              </a:xfrm>
              <a:prstGeom prst="rect">
                <a:avLst/>
              </a:prstGeom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76200" tIns="76200" rIns="76200" bIns="76200" numCol="1" anchor="t">
                <a:noAutofit/>
              </a:bodyPr>
              <a:lstStyle/>
              <a:p>
                <a:pPr marL="0" indent="0" algn="ctr" latinLnBrk="0">
                  <a:buFontTx/>
                  <a:buNone/>
                  <a:defRPr/>
                </a:pPr>
                <a:endParaRPr/>
              </a:p>
            </p:txBody>
          </p:sp>
          <p:sp>
            <p:nvSpPr>
              <p:cNvPr id="3" name="텍스트 개체 틀 135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7670" cy="3601720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numCol="1" anchor="t">
                <a:noAutofit/>
              </a:bodyPr>
              <a:lstStyle/>
              <a:p>
                <a:pPr marL="0" indent="0" latinLnBrk="0">
                  <a:defRPr/>
                </a:pPr>
                <a:endParaRPr/>
              </a:p>
            </p:txBody>
          </p:sp>
          <p:sp>
            <p:nvSpPr>
              <p:cNvPr id="4" name="슬라이드 번호 개체 틀 139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3070" cy="459740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numCol="1" anchor="b">
                <a:noAutofit/>
              </a:bodyPr>
              <a:lstStyle>
                <a:lvl1pPr marL="0" indent="0" algn="r" latinLnBrk="0">
                  <a:buFontTx/>
                  <a:buNone/>
                  <a:defRPr lang="en-GB" altLang="en-US" sz="1200"/>
                </a:lvl1pPr>
              </a:lstStyle>
              <a:p>
                <a:pPr marL="0" indent="0" algn="l" latinLnBrk="0" hangingPunct="1">
                  <a:buFontTx/>
                  <a:buNone/>
                  <a:defRPr/>
                </a:pPr>
                <a:fld id="{B9320F77-B9A0-41C5-862A-B4B631284C64}" type="slidenum">
                  <a:rPr lang="en-US" sz="1200">
                    <a:latin typeface="맑은 고딕" charset="0"/>
                    <a:ea typeface="맑은 고딕" charset="0"/>
                  </a:rPr>
                  <a:t>2</a:t>
                </a:fld>
                <a:endParaRPr lang="en-US" sz="1200"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13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76200" tIns="76200" rIns="76200" bIns="76200" anchor="t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텍스트 개체 틀 135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4" name="슬라이드 번호 개체 틀 139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>
            <a:lvl1pPr marL="0" indent="0" algn="r">
              <a:defRPr lang="en-GB" altLang="en-US" sz="1200"/>
            </a:lvl1pPr>
          </a:lstStyle>
          <a:p>
            <a:pPr marL="0" indent="0" algn="l" hangingPunct="1">
              <a:defRPr/>
            </a:pPr>
            <a:fld id="{B9320F77-B9A0-41C5-862A-B4B631284C64}" type="slidenum">
              <a:rPr lang="en-US" sz="1200">
                <a:latin typeface="맑은 고딕"/>
                <a:ea typeface="맑은 고딕"/>
              </a:rPr>
              <a:pPr marL="0" indent="0" algn="l" hangingPunct="1">
                <a:defRPr/>
              </a:pPr>
              <a:t>3</a:t>
            </a:fld>
            <a:endParaRPr lang="en-US" sz="1200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그림 134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988" cy="3087688"/>
              </a:xfrm>
              <a:prstGeom prst="rect">
                <a:avLst/>
              </a:prstGeom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76200" tIns="76200" rIns="76200" bIns="76200" numCol="1" anchor="t">
                <a:noAutofit/>
              </a:bodyPr>
              <a:lstStyle/>
              <a:p>
                <a:pPr marL="0" indent="0" algn="ctr" latinLnBrk="0">
                  <a:buFontTx/>
                  <a:buNone/>
                  <a:defRPr/>
                </a:pPr>
                <a:endParaRPr/>
              </a:p>
            </p:txBody>
          </p:sp>
          <p:sp>
            <p:nvSpPr>
              <p:cNvPr id="3" name="텍스트 개체 틀 135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7670" cy="3601720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numCol="1" anchor="t">
                <a:noAutofit/>
              </a:bodyPr>
              <a:lstStyle/>
              <a:p>
                <a:pPr marL="0" indent="0" latinLnBrk="0">
                  <a:defRPr/>
                </a:pPr>
                <a:endParaRPr/>
              </a:p>
            </p:txBody>
          </p:sp>
          <p:sp>
            <p:nvSpPr>
              <p:cNvPr id="4" name="슬라이드 번호 개체 틀 139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3070" cy="459740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numCol="1" anchor="b">
                <a:noAutofit/>
              </a:bodyPr>
              <a:lstStyle>
                <a:lvl1pPr marL="0" indent="0" algn="r" latinLnBrk="0">
                  <a:buFontTx/>
                  <a:buNone/>
                  <a:defRPr lang="en-GB" altLang="en-US" sz="1200"/>
                </a:lvl1pPr>
              </a:lstStyle>
              <a:p>
                <a:pPr marL="0" indent="0" algn="l" latinLnBrk="0" hangingPunct="1">
                  <a:buFontTx/>
                  <a:buNone/>
                  <a:defRPr/>
                </a:pPr>
                <a:fld id="{B9320F77-B9A0-41C5-862A-B4B631284C64}" type="slidenum">
                  <a:rPr lang="en-US" sz="1200">
                    <a:latin typeface="맑은 고딕" charset="0"/>
                    <a:ea typeface="맑은 고딕" charset="0"/>
                  </a:rPr>
                  <a:t>4</a:t>
                </a:fld>
                <a:endParaRPr lang="en-US" sz="1200"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13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76200" tIns="76200" rIns="76200" bIns="76200" anchor="t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텍스트 개체 틀 135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/>
          <a:p>
            <a:pPr marL="0" indent="0">
              <a:defRPr/>
            </a:pPr>
            <a:endParaRPr lang="ko-KR" altLang="en-US"/>
          </a:p>
        </p:txBody>
      </p:sp>
      <p:sp>
        <p:nvSpPr>
          <p:cNvPr id="4" name="슬라이드 번호 개체 틀 139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>
            <a:lvl1pPr marL="0" indent="0" algn="r">
              <a:defRPr lang="en-GB" altLang="en-US" sz="1200"/>
            </a:lvl1pPr>
          </a:lstStyle>
          <a:p>
            <a:pPr marL="0" indent="0" algn="l" hangingPunct="1">
              <a:defRPr/>
            </a:pPr>
            <a:fld id="{B9320F77-B9A0-41C5-862A-B4B631284C64}" type="slidenum">
              <a:rPr lang="en-US" sz="1200">
                <a:latin typeface="맑은 고딕"/>
                <a:ea typeface="맑은 고딕"/>
              </a:rPr>
              <a:pPr marL="0" indent="0" algn="l" hangingPunct="1">
                <a:defRPr/>
              </a:pPr>
              <a:t>5</a:t>
            </a:fld>
            <a:endParaRPr lang="en-US" sz="1200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그림 134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988" cy="3087688"/>
              </a:xfrm>
              <a:prstGeom prst="rect">
                <a:avLst/>
              </a:prstGeom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76200" tIns="76200" rIns="76200" bIns="76200" numCol="1" anchor="t">
                <a:noAutofit/>
              </a:bodyPr>
              <a:lstStyle/>
              <a:p>
                <a:pPr marL="0" indent="0" algn="ctr" latinLnBrk="0">
                  <a:buFontTx/>
                  <a:buNone/>
                  <a:defRPr/>
                </a:pPr>
                <a:endParaRPr/>
              </a:p>
            </p:txBody>
          </p:sp>
          <p:sp>
            <p:nvSpPr>
              <p:cNvPr id="3" name="텍스트 개체 틀 135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7670" cy="3601720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numCol="1" anchor="t">
                <a:noAutofit/>
              </a:bodyPr>
              <a:lstStyle/>
              <a:p>
                <a:pPr marL="0" indent="0" latinLnBrk="0">
                  <a:defRPr/>
                </a:pPr>
                <a:endParaRPr/>
              </a:p>
            </p:txBody>
          </p:sp>
          <p:sp>
            <p:nvSpPr>
              <p:cNvPr id="4" name="슬라이드 번호 개체 틀 139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3070" cy="459740"/>
              </a:xfrm>
              <a:prstGeom prst="rect">
                <a:avLst/>
              </a:prstGeom>
              <a:noFill/>
            </p:spPr>
            <p:txBody>
              <a:bodyPr vert="horz" wrap="square" lIns="76200" tIns="76200" rIns="76200" bIns="76200" numCol="1" anchor="b">
                <a:noAutofit/>
              </a:bodyPr>
              <a:lstStyle>
                <a:lvl1pPr marL="0" indent="0" algn="r" latinLnBrk="0">
                  <a:buFontTx/>
                  <a:buNone/>
                  <a:defRPr lang="en-GB" altLang="en-US" sz="1200"/>
                </a:lvl1pPr>
              </a:lstStyle>
              <a:p>
                <a:pPr marL="0" indent="0" algn="l" latinLnBrk="0" hangingPunct="1">
                  <a:buFontTx/>
                  <a:buNone/>
                  <a:defRPr/>
                </a:pPr>
                <a:fld id="{B9320F77-B9A0-41C5-862A-B4B631284C64}" type="slidenum">
                  <a:rPr lang="en-US" sz="1200">
                    <a:latin typeface="맑은 고딕" charset="0"/>
                    <a:ea typeface="맑은 고딕" charset="0"/>
                  </a:rPr>
                  <a:t>6</a:t>
                </a:fld>
                <a:endParaRPr lang="en-US" sz="1200"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342900" y="2286000"/>
                <a:ext cx="10972800" cy="61722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1028700" y="8801100"/>
                <a:ext cx="8230235" cy="72015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5828030" y="17372330"/>
                <a:ext cx="4458335" cy="91630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latinLnBrk="0">
                  <a:buFontTx/>
                  <a:buNone/>
                </a:pPr>
                <a:fld id="{B9320F77-B9A0-41C5-862A-B4B631284C64}" type="slidenum">
                  <a:rPr>
                    <a:latin typeface="나눔스퀘어" charset="0"/>
                    <a:ea typeface="나눔스퀘어" charset="0"/>
                  </a:rPr>
                  <a:t>11</a:t>
                </a:fld>
                <a:endParaRPr>
                  <a:latin typeface="나눔스퀘어" charset="0"/>
                  <a:ea typeface="나눔스퀘어" charset="0"/>
                </a:endParaRPr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93100-CF92-432C-ADD0-7CFAE60D7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248662-3772-459A-8CAD-44CE19B32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98E0F-67E8-47E2-B42D-8AAD0268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097B-F7CE-4568-AD94-CE58224B46F9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D9570E-BF91-4BC9-8CD1-7199462C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397394-977D-431A-BCD0-53875B2C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3472-9665-4CD8-8BA8-7AA6857EC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22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8E04C-8810-4386-B0B0-13B5C484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16A9BD-F451-4B9F-9D19-20CB7E88D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46C02A-62A7-4DD2-85AD-E923FBEFA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097B-F7CE-4568-AD94-CE58224B46F9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A406C7-CFE3-4FCD-80AB-2B25CDDE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366CAF-673B-4937-B696-212206C9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3472-9665-4CD8-8BA8-7AA6857EC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21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9B8EB1-1613-4884-96FA-FF69F1EA4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81BFA1-A8EA-4B2E-9C41-89A2578E3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BAC171-3F38-4E13-B30C-50325B40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097B-F7CE-4568-AD94-CE58224B46F9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2133E4-DC70-4C84-BB64-82C1CE42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823AAD-D42F-4718-93A3-D1C09FBA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3472-9665-4CD8-8BA8-7AA6857EC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976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457201" y="1420283"/>
            <a:ext cx="5182023" cy="98044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latinLnBrk="0">
              <a:buFontTx/>
              <a:buNone/>
              <a:defRPr/>
            </a:lvl1pPr>
          </a:lstStyle>
          <a:p>
            <a:pPr marL="0" indent="0" latinLnBrk="0">
              <a:buFontTx/>
              <a:buNone/>
            </a:pPr>
            <a:r>
              <a:rPr>
                <a:latin typeface="나눔스퀘어" charset="0"/>
                <a:ea typeface="나눔스퀘어" charset="0"/>
              </a:rPr>
              <a:t>Click to edit Master title style</a:t>
            </a:r>
            <a:endParaRPr lang="ko-KR" altLang="en-US">
              <a:latin typeface="나눔스퀘어" charset="0"/>
              <a:ea typeface="나눔스퀘어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914401" y="2590801"/>
            <a:ext cx="4267623" cy="1168823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latinLnBrk="0">
              <a:buFontTx/>
              <a:buNone/>
              <a:defRPr/>
            </a:lvl1pPr>
          </a:lstStyle>
          <a:p>
            <a:pPr marL="0" indent="0" latinLnBrk="0">
              <a:buFontTx/>
              <a:buNone/>
            </a:pPr>
            <a:r>
              <a:rPr>
                <a:latin typeface="나눔스퀘어" charset="0"/>
                <a:ea typeface="나눔스퀘어" charset="0"/>
              </a:rPr>
              <a:t>Click to edit Master subtitle style</a:t>
            </a:r>
            <a:endParaRPr lang="ko-KR" altLang="en-US">
              <a:latin typeface="나눔스퀘어" charset="0"/>
              <a:ea typeface="나눔스퀘어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304800" y="4237567"/>
            <a:ext cx="1423247" cy="244263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atinLnBrk="0"/>
            <a:fld id="{5CFF740C-0058-4F56-8C47-D98C76C8DB5A}" type="datetime1">
              <a:rPr lang="en-US" altLang="ko-KR" smtClean="0"/>
              <a:pPr latinLnBrk="0"/>
              <a:t>12/9/2021</a:t>
            </a:fld>
            <a:endParaRPr lang="ko-KR" altLang="en-US">
              <a:latin typeface="나눔스퀘어" charset="0"/>
              <a:ea typeface="나눔스퀘어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2082800" y="4237567"/>
            <a:ext cx="1931247" cy="244263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atinLnBrk="0"/>
            <a:endParaRPr lang="ko-KR" altLang="en-US">
              <a:latin typeface="나눔스퀘어" charset="0"/>
              <a:ea typeface="나눔스퀘어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4368800" y="4237567"/>
            <a:ext cx="1423247" cy="244263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atinLnBrk="0"/>
            <a:fld id="{B9320F77-B9A0-41C5-862A-B4B631284C64}" type="slidenum">
              <a:rPr lang="en-US" altLang="ko-KR" smtClean="0">
                <a:latin typeface="나눔스퀘어" charset="0"/>
                <a:ea typeface="나눔스퀘어" charset="0"/>
              </a:rPr>
              <a:pPr latinLnBrk="0"/>
              <a:t>‹#›</a:t>
            </a:fld>
            <a:endParaRPr lang="ko-KR" altLang="en-US">
              <a:latin typeface="나눔스퀘어" charset="0"/>
              <a:ea typeface="나눔스퀘어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73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0786F-0140-4077-8A27-CA627A36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BDB967-7096-49FC-97C0-CA7A66DF7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54863-38AB-464A-9833-BB823475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097B-F7CE-4568-AD94-CE58224B46F9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7FE17C-EAE5-4DA3-A3B6-73DC5F76A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34C11A-31CA-4210-9208-569D4881E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3472-9665-4CD8-8BA8-7AA6857EC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4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DE3A4-0C02-4CB8-A10C-D83A9DC8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4B3986-A301-46A0-9D56-27471E5F8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871570-B27D-4101-B64C-CEDE8529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097B-F7CE-4568-AD94-CE58224B46F9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F91C2-E4A7-47AB-A437-1A5DC1F8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8698C-ED42-4C45-827D-72FB9F86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3472-9665-4CD8-8BA8-7AA6857EC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19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A1923-5A0F-446B-A7D4-6CA9D2BD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C9CBEA-0919-499F-AB09-34892126C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8CF77E-F56A-41A0-9318-91ABE0700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65C293-792C-4B8B-8EDD-54C363C0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097B-F7CE-4568-AD94-CE58224B46F9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9912B6-9A76-4749-8AFE-30407565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B72864-8561-4CC5-8743-305E7853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3472-9665-4CD8-8BA8-7AA6857EC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175F1-8B9F-424C-AEDB-D39FD6FDF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80FCEE-852F-439A-AEDD-FB7300742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47A2D8-5280-4004-B814-D66C9BC21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C819CB-C6C2-4707-8E1D-243C1DBC7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83C13B-2D15-4033-BC44-9F1BC2096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E7B4C6-3057-4742-A707-58D00F571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097B-F7CE-4568-AD94-CE58224B46F9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EA157D-7A63-47F8-999A-3B69B012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9B92BF-142F-4465-80B1-4E2F454F5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3472-9665-4CD8-8BA8-7AA6857EC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67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DE501-FC48-41CD-9A30-45CE3B6CB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36F05A-C6CA-4383-80B3-672327BC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097B-F7CE-4568-AD94-CE58224B46F9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6163AC-CA18-432C-B294-A8D09B54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E16396-4798-49D6-8F0F-B78D1A92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3472-9665-4CD8-8BA8-7AA6857EC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34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A93A10-BDE0-44AA-8BA2-785F16D0F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097B-F7CE-4568-AD94-CE58224B46F9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8409A4-AB13-4E0F-B1F7-4F75A601B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E8CC04-BB27-4EDC-8B6E-14E0EF62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3472-9665-4CD8-8BA8-7AA6857EC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2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3ADB7-ECBF-4ED7-A0DF-C6D8D93F0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576DE-7170-463B-9D63-4172C8FD6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DFA41D-85DF-4F2E-931C-3E1FF54F3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93E971-AF07-49C9-B5C6-2A49D6596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097B-F7CE-4568-AD94-CE58224B46F9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C01318-C625-46BD-88E8-3DAFB524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0C1296-6860-4E46-B4B5-35093482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3472-9665-4CD8-8BA8-7AA6857EC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3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91079-26A4-4C3F-95E4-B3B61E582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0858D9-C159-4702-B654-D4564061F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A8C30D-8992-4EB3-8E77-1CECD9447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3F3F79-8160-41AE-9E3D-1B494E4A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097B-F7CE-4568-AD94-CE58224B46F9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E6301-DC9E-40BD-A642-4D6C668C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33686C-2BAD-49F4-8F1F-9743A669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3472-9665-4CD8-8BA8-7AA6857EC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90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BE0057-A422-48E4-AB63-3A8D839A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74A29E-3A7E-42F3-9CD7-3DAF48C63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2D7B80-9AFA-402E-8671-A6BBEFE6D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1097B-F7CE-4568-AD94-CE58224B46F9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1C57AC-DCF8-4CFD-970C-FAF3093C0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D8E69A-1D6A-4CEE-BD31-68DB0B4BF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33472-9665-4CD8-8BA8-7AA6857EC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46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/>
        </p:nvSpPr>
        <p:spPr>
          <a:xfrm>
            <a:off x="434340" y="6494781"/>
            <a:ext cx="298450" cy="174343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latinLnBrk="0">
              <a:defRPr/>
            </a:pPr>
            <a:endParaRPr lang="ko-KR" altLang="en-US" sz="733">
              <a:solidFill>
                <a:srgbClr val="000000"/>
              </a:solidFill>
              <a:latin typeface="나눔스퀘어 Bold"/>
              <a:ea typeface="나눔스퀘어 Bold"/>
              <a:cs typeface="Gmarket Sans Bold"/>
            </a:endParaRPr>
          </a:p>
        </p:txBody>
      </p:sp>
      <p:cxnSp>
        <p:nvCxnSpPr>
          <p:cNvPr id="8" name="Rect 0"/>
          <p:cNvCxnSpPr/>
          <p:nvPr/>
        </p:nvCxnSpPr>
        <p:spPr>
          <a:xfrm flipV="1">
            <a:off x="147320" y="597324"/>
            <a:ext cx="11943927" cy="34713"/>
          </a:xfrm>
          <a:prstGeom prst="line">
            <a:avLst/>
          </a:prstGeom>
          <a:ln w="9525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t 0"/>
          <p:cNvCxnSpPr/>
          <p:nvPr/>
        </p:nvCxnSpPr>
        <p:spPr>
          <a:xfrm>
            <a:off x="594784" y="560917"/>
            <a:ext cx="2504863" cy="11853"/>
          </a:xfrm>
          <a:prstGeom prst="line">
            <a:avLst/>
          </a:prstGeom>
          <a:ln w="9525" cap="flat" cmpd="sng">
            <a:solidFill>
              <a:srgbClr val="5F815E">
                <a:alpha val="100000"/>
              </a:srgbClr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2" name="Picture "/>
          <p:cNvPicPr>
            <a:picLocks noChangeAspect="1"/>
          </p:cNvPicPr>
          <p:nvPr/>
        </p:nvPicPr>
        <p:blipFill rotWithShape="1">
          <a:blip r:embed="rId3">
            <a:duotone>
              <a:srgbClr val="708F30"/>
              <a:prstClr val="white"/>
            </a:duotone>
          </a:blip>
          <a:stretch>
            <a:fillRect/>
          </a:stretch>
        </p:blipFill>
        <p:spPr>
          <a:xfrm>
            <a:off x="152824" y="128694"/>
            <a:ext cx="1257723" cy="468630"/>
          </a:xfrm>
          <a:prstGeom prst="rect">
            <a:avLst/>
          </a:prstGeom>
          <a:noFill/>
        </p:spPr>
      </p:pic>
      <p:sp>
        <p:nvSpPr>
          <p:cNvPr id="15" name="텍스트 상자 1"/>
          <p:cNvSpPr txBox="1"/>
          <p:nvPr/>
        </p:nvSpPr>
        <p:spPr>
          <a:xfrm>
            <a:off x="1104901" y="254000"/>
            <a:ext cx="1910503" cy="266676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algn="ctr" latinLnBrk="0">
              <a:defRPr/>
            </a:pPr>
            <a:r>
              <a:rPr lang="ko-KR" altLang="en-US" sz="1333" spc="-33" dirty="0">
                <a:solidFill>
                  <a:srgbClr val="726B6B"/>
                </a:solidFill>
                <a:latin typeface="나눔스퀘어 Bold"/>
                <a:ea typeface="나눔스퀘어 Bold"/>
                <a:cs typeface="Gmarket Sans Bold"/>
              </a:rPr>
              <a:t>커뮤니티 게시판</a:t>
            </a:r>
            <a:endParaRPr lang="ko-KR" altLang="en-US" sz="1333" dirty="0">
              <a:solidFill>
                <a:srgbClr val="726B6B"/>
              </a:solidFill>
              <a:latin typeface="나눔스퀘어 Bold"/>
              <a:ea typeface="나눔스퀘어 Bold"/>
              <a:cs typeface="Gmarket Sans Bold"/>
            </a:endParaRPr>
          </a:p>
        </p:txBody>
      </p:sp>
      <p:graphicFrame>
        <p:nvGraphicFramePr>
          <p:cNvPr id="19" name="표 156"/>
          <p:cNvGraphicFramePr>
            <a:graphicFrameLocks noGrp="1"/>
          </p:cNvGraphicFramePr>
          <p:nvPr/>
        </p:nvGraphicFramePr>
        <p:xfrm>
          <a:off x="558800" y="1016000"/>
          <a:ext cx="11125200" cy="4957237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05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1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1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03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79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596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1527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테이블명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POST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600" b="1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Table </a:t>
                      </a:r>
                      <a:r>
                        <a:rPr lang="ko-KR" altLang="en-US" sz="1600" b="1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기술서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작성일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2021-11-23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Page</a:t>
                      </a:r>
                      <a:br>
                        <a:rPr sz="1200" b="0" i="0" strike="noStrike" kern="1200">
                          <a:solidFill>
                            <a:srgbClr val="000000"/>
                          </a:solidFill>
                          <a:ea typeface="맑은 고딕" charset="0"/>
                        </a:rPr>
                      </a:br>
                      <a:r>
                        <a:rPr 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12</a:t>
                      </a: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/2</a:t>
                      </a:r>
                      <a:r>
                        <a:rPr 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507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System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TIDY GAMES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세미오브레전드</a:t>
                      </a:r>
                      <a:r>
                        <a:rPr lang="en-US"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(SOL)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07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테이블 설명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커뮤니티 게시판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0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Attribute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Data Type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N/N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Key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Default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0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POST_NO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NUMBER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PK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글번호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0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MEM_NO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NUMBER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FK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회원번호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0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MEM_NICK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VARCHAR2(20)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닉네임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0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POST_NAME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VARCHAR2(1000)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글제목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813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POST_CONTENT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VARCHAR2(4000)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글내용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813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POST_ENROLL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DATE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SYSDATE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작성일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50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POST_VIEW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NUMBER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조회수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50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POST_LIKE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NUMBER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추천수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50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POST_MODIFY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DATE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SYSDATE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수정일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50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POST_STATUS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CHAR(1)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‘Y’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상태값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850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POST_NOTICE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CHAR(1)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‘N’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공지여부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1" name="Rect 0"/>
          <p:cNvSpPr txBox="1"/>
          <p:nvPr/>
        </p:nvSpPr>
        <p:spPr>
          <a:xfrm>
            <a:off x="448310" y="232834"/>
            <a:ext cx="1537547" cy="297454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latinLnBrk="0">
              <a:defRPr/>
            </a:pPr>
            <a:r>
              <a:rPr lang="en-US" altLang="ko-KR" sz="1533">
                <a:solidFill>
                  <a:schemeClr val="bg1"/>
                </a:solidFill>
                <a:latin typeface="나눔스퀘어 Bold"/>
                <a:ea typeface="나눔스퀘어 Bold"/>
                <a:cs typeface="Gmarket Sans Bold"/>
              </a:rPr>
              <a:t>POST</a:t>
            </a:r>
            <a:endParaRPr lang="ko-KR" altLang="en-US" sz="1533">
              <a:solidFill>
                <a:schemeClr val="bg1"/>
              </a:solidFill>
              <a:latin typeface="나눔스퀘어 Bold"/>
              <a:ea typeface="나눔스퀘어 Bold"/>
              <a:cs typeface="Gmarket Sans Bold"/>
            </a:endParaRPr>
          </a:p>
        </p:txBody>
      </p:sp>
      <p:pic>
        <p:nvPicPr>
          <p:cNvPr id="13" name="Picture "/>
          <p:cNvPicPr>
            <a:picLocks noChangeAspect="1"/>
          </p:cNvPicPr>
          <p:nvPr/>
        </p:nvPicPr>
        <p:blipFill rotWithShape="1">
          <a:blip r:embed="rId3">
            <a:duotone>
              <a:srgbClr val="708F30"/>
              <a:prstClr val="white"/>
            </a:duotone>
          </a:blip>
          <a:stretch>
            <a:fillRect/>
          </a:stretch>
        </p:blipFill>
        <p:spPr>
          <a:xfrm>
            <a:off x="152824" y="100754"/>
            <a:ext cx="1257723" cy="468630"/>
          </a:xfrm>
          <a:prstGeom prst="rect">
            <a:avLst/>
          </a:prstGeom>
          <a:noFill/>
        </p:spPr>
      </p:pic>
      <p:sp>
        <p:nvSpPr>
          <p:cNvPr id="16" name="Rect 0"/>
          <p:cNvSpPr txBox="1"/>
          <p:nvPr/>
        </p:nvSpPr>
        <p:spPr>
          <a:xfrm>
            <a:off x="448310" y="204470"/>
            <a:ext cx="1537547" cy="297454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latinLnBrk="0">
              <a:defRPr/>
            </a:pPr>
            <a:r>
              <a:rPr lang="en-US" altLang="ko-KR" sz="1533">
                <a:solidFill>
                  <a:schemeClr val="bg1"/>
                </a:solidFill>
                <a:latin typeface="나눔스퀘어 Bold"/>
                <a:ea typeface="나눔스퀘어 Bold"/>
                <a:cs typeface="Gmarket Sans Bold"/>
              </a:rPr>
              <a:t>POST</a:t>
            </a:r>
            <a:endParaRPr lang="ko-KR" altLang="en-US" sz="1533">
              <a:solidFill>
                <a:schemeClr val="bg1"/>
              </a:solidFill>
              <a:latin typeface="나눔스퀘어 Bold"/>
              <a:ea typeface="나눔스퀘어 Bold"/>
              <a:cs typeface="Gmarket Sans Bold"/>
            </a:endParaRPr>
          </a:p>
        </p:txBody>
      </p:sp>
      <p:sp>
        <p:nvSpPr>
          <p:cNvPr id="22" name="Rect 0"/>
          <p:cNvSpPr txBox="1"/>
          <p:nvPr/>
        </p:nvSpPr>
        <p:spPr>
          <a:xfrm>
            <a:off x="10505440" y="75354"/>
            <a:ext cx="1537547" cy="471796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algn="r" defTabSz="609630" latinLnBrk="0">
              <a:defRPr/>
            </a:pPr>
            <a:r>
              <a:rPr sz="1333" spc="-40">
                <a:solidFill>
                  <a:srgbClr val="5A7D59"/>
                </a:solidFill>
                <a:latin typeface="나눔스퀘어 Bold"/>
                <a:ea typeface="나눔스퀘어 Bold"/>
              </a:rPr>
              <a:t>TIDY GAMES</a:t>
            </a:r>
          </a:p>
          <a:p>
            <a:pPr algn="r" defTabSz="609630" latinLnBrk="0">
              <a:defRPr/>
            </a:pPr>
            <a:r>
              <a:rPr sz="1333" spc="-40">
                <a:solidFill>
                  <a:srgbClr val="5A7D59"/>
                </a:solidFill>
                <a:latin typeface="나눔스퀘어 Bold"/>
                <a:ea typeface="나눔스퀘어 Bold"/>
              </a:rPr>
              <a:t>DB </a:t>
            </a:r>
            <a:r>
              <a:rPr sz="1333" spc="-40">
                <a:solidFill>
                  <a:srgbClr val="5F815E"/>
                </a:solidFill>
                <a:latin typeface="나눔스퀘어 Bold"/>
                <a:ea typeface="나눔스퀘어 Bold"/>
              </a:rPr>
              <a:t>설계 </a:t>
            </a:r>
            <a:r>
              <a:rPr sz="1333" spc="-40">
                <a:solidFill>
                  <a:srgbClr val="5A7D59"/>
                </a:solidFill>
                <a:latin typeface="나눔스퀘어 Bold"/>
                <a:ea typeface="나눔스퀘어 Bold"/>
              </a:rPr>
              <a:t>보고서</a:t>
            </a:r>
            <a:endParaRPr lang="ko-KR" altLang="en-US" sz="1333">
              <a:solidFill>
                <a:srgbClr val="5A7D59"/>
              </a:solidFill>
              <a:latin typeface="나눔스퀘어 Bold"/>
              <a:ea typeface="나눔스퀘어 Bold"/>
            </a:endParaRPr>
          </a:p>
        </p:txBody>
      </p:sp>
      <p:sp>
        <p:nvSpPr>
          <p:cNvPr id="23" name="Rect 0"/>
          <p:cNvSpPr txBox="1"/>
          <p:nvPr/>
        </p:nvSpPr>
        <p:spPr>
          <a:xfrm>
            <a:off x="9494944" y="341631"/>
            <a:ext cx="1477857" cy="482120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defTabSz="609630" latinLnBrk="0">
              <a:defRPr/>
            </a:pPr>
            <a:r>
              <a:rPr sz="1000">
                <a:solidFill>
                  <a:srgbClr val="726B6B"/>
                </a:solidFill>
                <a:latin typeface="나눔스퀘어 Bold"/>
                <a:ea typeface="나눔스퀘어 Bold"/>
              </a:rPr>
              <a:t>세미 오브 레전드(SOL)</a:t>
            </a:r>
          </a:p>
          <a:p>
            <a:pPr defTabSz="609630" latinLnBrk="0">
              <a:defRPr/>
            </a:pPr>
            <a:endParaRPr lang="ko-KR" altLang="en-US" sz="1733">
              <a:solidFill>
                <a:srgbClr val="726B6B"/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" descr="C:/Users/Dayn/AppData/Roaming/PolarisOffice/ETemp/4764_13216720/fImage532871027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43" y="718820"/>
            <a:ext cx="7142480" cy="6044777"/>
          </a:xfrm>
          <a:prstGeom prst="rect">
            <a:avLst/>
          </a:prstGeom>
          <a:noFill/>
        </p:spPr>
      </p:pic>
      <p:sp>
        <p:nvSpPr>
          <p:cNvPr id="2" name="Rect 0"/>
          <p:cNvSpPr txBox="1">
            <a:spLocks/>
          </p:cNvSpPr>
          <p:nvPr/>
        </p:nvSpPr>
        <p:spPr>
          <a:xfrm>
            <a:off x="434340" y="6494781"/>
            <a:ext cx="298027" cy="174343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defTabSz="609630" latinLnBrk="0"/>
            <a:endParaRPr lang="ko-KR" altLang="en-US" sz="733">
              <a:solidFill>
                <a:srgbClr val="000000"/>
              </a:solidFill>
              <a:latin typeface="Gmarket Sans Bold" charset="0"/>
              <a:ea typeface="?? ??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411124" y="-17780"/>
          <a:ext cx="2780877" cy="6858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81947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200" b="1" i="0" kern="1200">
                        <a:solidFill>
                          <a:schemeClr val="lt1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477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200" b="0" i="0" kern="1200" dirty="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9411124" y="775970"/>
          <a:ext cx="2780877" cy="3776557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95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5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1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조회순/추천순 정렬 기능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47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2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글번호 / 작성자 / 제목 /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작성일 / 조회수 / 추천수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순으로 보이는 게시판 형식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117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3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관리자 작성글은 글번호 대신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공지 버튼 + 목록 상단에 고정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4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페이징 기능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26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5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제목 / 내용/ 작성자 검색 기능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115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6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검색어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입력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후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엔터나</a:t>
                      </a:r>
                      <a:endParaRPr lang="ko-KR" altLang="en-US" sz="1200" b="0" i="0" kern="1200" dirty="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돋보기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아이콘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클릭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endParaRPr lang="ko-KR" altLang="en-US" sz="1200" b="0" i="0" kern="1200" dirty="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=&gt;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검색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결과창</a:t>
                      </a:r>
                      <a:endParaRPr lang="ko-KR" altLang="en-US" sz="1200" b="0" i="0" kern="1200" dirty="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7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글쓰기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버튼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클릭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=&gt;</a:t>
                      </a:r>
                      <a:r>
                        <a:rPr lang="en-US"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r>
                        <a:rPr lang="ko-KR" altLang="en-US"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글쓰기 폼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 0"/>
          <p:cNvSpPr txBox="1">
            <a:spLocks/>
          </p:cNvSpPr>
          <p:nvPr/>
        </p:nvSpPr>
        <p:spPr>
          <a:xfrm>
            <a:off x="7717791" y="107527"/>
            <a:ext cx="1537123" cy="471796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algn="r" defTabSz="609630" latinLnBrk="0"/>
            <a:r>
              <a:rPr sz="1333" spc="-47">
                <a:solidFill>
                  <a:srgbClr val="5A7D59"/>
                </a:solidFill>
                <a:latin typeface="나눔스퀘어" charset="0"/>
                <a:ea typeface="나눔스퀘어" charset="0"/>
              </a:rPr>
              <a:t>TIDY GAMES</a:t>
            </a:r>
            <a:endParaRPr lang="ko-KR" altLang="en-US" sz="1333">
              <a:solidFill>
                <a:srgbClr val="5A7D59"/>
              </a:solidFill>
              <a:latin typeface="나눔스퀘어" charset="0"/>
              <a:ea typeface="나눔스퀘어" charset="0"/>
            </a:endParaRPr>
          </a:p>
          <a:p>
            <a:pPr algn="r" defTabSz="609630" latinLnBrk="0"/>
            <a:r>
              <a:rPr sz="1333" spc="-47">
                <a:solidFill>
                  <a:srgbClr val="5A7D59"/>
                </a:solidFill>
                <a:latin typeface="나눔스퀘어" charset="0"/>
                <a:ea typeface="나눔스퀘어" charset="0"/>
              </a:rPr>
              <a:t>화면 </a:t>
            </a:r>
            <a:r>
              <a:rPr sz="1333" spc="-47">
                <a:solidFill>
                  <a:srgbClr val="5F815E"/>
                </a:solidFill>
                <a:latin typeface="나눔스퀘어" charset="0"/>
                <a:ea typeface="나눔스퀘어" charset="0"/>
              </a:rPr>
              <a:t>설계 </a:t>
            </a:r>
            <a:r>
              <a:rPr sz="1333" spc="-47">
                <a:solidFill>
                  <a:srgbClr val="5A7D59"/>
                </a:solidFill>
                <a:latin typeface="나눔스퀘어" charset="0"/>
                <a:ea typeface="나눔스퀘어" charset="0"/>
              </a:rPr>
              <a:t>보고서</a:t>
            </a:r>
            <a:endParaRPr lang="ko-KR" altLang="en-US" sz="1333">
              <a:solidFill>
                <a:srgbClr val="5A7D59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6752590" y="356447"/>
            <a:ext cx="1477433" cy="482120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defTabSz="609630" latinLnBrk="0"/>
            <a:r>
              <a:rPr sz="1000">
                <a:solidFill>
                  <a:srgbClr val="726B6B"/>
                </a:solidFill>
                <a:latin typeface="나눔스퀘어" charset="0"/>
                <a:ea typeface="나눔스퀘어" charset="0"/>
              </a:rPr>
              <a:t>세미 오브 레전드(SOL)</a:t>
            </a:r>
            <a:endParaRPr lang="ko-KR" altLang="en-US" sz="1000">
              <a:solidFill>
                <a:srgbClr val="726B6B"/>
              </a:solidFill>
              <a:latin typeface="나눔스퀘어" charset="0"/>
              <a:ea typeface="나눔스퀘어" charset="0"/>
            </a:endParaRPr>
          </a:p>
          <a:p>
            <a:pPr defTabSz="609630" latinLnBrk="0"/>
            <a:endParaRPr lang="ko-KR" altLang="en-US" sz="1733">
              <a:solidFill>
                <a:srgbClr val="726B6B"/>
              </a:solidFill>
              <a:latin typeface="나눔스퀘어" charset="0"/>
              <a:ea typeface="나눔스퀘어" charset="0"/>
            </a:endParaRPr>
          </a:p>
        </p:txBody>
      </p:sp>
      <p:cxnSp>
        <p:nvCxnSpPr>
          <p:cNvPr id="8" name="Rect 0"/>
          <p:cNvCxnSpPr/>
          <p:nvPr/>
        </p:nvCxnSpPr>
        <p:spPr>
          <a:xfrm>
            <a:off x="147320" y="631190"/>
            <a:ext cx="9038590" cy="847"/>
          </a:xfrm>
          <a:prstGeom prst="line">
            <a:avLst/>
          </a:prstGeom>
          <a:ln w="9525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t 0"/>
          <p:cNvCxnSpPr>
            <a:cxnSpLocks/>
          </p:cNvCxnSpPr>
          <p:nvPr/>
        </p:nvCxnSpPr>
        <p:spPr>
          <a:xfrm>
            <a:off x="960967" y="560917"/>
            <a:ext cx="1985857" cy="0"/>
          </a:xfrm>
          <a:prstGeom prst="line">
            <a:avLst/>
          </a:prstGeom>
          <a:ln w="9525" cap="flat" cmpd="sng">
            <a:solidFill>
              <a:srgbClr val="5F815E">
                <a:alpha val="100000"/>
              </a:srgbClr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2" name="Picture " descr="C:/Users/Dayn/AppData/Roaming/PolarisOffice/ETemp/4764_13216720/fImage13021510354464.png"/>
          <p:cNvPicPr>
            <a:picLocks noChangeAspect="1"/>
          </p:cNvPicPr>
          <p:nvPr/>
        </p:nvPicPr>
        <p:blipFill rotWithShape="1">
          <a:blip r:embed="rId3" cstate="hqprint">
            <a:duotone>
              <a:srgbClr val="708F30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62"/>
                    </a14:imgEffect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823" y="128694"/>
            <a:ext cx="1258147" cy="469053"/>
          </a:xfrm>
          <a:prstGeom prst="rect">
            <a:avLst/>
          </a:prstGeom>
          <a:noFill/>
        </p:spPr>
      </p:pic>
      <p:sp>
        <p:nvSpPr>
          <p:cNvPr id="10" name="Rect 0"/>
          <p:cNvSpPr txBox="1">
            <a:spLocks/>
          </p:cNvSpPr>
          <p:nvPr/>
        </p:nvSpPr>
        <p:spPr>
          <a:xfrm>
            <a:off x="355601" y="228600"/>
            <a:ext cx="1537123" cy="297454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defTabSz="609630" latinLnBrk="0"/>
            <a:r>
              <a:rPr sz="1533" spc="-47">
                <a:solidFill>
                  <a:schemeClr val="bg1"/>
                </a:solidFill>
                <a:latin typeface="나눔스퀘어" charset="0"/>
                <a:ea typeface="나눔스퀘어" charset="0"/>
              </a:rPr>
              <a:t>사용자</a:t>
            </a:r>
            <a:endParaRPr lang="ko-KR" altLang="en-US" sz="1533">
              <a:solidFill>
                <a:schemeClr val="bg1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>
            <a:off x="9997441" y="258657"/>
            <a:ext cx="1537123" cy="266676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algn="ctr" defTabSz="609630" latinLnBrk="0"/>
            <a:r>
              <a:rPr sz="1333" spc="-47">
                <a:latin typeface="나눔스퀘어" charset="0"/>
                <a:ea typeface="나눔스퀘어" charset="0"/>
              </a:rPr>
              <a:t>화면 설명</a:t>
            </a:r>
            <a:endParaRPr lang="ko-KR" altLang="en-US" sz="1333">
              <a:latin typeface="나눔스퀘어" charset="0"/>
              <a:ea typeface="나눔스퀘어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>
            <a:off x="6742430" y="1625177"/>
            <a:ext cx="277707" cy="277707"/>
          </a:xfrm>
          <a:prstGeom prst="ellipse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0960" tIns="30480" rIns="60960" bIns="30480" anchor="ctr">
            <a:noAutofit/>
          </a:bodyPr>
          <a:lstStyle/>
          <a:p>
            <a:pPr algn="ctr" defTabSz="609630" latinLnBrk="0"/>
            <a:r>
              <a:rPr sz="1200">
                <a:latin typeface="나눔스퀘어" charset="0"/>
                <a:ea typeface="나눔스퀘어" charset="0"/>
              </a:rPr>
              <a:t>1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>
            <a:off x="1017693" y="229447"/>
            <a:ext cx="2200487" cy="266676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algn="ctr" defTabSz="609630" latinLnBrk="0"/>
            <a:r>
              <a:rPr sz="1333" b="1" spc="-40">
                <a:solidFill>
                  <a:srgbClr val="726B6B"/>
                </a:solidFill>
                <a:latin typeface="나눔스퀘어" charset="0"/>
                <a:ea typeface="나눔스퀘어" charset="0"/>
              </a:rPr>
              <a:t>커뮤니티 게시판 목록</a:t>
            </a:r>
            <a:endParaRPr lang="ko-KR" altLang="en-US" sz="1333" b="1">
              <a:solidFill>
                <a:srgbClr val="726B6B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>
            <a:off x="2807547" y="1920663"/>
            <a:ext cx="277707" cy="277707"/>
          </a:xfrm>
          <a:prstGeom prst="ellipse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0960" tIns="30480" rIns="60960" bIns="30480" anchor="ctr">
            <a:noAutofit/>
          </a:bodyPr>
          <a:lstStyle/>
          <a:p>
            <a:pPr algn="ctr" defTabSz="609630" latinLnBrk="0"/>
            <a:r>
              <a:rPr sz="1200">
                <a:latin typeface="나눔스퀘어" charset="0"/>
                <a:ea typeface="나눔스퀘어" charset="0"/>
              </a:rPr>
              <a:t>2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>
            <a:off x="5759027" y="6014297"/>
            <a:ext cx="277707" cy="277707"/>
          </a:xfrm>
          <a:prstGeom prst="ellipse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0960" tIns="30480" rIns="60960" bIns="30480" anchor="ctr">
            <a:noAutofit/>
          </a:bodyPr>
          <a:lstStyle/>
          <a:p>
            <a:pPr algn="ctr" defTabSz="609630" latinLnBrk="0"/>
            <a:r>
              <a:rPr sz="1200">
                <a:latin typeface="나눔스퀘어" charset="0"/>
                <a:ea typeface="나눔스퀘어" charset="0"/>
              </a:rPr>
              <a:t>6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>
            <a:off x="3403600" y="5110057"/>
            <a:ext cx="277707" cy="277707"/>
          </a:xfrm>
          <a:prstGeom prst="ellipse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0960" tIns="30480" rIns="60960" bIns="30480" anchor="ctr">
            <a:noAutofit/>
          </a:bodyPr>
          <a:lstStyle/>
          <a:p>
            <a:pPr algn="ctr" defTabSz="609630" latinLnBrk="0"/>
            <a:r>
              <a:rPr sz="1200">
                <a:latin typeface="나눔스퀘어" charset="0"/>
                <a:ea typeface="나눔스퀘어" charset="0"/>
              </a:rPr>
              <a:t>4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>
            <a:off x="2420620" y="5534660"/>
            <a:ext cx="277707" cy="277707"/>
          </a:xfrm>
          <a:prstGeom prst="ellipse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0960" tIns="30480" rIns="60960" bIns="30480" anchor="ctr">
            <a:noAutofit/>
          </a:bodyPr>
          <a:lstStyle/>
          <a:p>
            <a:pPr algn="ctr" defTabSz="609630" latinLnBrk="0"/>
            <a:r>
              <a:rPr sz="1200">
                <a:latin typeface="나눔스퀘어" charset="0"/>
                <a:ea typeface="나눔스퀘어" charset="0"/>
              </a:rPr>
              <a:t>5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>
            <a:off x="6733963" y="5175673"/>
            <a:ext cx="277707" cy="277707"/>
          </a:xfrm>
          <a:prstGeom prst="ellipse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0960" tIns="30480" rIns="60960" bIns="30480" anchor="ctr">
            <a:noAutofit/>
          </a:bodyPr>
          <a:lstStyle/>
          <a:p>
            <a:pPr algn="ctr" defTabSz="609630" latinLnBrk="0"/>
            <a:r>
              <a:rPr sz="1200">
                <a:latin typeface="나눔스퀘어" charset="0"/>
                <a:ea typeface="나눔스퀘어" charset="0"/>
              </a:rPr>
              <a:t>7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>
            <a:off x="1390227" y="2514600"/>
            <a:ext cx="277707" cy="277707"/>
          </a:xfrm>
          <a:prstGeom prst="ellipse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0960" tIns="30480" rIns="60960" bIns="30480" anchor="ctr">
            <a:noAutofit/>
          </a:bodyPr>
          <a:lstStyle/>
          <a:p>
            <a:pPr algn="ctr" defTabSz="609630" latinLnBrk="0"/>
            <a:r>
              <a:rPr sz="1200">
                <a:latin typeface="나눔스퀘어" charset="0"/>
                <a:ea typeface="나눔스퀘어" charset="0"/>
              </a:rPr>
              <a:t>3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528AF6-0B5B-43B6-B317-E7878F6A5145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B9320F77-B9A0-41C5-862A-B4B631284C64}" type="slidenum">
              <a:rPr lang="en-US" altLang="ko-KR" smtClean="0">
                <a:latin typeface="나눔스퀘어" charset="0"/>
                <a:ea typeface="나눔스퀘어" charset="0"/>
              </a:rPr>
              <a:pPr/>
              <a:t>10</a:t>
            </a:fld>
            <a:endParaRPr lang="ko-KR" altLang="en-US">
              <a:latin typeface="나눔스퀘어" charset="0"/>
              <a:ea typeface="나눔스퀘어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" descr="C:/Users/Dayn/AppData/Roaming/PolarisOffice/ETemp/4764_13216720/fImage297541046570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3" y="709507"/>
            <a:ext cx="6096847" cy="3371427"/>
          </a:xfrm>
          <a:prstGeom prst="rect">
            <a:avLst/>
          </a:prstGeom>
          <a:noFill/>
        </p:spPr>
      </p:pic>
      <p:sp>
        <p:nvSpPr>
          <p:cNvPr id="2" name="Rect 0"/>
          <p:cNvSpPr txBox="1">
            <a:spLocks/>
          </p:cNvSpPr>
          <p:nvPr/>
        </p:nvSpPr>
        <p:spPr>
          <a:xfrm>
            <a:off x="434340" y="6494781"/>
            <a:ext cx="298027" cy="174343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defTabSz="609630" latinLnBrk="0"/>
            <a:endParaRPr lang="ko-KR" altLang="en-US" sz="733">
              <a:solidFill>
                <a:srgbClr val="000000"/>
              </a:solidFill>
              <a:latin typeface="Gmarket Sans Bold" charset="0"/>
              <a:ea typeface="?? ??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411124" y="-17780"/>
          <a:ext cx="2780877" cy="6858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81947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200" b="1" i="0" kern="1200">
                        <a:solidFill>
                          <a:schemeClr val="lt1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477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9411124" y="679027"/>
          <a:ext cx="2780877" cy="2275840"/>
        </p:xfrm>
        <a:graphic>
          <a:graphicData uri="http://schemas.openxmlformats.org/drawingml/2006/table">
            <a:tbl>
              <a:tblPr lastCol="1">
                <a:tableStyleId>{F5AB1C69-6EDB-4FF4-983F-18BD219EF322}</a:tableStyleId>
              </a:tblPr>
              <a:tblGrid>
                <a:gridCol w="395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5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688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1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검색창에 키워드 검색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727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2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검색 결과 최신순부터 정렬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527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3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검색 결과 내에서도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조회순/추천순 정렬 가능 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35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4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검색 결과 없을 시 화면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35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5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커뮤니티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목록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이동</a:t>
                      </a:r>
                      <a:endParaRPr lang="ko-KR" altLang="en-US" sz="1200" b="0" i="0" kern="1200" dirty="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 0"/>
          <p:cNvSpPr txBox="1">
            <a:spLocks/>
          </p:cNvSpPr>
          <p:nvPr/>
        </p:nvSpPr>
        <p:spPr>
          <a:xfrm>
            <a:off x="7717791" y="107527"/>
            <a:ext cx="1537123" cy="471796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algn="r" defTabSz="609630" latinLnBrk="0"/>
            <a:r>
              <a:rPr sz="1333" spc="-47">
                <a:solidFill>
                  <a:srgbClr val="5A7D59"/>
                </a:solidFill>
                <a:latin typeface="나눔스퀘어" charset="0"/>
                <a:ea typeface="나눔스퀘어" charset="0"/>
              </a:rPr>
              <a:t>TIDY GAMES</a:t>
            </a:r>
            <a:endParaRPr lang="ko-KR" altLang="en-US" sz="1333">
              <a:solidFill>
                <a:srgbClr val="5A7D59"/>
              </a:solidFill>
              <a:latin typeface="나눔스퀘어" charset="0"/>
              <a:ea typeface="나눔스퀘어" charset="0"/>
            </a:endParaRPr>
          </a:p>
          <a:p>
            <a:pPr algn="r" defTabSz="609630" latinLnBrk="0"/>
            <a:r>
              <a:rPr sz="1333" spc="-47">
                <a:solidFill>
                  <a:srgbClr val="5A7D59"/>
                </a:solidFill>
                <a:latin typeface="나눔스퀘어" charset="0"/>
                <a:ea typeface="나눔스퀘어" charset="0"/>
              </a:rPr>
              <a:t>화면 </a:t>
            </a:r>
            <a:r>
              <a:rPr sz="1333" spc="-47">
                <a:solidFill>
                  <a:srgbClr val="5F815E"/>
                </a:solidFill>
                <a:latin typeface="나눔스퀘어" charset="0"/>
                <a:ea typeface="나눔스퀘어" charset="0"/>
              </a:rPr>
              <a:t>설계 </a:t>
            </a:r>
            <a:r>
              <a:rPr sz="1333" spc="-47">
                <a:solidFill>
                  <a:srgbClr val="5A7D59"/>
                </a:solidFill>
                <a:latin typeface="나눔스퀘어" charset="0"/>
                <a:ea typeface="나눔스퀘어" charset="0"/>
              </a:rPr>
              <a:t>보고서</a:t>
            </a:r>
            <a:endParaRPr lang="ko-KR" altLang="en-US" sz="1333">
              <a:solidFill>
                <a:srgbClr val="5A7D59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6553200" y="330201"/>
            <a:ext cx="1477433" cy="482120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defTabSz="609630" latinLnBrk="0"/>
            <a:r>
              <a:rPr sz="1000" dirty="0" err="1">
                <a:solidFill>
                  <a:srgbClr val="726B6B"/>
                </a:solidFill>
                <a:latin typeface="나눔스퀘어" charset="0"/>
                <a:ea typeface="나눔스퀘어" charset="0"/>
              </a:rPr>
              <a:t>세미</a:t>
            </a:r>
            <a:r>
              <a:rPr sz="1000" dirty="0">
                <a:solidFill>
                  <a:srgbClr val="726B6B"/>
                </a:solidFill>
                <a:latin typeface="나눔스퀘어" charset="0"/>
                <a:ea typeface="나눔스퀘어" charset="0"/>
              </a:rPr>
              <a:t> </a:t>
            </a:r>
            <a:r>
              <a:rPr sz="1000" dirty="0" err="1">
                <a:solidFill>
                  <a:srgbClr val="726B6B"/>
                </a:solidFill>
                <a:latin typeface="나눔스퀘어" charset="0"/>
                <a:ea typeface="나눔스퀘어" charset="0"/>
              </a:rPr>
              <a:t>오브</a:t>
            </a:r>
            <a:r>
              <a:rPr sz="1000" dirty="0">
                <a:solidFill>
                  <a:srgbClr val="726B6B"/>
                </a:solidFill>
                <a:latin typeface="나눔스퀘어" charset="0"/>
                <a:ea typeface="나눔스퀘어" charset="0"/>
              </a:rPr>
              <a:t> </a:t>
            </a:r>
            <a:r>
              <a:rPr sz="1000" dirty="0" err="1">
                <a:solidFill>
                  <a:srgbClr val="726B6B"/>
                </a:solidFill>
                <a:latin typeface="나눔스퀘어" charset="0"/>
                <a:ea typeface="나눔스퀘어" charset="0"/>
              </a:rPr>
              <a:t>레전드</a:t>
            </a:r>
            <a:r>
              <a:rPr sz="1000" dirty="0">
                <a:solidFill>
                  <a:srgbClr val="726B6B"/>
                </a:solidFill>
                <a:latin typeface="나눔스퀘어" charset="0"/>
                <a:ea typeface="나눔스퀘어" charset="0"/>
              </a:rPr>
              <a:t>(SOL)</a:t>
            </a:r>
            <a:endParaRPr lang="ko-KR" altLang="en-US" sz="1000" dirty="0">
              <a:solidFill>
                <a:srgbClr val="726B6B"/>
              </a:solidFill>
              <a:latin typeface="나눔스퀘어" charset="0"/>
              <a:ea typeface="나눔스퀘어" charset="0"/>
            </a:endParaRPr>
          </a:p>
          <a:p>
            <a:pPr defTabSz="609630" latinLnBrk="0"/>
            <a:endParaRPr lang="ko-KR" altLang="en-US" sz="1733" dirty="0">
              <a:solidFill>
                <a:srgbClr val="726B6B"/>
              </a:solidFill>
              <a:latin typeface="나눔스퀘어" charset="0"/>
              <a:ea typeface="나눔스퀘어" charset="0"/>
            </a:endParaRPr>
          </a:p>
        </p:txBody>
      </p:sp>
      <p:cxnSp>
        <p:nvCxnSpPr>
          <p:cNvPr id="8" name="Rect 0"/>
          <p:cNvCxnSpPr/>
          <p:nvPr/>
        </p:nvCxnSpPr>
        <p:spPr>
          <a:xfrm>
            <a:off x="147320" y="631190"/>
            <a:ext cx="9038590" cy="847"/>
          </a:xfrm>
          <a:prstGeom prst="line">
            <a:avLst/>
          </a:prstGeom>
          <a:ln w="9525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t 0"/>
          <p:cNvCxnSpPr>
            <a:cxnSpLocks/>
          </p:cNvCxnSpPr>
          <p:nvPr/>
        </p:nvCxnSpPr>
        <p:spPr>
          <a:xfrm>
            <a:off x="960967" y="560917"/>
            <a:ext cx="1985857" cy="0"/>
          </a:xfrm>
          <a:prstGeom prst="line">
            <a:avLst/>
          </a:prstGeom>
          <a:ln w="9525" cap="flat" cmpd="sng">
            <a:solidFill>
              <a:srgbClr val="5F815E">
                <a:alpha val="100000"/>
              </a:srgbClr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2" name="Picture " descr="C:/Users/Dayn/AppData/Roaming/PolarisOffice/ETemp/4764_13216720/fImage13021510548145.png"/>
          <p:cNvPicPr>
            <a:picLocks noChangeAspect="1"/>
          </p:cNvPicPr>
          <p:nvPr/>
        </p:nvPicPr>
        <p:blipFill rotWithShape="1">
          <a:blip r:embed="rId4" cstate="hqprint">
            <a:duotone>
              <a:srgbClr val="708F30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62"/>
                    </a14:imgEffect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823" y="128694"/>
            <a:ext cx="1258147" cy="469053"/>
          </a:xfrm>
          <a:prstGeom prst="rect">
            <a:avLst/>
          </a:prstGeom>
          <a:noFill/>
        </p:spPr>
      </p:pic>
      <p:sp>
        <p:nvSpPr>
          <p:cNvPr id="10" name="Rect 0"/>
          <p:cNvSpPr txBox="1">
            <a:spLocks/>
          </p:cNvSpPr>
          <p:nvPr/>
        </p:nvSpPr>
        <p:spPr>
          <a:xfrm>
            <a:off x="355601" y="228600"/>
            <a:ext cx="1537123" cy="297454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defTabSz="609630" latinLnBrk="0"/>
            <a:r>
              <a:rPr sz="1533" spc="-47">
                <a:solidFill>
                  <a:schemeClr val="bg1"/>
                </a:solidFill>
                <a:latin typeface="나눔스퀘어" charset="0"/>
                <a:ea typeface="나눔스퀘어" charset="0"/>
              </a:rPr>
              <a:t>사용자</a:t>
            </a:r>
            <a:endParaRPr lang="ko-KR" altLang="en-US" sz="1533">
              <a:solidFill>
                <a:schemeClr val="bg1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>
            <a:off x="9997441" y="258657"/>
            <a:ext cx="1537123" cy="266676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algn="ctr" defTabSz="609630" latinLnBrk="0"/>
            <a:r>
              <a:rPr sz="1333" spc="-47">
                <a:latin typeface="나눔스퀘어" charset="0"/>
                <a:ea typeface="나눔스퀘어" charset="0"/>
              </a:rPr>
              <a:t>화면 설명</a:t>
            </a:r>
            <a:endParaRPr lang="ko-KR" altLang="en-US" sz="1333">
              <a:latin typeface="나눔스퀘어" charset="0"/>
              <a:ea typeface="나눔스퀘어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>
            <a:off x="1410547" y="3616113"/>
            <a:ext cx="277707" cy="277707"/>
          </a:xfrm>
          <a:prstGeom prst="ellipse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0960" tIns="30480" rIns="60960" bIns="30480" anchor="ctr">
            <a:noAutofit/>
          </a:bodyPr>
          <a:lstStyle/>
          <a:p>
            <a:pPr algn="ctr" defTabSz="609630" latinLnBrk="0"/>
            <a:r>
              <a:rPr sz="1200">
                <a:latin typeface="나눔스퀘어" charset="0"/>
                <a:ea typeface="나눔스퀘어" charset="0"/>
              </a:rPr>
              <a:t>1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>
            <a:off x="1232747" y="241300"/>
            <a:ext cx="1537547" cy="266676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algn="ctr" defTabSz="609630" latinLnBrk="0"/>
            <a:r>
              <a:rPr sz="1333" b="1" spc="-40">
                <a:solidFill>
                  <a:srgbClr val="726B6B"/>
                </a:solidFill>
                <a:latin typeface="나눔스퀘어" charset="0"/>
                <a:ea typeface="나눔스퀘어" charset="0"/>
              </a:rPr>
              <a:t>게시판 검색 결과</a:t>
            </a:r>
            <a:endParaRPr lang="ko-KR" altLang="en-US" sz="1333" b="1">
              <a:solidFill>
                <a:srgbClr val="726B6B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>
            <a:off x="216747" y="2252980"/>
            <a:ext cx="277707" cy="277707"/>
          </a:xfrm>
          <a:prstGeom prst="ellipse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0960" tIns="30480" rIns="60960" bIns="30480" anchor="ctr">
            <a:noAutofit/>
          </a:bodyPr>
          <a:lstStyle/>
          <a:p>
            <a:pPr algn="ctr" defTabSz="609630" latinLnBrk="0"/>
            <a:r>
              <a:rPr sz="1200">
                <a:latin typeface="나눔스퀘어" charset="0"/>
                <a:ea typeface="나눔스퀘어" charset="0"/>
              </a:rPr>
              <a:t>2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>
            <a:off x="5588000" y="1623060"/>
            <a:ext cx="277707" cy="277707"/>
          </a:xfrm>
          <a:prstGeom prst="ellipse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0960" tIns="30480" rIns="60960" bIns="30480" anchor="ctr">
            <a:noAutofit/>
          </a:bodyPr>
          <a:lstStyle/>
          <a:p>
            <a:pPr algn="ctr" defTabSz="609630" latinLnBrk="0"/>
            <a:r>
              <a:rPr sz="1200">
                <a:latin typeface="나눔스퀘어" charset="0"/>
                <a:ea typeface="나눔스퀘어" charset="0"/>
              </a:rPr>
              <a:t>3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pic>
        <p:nvPicPr>
          <p:cNvPr id="24" name="Picture " descr="C:/Users/Dayn/AppData/Roaming/PolarisOffice/ETemp/4764_13216720/fImage132661061328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864" y="4130463"/>
            <a:ext cx="6253903" cy="2619587"/>
          </a:xfrm>
          <a:prstGeom prst="rect">
            <a:avLst/>
          </a:prstGeom>
          <a:noFill/>
        </p:spPr>
      </p:pic>
      <p:sp>
        <p:nvSpPr>
          <p:cNvPr id="25" name="Rect 0"/>
          <p:cNvSpPr>
            <a:spLocks/>
          </p:cNvSpPr>
          <p:nvPr/>
        </p:nvSpPr>
        <p:spPr>
          <a:xfrm>
            <a:off x="4869603" y="5165937"/>
            <a:ext cx="277707" cy="277707"/>
          </a:xfrm>
          <a:prstGeom prst="ellipse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0960" tIns="30480" rIns="60960" bIns="30480" anchor="ctr">
            <a:noAutofit/>
          </a:bodyPr>
          <a:lstStyle/>
          <a:p>
            <a:pPr algn="ctr" defTabSz="609630" latinLnBrk="0"/>
            <a:r>
              <a:rPr sz="1200">
                <a:latin typeface="나눔스퀘어" charset="0"/>
                <a:ea typeface="나눔스퀘어" charset="0"/>
              </a:rPr>
              <a:t>4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>
            <a:off x="3606800" y="4146550"/>
            <a:ext cx="277707" cy="277707"/>
          </a:xfrm>
          <a:prstGeom prst="ellipse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0960" tIns="30480" rIns="60960" bIns="30480" anchor="ctr">
            <a:noAutofit/>
          </a:bodyPr>
          <a:lstStyle/>
          <a:p>
            <a:pPr algn="ctr" defTabSz="609630" latinLnBrk="0"/>
            <a:r>
              <a:rPr sz="1200">
                <a:latin typeface="나눔스퀘어" charset="0"/>
                <a:ea typeface="나눔스퀘어" charset="0"/>
              </a:rPr>
              <a:t>5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45B653-0DD4-41F3-9343-EBB74F3B6F1D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B9320F77-B9A0-41C5-862A-B4B631284C64}" type="slidenum">
              <a:rPr lang="en-US" altLang="ko-KR" smtClean="0">
                <a:latin typeface="나눔스퀘어" charset="0"/>
                <a:ea typeface="나눔스퀘어" charset="0"/>
              </a:rPr>
              <a:pPr/>
              <a:t>11</a:t>
            </a:fld>
            <a:endParaRPr lang="ko-KR" altLang="en-US">
              <a:latin typeface="나눔스퀘어" charset="0"/>
              <a:ea typeface="나눔스퀘어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" descr="C:/Users/Dayn/AppData/Roaming/PolarisOffice/ETemp/4764_13216720/fImage890551075682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320" y="786130"/>
            <a:ext cx="5826337" cy="6054090"/>
          </a:xfrm>
          <a:prstGeom prst="rect">
            <a:avLst/>
          </a:prstGeom>
          <a:noFill/>
        </p:spPr>
      </p:pic>
      <p:sp>
        <p:nvSpPr>
          <p:cNvPr id="2" name="Rect 0"/>
          <p:cNvSpPr txBox="1">
            <a:spLocks/>
          </p:cNvSpPr>
          <p:nvPr/>
        </p:nvSpPr>
        <p:spPr>
          <a:xfrm>
            <a:off x="434340" y="6494781"/>
            <a:ext cx="298027" cy="174343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defTabSz="609630" latinLnBrk="0"/>
            <a:endParaRPr lang="ko-KR" altLang="en-US" sz="733">
              <a:solidFill>
                <a:srgbClr val="000000"/>
              </a:solidFill>
              <a:latin typeface="Gmarket Sans Bold" charset="0"/>
              <a:ea typeface="?? ??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411124" y="-17780"/>
          <a:ext cx="2780877" cy="6858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81947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200" b="1" i="0" kern="1200">
                        <a:solidFill>
                          <a:schemeClr val="lt1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477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9411124" y="658707"/>
          <a:ext cx="2780877" cy="3786293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95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5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351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1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제목 / 내용 필수 입력 사항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727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2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첨부파일 기능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07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3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글쓰기 취소 버튼 누를 시 확인 알람창 팝업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아니오 =&gt; 팝업창 닫힙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예 =&gt; 글쓰기는 취소되고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게시판 목록으로 돌아감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398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4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제목 혹은 내용을 입력하지 않고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등록을 누를 시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“제목|내용을 입력하세요”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알림창 뜸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확인 누르면 알림창은 닫히고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빈 곳에 커서 깜빡임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 0"/>
          <p:cNvSpPr txBox="1">
            <a:spLocks/>
          </p:cNvSpPr>
          <p:nvPr/>
        </p:nvSpPr>
        <p:spPr>
          <a:xfrm>
            <a:off x="7717791" y="107527"/>
            <a:ext cx="1537123" cy="471796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algn="r" defTabSz="609630" latinLnBrk="0"/>
            <a:r>
              <a:rPr sz="1333" spc="-47">
                <a:solidFill>
                  <a:srgbClr val="5A7D59"/>
                </a:solidFill>
                <a:latin typeface="나눔스퀘어" charset="0"/>
                <a:ea typeface="나눔스퀘어" charset="0"/>
              </a:rPr>
              <a:t>TIDY GAMES</a:t>
            </a:r>
            <a:endParaRPr lang="ko-KR" altLang="en-US" sz="1333">
              <a:solidFill>
                <a:srgbClr val="5A7D59"/>
              </a:solidFill>
              <a:latin typeface="나눔스퀘어" charset="0"/>
              <a:ea typeface="나눔스퀘어" charset="0"/>
            </a:endParaRPr>
          </a:p>
          <a:p>
            <a:pPr algn="r" defTabSz="609630" latinLnBrk="0"/>
            <a:r>
              <a:rPr sz="1333" spc="-47">
                <a:solidFill>
                  <a:srgbClr val="5A7D59"/>
                </a:solidFill>
                <a:latin typeface="나눔스퀘어" charset="0"/>
                <a:ea typeface="나눔스퀘어" charset="0"/>
              </a:rPr>
              <a:t>화면 </a:t>
            </a:r>
            <a:r>
              <a:rPr sz="1333" spc="-47">
                <a:solidFill>
                  <a:srgbClr val="5F815E"/>
                </a:solidFill>
                <a:latin typeface="나눔스퀘어" charset="0"/>
                <a:ea typeface="나눔스퀘어" charset="0"/>
              </a:rPr>
              <a:t>설계 </a:t>
            </a:r>
            <a:r>
              <a:rPr sz="1333" spc="-47">
                <a:solidFill>
                  <a:srgbClr val="5A7D59"/>
                </a:solidFill>
                <a:latin typeface="나눔스퀘어" charset="0"/>
                <a:ea typeface="나눔스퀘어" charset="0"/>
              </a:rPr>
              <a:t>보고서</a:t>
            </a:r>
            <a:endParaRPr lang="ko-KR" altLang="en-US" sz="1333">
              <a:solidFill>
                <a:srgbClr val="5A7D59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6548967" y="330201"/>
            <a:ext cx="1477433" cy="482120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defTabSz="609630" latinLnBrk="0"/>
            <a:r>
              <a:rPr sz="1000" dirty="0" err="1">
                <a:solidFill>
                  <a:srgbClr val="726B6B"/>
                </a:solidFill>
                <a:latin typeface="나눔스퀘어" charset="0"/>
                <a:ea typeface="나눔스퀘어" charset="0"/>
              </a:rPr>
              <a:t>세미</a:t>
            </a:r>
            <a:r>
              <a:rPr sz="1000" dirty="0">
                <a:solidFill>
                  <a:srgbClr val="726B6B"/>
                </a:solidFill>
                <a:latin typeface="나눔스퀘어" charset="0"/>
                <a:ea typeface="나눔스퀘어" charset="0"/>
              </a:rPr>
              <a:t> </a:t>
            </a:r>
            <a:r>
              <a:rPr sz="1000" dirty="0" err="1">
                <a:solidFill>
                  <a:srgbClr val="726B6B"/>
                </a:solidFill>
                <a:latin typeface="나눔스퀘어" charset="0"/>
                <a:ea typeface="나눔스퀘어" charset="0"/>
              </a:rPr>
              <a:t>오브</a:t>
            </a:r>
            <a:r>
              <a:rPr sz="1000" dirty="0">
                <a:solidFill>
                  <a:srgbClr val="726B6B"/>
                </a:solidFill>
                <a:latin typeface="나눔스퀘어" charset="0"/>
                <a:ea typeface="나눔스퀘어" charset="0"/>
              </a:rPr>
              <a:t> </a:t>
            </a:r>
            <a:r>
              <a:rPr sz="1000" dirty="0" err="1">
                <a:solidFill>
                  <a:srgbClr val="726B6B"/>
                </a:solidFill>
                <a:latin typeface="나눔스퀘어" charset="0"/>
                <a:ea typeface="나눔스퀘어" charset="0"/>
              </a:rPr>
              <a:t>레전드</a:t>
            </a:r>
            <a:r>
              <a:rPr sz="1000" dirty="0">
                <a:solidFill>
                  <a:srgbClr val="726B6B"/>
                </a:solidFill>
                <a:latin typeface="나눔스퀘어" charset="0"/>
                <a:ea typeface="나눔스퀘어" charset="0"/>
              </a:rPr>
              <a:t>(SOL)</a:t>
            </a:r>
            <a:endParaRPr lang="ko-KR" altLang="en-US" sz="1000" dirty="0">
              <a:solidFill>
                <a:srgbClr val="726B6B"/>
              </a:solidFill>
              <a:latin typeface="나눔스퀘어" charset="0"/>
              <a:ea typeface="나눔스퀘어" charset="0"/>
            </a:endParaRPr>
          </a:p>
          <a:p>
            <a:pPr defTabSz="609630" latinLnBrk="0"/>
            <a:endParaRPr lang="ko-KR" altLang="en-US" sz="1733" dirty="0">
              <a:solidFill>
                <a:srgbClr val="726B6B"/>
              </a:solidFill>
              <a:latin typeface="나눔스퀘어" charset="0"/>
              <a:ea typeface="나눔스퀘어" charset="0"/>
            </a:endParaRPr>
          </a:p>
        </p:txBody>
      </p:sp>
      <p:cxnSp>
        <p:nvCxnSpPr>
          <p:cNvPr id="8" name="Rect 0"/>
          <p:cNvCxnSpPr/>
          <p:nvPr/>
        </p:nvCxnSpPr>
        <p:spPr>
          <a:xfrm>
            <a:off x="147320" y="631190"/>
            <a:ext cx="9038590" cy="847"/>
          </a:xfrm>
          <a:prstGeom prst="line">
            <a:avLst/>
          </a:prstGeom>
          <a:ln w="9525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t 0"/>
          <p:cNvCxnSpPr>
            <a:cxnSpLocks/>
          </p:cNvCxnSpPr>
          <p:nvPr/>
        </p:nvCxnSpPr>
        <p:spPr>
          <a:xfrm>
            <a:off x="985097" y="560917"/>
            <a:ext cx="1961727" cy="0"/>
          </a:xfrm>
          <a:prstGeom prst="line">
            <a:avLst/>
          </a:prstGeom>
          <a:ln w="9525" cap="flat" cmpd="sng">
            <a:solidFill>
              <a:srgbClr val="5F815E">
                <a:alpha val="100000"/>
              </a:srgbClr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2" name="Picture " descr="C:/Users/Dayn/AppData/Roaming/PolarisOffice/ETemp/4764_13216720/fImage13021510839961.png"/>
          <p:cNvPicPr>
            <a:picLocks noChangeAspect="1"/>
          </p:cNvPicPr>
          <p:nvPr/>
        </p:nvPicPr>
        <p:blipFill rotWithShape="1">
          <a:blip r:embed="rId3" cstate="hqprint">
            <a:duotone>
              <a:srgbClr val="708F30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62"/>
                    </a14:imgEffect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823" y="128694"/>
            <a:ext cx="1258147" cy="469053"/>
          </a:xfrm>
          <a:prstGeom prst="rect">
            <a:avLst/>
          </a:prstGeom>
          <a:noFill/>
        </p:spPr>
      </p:pic>
      <p:sp>
        <p:nvSpPr>
          <p:cNvPr id="10" name="Rect 0"/>
          <p:cNvSpPr txBox="1">
            <a:spLocks/>
          </p:cNvSpPr>
          <p:nvPr/>
        </p:nvSpPr>
        <p:spPr>
          <a:xfrm>
            <a:off x="355601" y="228600"/>
            <a:ext cx="1537123" cy="297454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defTabSz="609630" latinLnBrk="0"/>
            <a:r>
              <a:rPr sz="1533" spc="-47">
                <a:solidFill>
                  <a:schemeClr val="bg1"/>
                </a:solidFill>
                <a:latin typeface="나눔스퀘어" charset="0"/>
                <a:ea typeface="나눔스퀘어" charset="0"/>
              </a:rPr>
              <a:t>사용자</a:t>
            </a:r>
            <a:endParaRPr lang="ko-KR" altLang="en-US" sz="1533">
              <a:solidFill>
                <a:schemeClr val="bg1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>
            <a:off x="9997441" y="258657"/>
            <a:ext cx="1537123" cy="266676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algn="ctr" defTabSz="609630" latinLnBrk="0"/>
            <a:r>
              <a:rPr sz="1333" spc="-47">
                <a:latin typeface="나눔스퀘어" charset="0"/>
                <a:ea typeface="나눔스퀘어" charset="0"/>
              </a:rPr>
              <a:t>화면 설명</a:t>
            </a:r>
            <a:endParaRPr lang="ko-KR" altLang="en-US" sz="1333">
              <a:latin typeface="나눔스퀘어" charset="0"/>
              <a:ea typeface="나눔스퀘어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>
            <a:off x="985097" y="2066713"/>
            <a:ext cx="277707" cy="277707"/>
          </a:xfrm>
          <a:prstGeom prst="ellipse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0960" tIns="30480" rIns="60960" bIns="30480" anchor="ctr">
            <a:noAutofit/>
          </a:bodyPr>
          <a:lstStyle/>
          <a:p>
            <a:pPr algn="ctr" defTabSz="609630" latinLnBrk="0"/>
            <a:r>
              <a:rPr sz="1200">
                <a:latin typeface="나눔스퀘어" charset="0"/>
                <a:ea typeface="나눔스퀘어" charset="0"/>
              </a:rPr>
              <a:t>1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>
            <a:off x="1202267" y="243840"/>
            <a:ext cx="1537547" cy="266676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algn="ctr" defTabSz="609630" latinLnBrk="0"/>
            <a:r>
              <a:rPr sz="1333" b="1" spc="-40">
                <a:solidFill>
                  <a:srgbClr val="726B6B"/>
                </a:solidFill>
                <a:latin typeface="나눔스퀘어" charset="0"/>
                <a:ea typeface="나눔스퀘어" charset="0"/>
              </a:rPr>
              <a:t>글쓰기 </a:t>
            </a:r>
            <a:endParaRPr lang="ko-KR" altLang="en-US" sz="1333" b="1">
              <a:solidFill>
                <a:srgbClr val="726B6B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>
            <a:off x="3575050" y="5359401"/>
            <a:ext cx="481753" cy="457623"/>
          </a:xfrm>
          <a:prstGeom prst="ellipse">
            <a:avLst/>
          </a:prstGeom>
          <a:noFill/>
          <a:ln w="57150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0960" tIns="30480" rIns="60960" bIns="30480" anchor="ctr">
            <a:noAutofit/>
          </a:bodyPr>
          <a:lstStyle/>
          <a:p>
            <a:pPr algn="ctr" defTabSz="609630" latinLnBrk="0"/>
            <a:endParaRPr lang="ko-KR" altLang="en-US" sz="1200">
              <a:latin typeface="Calibri" charset="0"/>
              <a:ea typeface="?? ??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>
            <a:off x="4185074" y="1955801"/>
            <a:ext cx="481753" cy="457623"/>
          </a:xfrm>
          <a:prstGeom prst="ellipse">
            <a:avLst/>
          </a:prstGeom>
          <a:noFill/>
          <a:ln w="57150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0960" tIns="30480" rIns="60960" bIns="30480" anchor="ctr">
            <a:noAutofit/>
          </a:bodyPr>
          <a:lstStyle/>
          <a:p>
            <a:pPr algn="ctr" defTabSz="609630" latinLnBrk="0"/>
            <a:endParaRPr lang="ko-KR" altLang="en-US" sz="1200">
              <a:latin typeface="Calibri" charset="0"/>
              <a:ea typeface="?? ??" charset="0"/>
            </a:endParaRPr>
          </a:p>
        </p:txBody>
      </p:sp>
      <p:cxnSp>
        <p:nvCxnSpPr>
          <p:cNvPr id="26" name="Rect 0"/>
          <p:cNvCxnSpPr/>
          <p:nvPr/>
        </p:nvCxnSpPr>
        <p:spPr>
          <a:xfrm flipV="1">
            <a:off x="4602481" y="2032000"/>
            <a:ext cx="1514263" cy="32173"/>
          </a:xfrm>
          <a:prstGeom prst="straightConnector1">
            <a:avLst/>
          </a:prstGeom>
          <a:ln w="38100" cap="flat" cmpd="sng">
            <a:solidFill>
              <a:schemeClr val="accent6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 0"/>
          <p:cNvSpPr>
            <a:spLocks/>
          </p:cNvSpPr>
          <p:nvPr/>
        </p:nvSpPr>
        <p:spPr>
          <a:xfrm>
            <a:off x="4065693" y="1770803"/>
            <a:ext cx="277707" cy="277707"/>
          </a:xfrm>
          <a:prstGeom prst="ellipse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0960" tIns="30480" rIns="60960" bIns="30480" anchor="ctr">
            <a:noAutofit/>
          </a:bodyPr>
          <a:lstStyle/>
          <a:p>
            <a:pPr algn="ctr" defTabSz="609630" latinLnBrk="0"/>
            <a:r>
              <a:rPr sz="1200">
                <a:latin typeface="나눔스퀘어" charset="0"/>
                <a:ea typeface="나눔스퀘어" charset="0"/>
              </a:rPr>
              <a:t>2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pic>
        <p:nvPicPr>
          <p:cNvPr id="32" name="Picture " descr="C:/Users/Dayn/AppData/Roaming/PolarisOffice/ETemp/4764_13216720/fImage28637109249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767" y="786130"/>
            <a:ext cx="3031490" cy="1919393"/>
          </a:xfrm>
          <a:prstGeom prst="rect">
            <a:avLst/>
          </a:prstGeom>
          <a:noFill/>
        </p:spPr>
      </p:pic>
      <p:sp>
        <p:nvSpPr>
          <p:cNvPr id="33" name="Rect 0"/>
          <p:cNvSpPr>
            <a:spLocks/>
          </p:cNvSpPr>
          <p:nvPr/>
        </p:nvSpPr>
        <p:spPr>
          <a:xfrm>
            <a:off x="3391323" y="5220547"/>
            <a:ext cx="277707" cy="277707"/>
          </a:xfrm>
          <a:prstGeom prst="ellipse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0960" tIns="30480" rIns="60960" bIns="30480" anchor="ctr">
            <a:noAutofit/>
          </a:bodyPr>
          <a:lstStyle/>
          <a:p>
            <a:pPr algn="ctr" defTabSz="609630" latinLnBrk="0"/>
            <a:r>
              <a:rPr sz="1200">
                <a:latin typeface="나눔스퀘어" charset="0"/>
                <a:ea typeface="나눔스퀘어" charset="0"/>
              </a:rPr>
              <a:t>3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cxnSp>
        <p:nvCxnSpPr>
          <p:cNvPr id="34" name="Rect 0"/>
          <p:cNvCxnSpPr/>
          <p:nvPr/>
        </p:nvCxnSpPr>
        <p:spPr>
          <a:xfrm flipV="1">
            <a:off x="3980604" y="4282017"/>
            <a:ext cx="2244090" cy="1154007"/>
          </a:xfrm>
          <a:prstGeom prst="straightConnector1">
            <a:avLst/>
          </a:prstGeom>
          <a:ln w="38100" cap="flat" cmpd="sng">
            <a:solidFill>
              <a:schemeClr val="accent6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" descr="C:/Users/Dayn/AppData/Roaming/PolarisOffice/ETemp/4764_13216720/fImage354910952995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153" y="3022600"/>
            <a:ext cx="2781300" cy="1234440"/>
          </a:xfrm>
          <a:prstGeom prst="rect">
            <a:avLst/>
          </a:prstGeom>
          <a:noFill/>
        </p:spPr>
      </p:pic>
      <p:pic>
        <p:nvPicPr>
          <p:cNvPr id="40" name="Picture " descr="C:/Users/Dayn/AppData/Roaming/PolarisOffice/ETemp/4764_13216720/fImage216110961942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574" y="4837853"/>
            <a:ext cx="2871893" cy="1389380"/>
          </a:xfrm>
          <a:prstGeom prst="rect">
            <a:avLst/>
          </a:prstGeom>
          <a:noFill/>
        </p:spPr>
      </p:pic>
      <p:sp>
        <p:nvSpPr>
          <p:cNvPr id="41" name="Rect 0"/>
          <p:cNvSpPr>
            <a:spLocks/>
          </p:cNvSpPr>
          <p:nvPr/>
        </p:nvSpPr>
        <p:spPr>
          <a:xfrm>
            <a:off x="4224020" y="5410201"/>
            <a:ext cx="481753" cy="457623"/>
          </a:xfrm>
          <a:prstGeom prst="ellipse">
            <a:avLst/>
          </a:prstGeom>
          <a:noFill/>
          <a:ln w="57150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0960" tIns="30480" rIns="60960" bIns="30480" anchor="ctr">
            <a:noAutofit/>
          </a:bodyPr>
          <a:lstStyle/>
          <a:p>
            <a:pPr algn="ctr" defTabSz="609630" latinLnBrk="0"/>
            <a:endParaRPr lang="ko-KR" altLang="en-US" sz="1200">
              <a:latin typeface="Calibri" charset="0"/>
              <a:ea typeface="?? ??" charset="0"/>
            </a:endParaRPr>
          </a:p>
        </p:txBody>
      </p:sp>
      <p:sp>
        <p:nvSpPr>
          <p:cNvPr id="42" name="Rect 0"/>
          <p:cNvSpPr>
            <a:spLocks/>
          </p:cNvSpPr>
          <p:nvPr/>
        </p:nvSpPr>
        <p:spPr>
          <a:xfrm>
            <a:off x="4685453" y="5359400"/>
            <a:ext cx="277707" cy="277707"/>
          </a:xfrm>
          <a:prstGeom prst="ellipse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0960" tIns="30480" rIns="60960" bIns="30480" anchor="ctr">
            <a:noAutofit/>
          </a:bodyPr>
          <a:lstStyle/>
          <a:p>
            <a:pPr algn="ctr" defTabSz="609630" latinLnBrk="0"/>
            <a:r>
              <a:rPr sz="1200">
                <a:latin typeface="나눔스퀘어" charset="0"/>
                <a:ea typeface="나눔스퀘어" charset="0"/>
              </a:rPr>
              <a:t>4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cxnSp>
        <p:nvCxnSpPr>
          <p:cNvPr id="43" name="Rect 0"/>
          <p:cNvCxnSpPr/>
          <p:nvPr/>
        </p:nvCxnSpPr>
        <p:spPr>
          <a:xfrm>
            <a:off x="4700270" y="5636684"/>
            <a:ext cx="1580727" cy="423"/>
          </a:xfrm>
          <a:prstGeom prst="straightConnector1">
            <a:avLst/>
          </a:prstGeom>
          <a:ln w="38100" cap="flat" cmpd="sng">
            <a:solidFill>
              <a:schemeClr val="accent6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6D9ACAF1-8FC0-4A87-A4B7-F1422E909AD9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B9320F77-B9A0-41C5-862A-B4B631284C64}" type="slidenum">
              <a:rPr lang="en-US" altLang="ko-KR" smtClean="0">
                <a:latin typeface="나눔스퀘어" charset="0"/>
                <a:ea typeface="나눔스퀘어" charset="0"/>
              </a:rPr>
              <a:pPr/>
              <a:t>12</a:t>
            </a:fld>
            <a:endParaRPr lang="ko-KR" altLang="en-US">
              <a:latin typeface="나눔스퀘어" charset="0"/>
              <a:ea typeface="나눔스퀘어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" descr="C:/Users/Dayn/AppData/Roaming/PolarisOffice/ETemp/4764_13216720/fImage3415291100482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52" b="1152"/>
          <a:stretch>
            <a:fillRect/>
          </a:stretch>
        </p:blipFill>
        <p:spPr>
          <a:xfrm>
            <a:off x="4801023" y="967740"/>
            <a:ext cx="4572000" cy="5450417"/>
          </a:xfrm>
          <a:prstGeom prst="rect">
            <a:avLst/>
          </a:prstGeom>
          <a:noFill/>
        </p:spPr>
      </p:pic>
      <p:pic>
        <p:nvPicPr>
          <p:cNvPr id="21" name="Picture " descr="C:/Users/Dayn/AppData/Roaming/PolarisOffice/ETemp/4764_13216720/fImage236911101543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1" y="4804834"/>
            <a:ext cx="4577503" cy="1924050"/>
          </a:xfrm>
          <a:prstGeom prst="rect">
            <a:avLst/>
          </a:prstGeom>
          <a:noFill/>
        </p:spPr>
      </p:pic>
      <p:pic>
        <p:nvPicPr>
          <p:cNvPr id="17" name="Picture " descr="C:/Users/Dayn/AppData/Roaming/PolarisOffice/ETemp/4764_13216720/fImage736321102239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23" y="731943"/>
            <a:ext cx="4572000" cy="3721100"/>
          </a:xfrm>
          <a:prstGeom prst="rect">
            <a:avLst/>
          </a:prstGeom>
          <a:noFill/>
        </p:spPr>
      </p:pic>
      <p:sp>
        <p:nvSpPr>
          <p:cNvPr id="2" name="Rect 0"/>
          <p:cNvSpPr txBox="1">
            <a:spLocks/>
          </p:cNvSpPr>
          <p:nvPr/>
        </p:nvSpPr>
        <p:spPr>
          <a:xfrm>
            <a:off x="434340" y="6494781"/>
            <a:ext cx="298027" cy="174343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defTabSz="609630" latinLnBrk="0"/>
            <a:endParaRPr lang="ko-KR" altLang="en-US" sz="733">
              <a:solidFill>
                <a:srgbClr val="000000"/>
              </a:solidFill>
              <a:latin typeface="Gmarket Sans Bold" charset="0"/>
              <a:ea typeface="?? ??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411124" y="-17780"/>
          <a:ext cx="2780877" cy="6858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81947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200" b="1" i="0" kern="1200">
                        <a:solidFill>
                          <a:schemeClr val="lt1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477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9411124" y="731943"/>
          <a:ext cx="2780877" cy="488188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95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5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7947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1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필수 입력 사항인 제목/내용을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전부 입력 후 등록 버튼 누르면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글 등록 완료되고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목록 페이지로 넘어감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59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2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새로 올라온 글은 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글번호 +1 부여받고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목록 상단에 추가됨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38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3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글 제목을 클릭하면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게시글 세부 페이지로 넘어감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417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4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게시글에 달린 댓글에 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답글을 달거나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부적절한 댓글은 신고 가능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462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5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본인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작성글에는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endParaRPr lang="ko-KR" altLang="en-US" sz="1200" b="0" i="0" kern="1200" dirty="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수정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삭제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버튼이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존재</a:t>
                      </a:r>
                      <a:endParaRPr lang="ko-KR" altLang="en-US" sz="1200" b="0" i="0" kern="1200" dirty="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&gt;&gt;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수정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버튼을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누르면</a:t>
                      </a:r>
                      <a:endParaRPr lang="ko-KR" altLang="en-US" sz="1200" b="0" i="0" kern="1200" dirty="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수정폼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(1번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형태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)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에서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수정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가능</a:t>
                      </a:r>
                      <a:endParaRPr lang="ko-KR" altLang="en-US" sz="1200" b="0" i="0" kern="1200" dirty="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&gt;&gt;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삭제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버튼을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누르면</a:t>
                      </a:r>
                      <a:endParaRPr lang="ko-KR" altLang="en-US" sz="1200" b="0" i="0" kern="1200" dirty="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삭제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확인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알람창이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뜨고</a:t>
                      </a:r>
                      <a:endParaRPr lang="ko-KR" altLang="en-US" sz="1200" b="0" i="0" kern="1200" dirty="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확인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버튼을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누르면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최종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삭제</a:t>
                      </a:r>
                      <a:endParaRPr lang="ko-KR" altLang="en-US" sz="1200" b="0" i="0" kern="1200" dirty="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92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6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이전글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/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목록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/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다음글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버튼</a:t>
                      </a:r>
                      <a:endParaRPr lang="ko-KR" altLang="en-US" sz="1200" b="0" i="0" kern="1200" dirty="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 0"/>
          <p:cNvSpPr txBox="1">
            <a:spLocks/>
          </p:cNvSpPr>
          <p:nvPr/>
        </p:nvSpPr>
        <p:spPr>
          <a:xfrm>
            <a:off x="7717791" y="107527"/>
            <a:ext cx="1537123" cy="471796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algn="r" defTabSz="609630" latinLnBrk="0"/>
            <a:r>
              <a:rPr sz="1333" spc="-47">
                <a:solidFill>
                  <a:srgbClr val="5A7D59"/>
                </a:solidFill>
                <a:latin typeface="나눔스퀘어" charset="0"/>
                <a:ea typeface="나눔스퀘어" charset="0"/>
              </a:rPr>
              <a:t>TIDY GAMES</a:t>
            </a:r>
            <a:endParaRPr lang="ko-KR" altLang="en-US" sz="1333">
              <a:solidFill>
                <a:srgbClr val="5A7D59"/>
              </a:solidFill>
              <a:latin typeface="나눔스퀘어" charset="0"/>
              <a:ea typeface="나눔스퀘어" charset="0"/>
            </a:endParaRPr>
          </a:p>
          <a:p>
            <a:pPr algn="r" defTabSz="609630" latinLnBrk="0"/>
            <a:r>
              <a:rPr sz="1333" spc="-47">
                <a:solidFill>
                  <a:srgbClr val="5A7D59"/>
                </a:solidFill>
                <a:latin typeface="나눔스퀘어" charset="0"/>
                <a:ea typeface="나눔스퀘어" charset="0"/>
              </a:rPr>
              <a:t>화면 </a:t>
            </a:r>
            <a:r>
              <a:rPr sz="1333" spc="-47">
                <a:solidFill>
                  <a:srgbClr val="5F815E"/>
                </a:solidFill>
                <a:latin typeface="나눔스퀘어" charset="0"/>
                <a:ea typeface="나눔스퀘어" charset="0"/>
              </a:rPr>
              <a:t>설계 </a:t>
            </a:r>
            <a:r>
              <a:rPr sz="1333" spc="-47">
                <a:solidFill>
                  <a:srgbClr val="5A7D59"/>
                </a:solidFill>
                <a:latin typeface="나눔스퀘어" charset="0"/>
                <a:ea typeface="나눔스퀘어" charset="0"/>
              </a:rPr>
              <a:t>보고서</a:t>
            </a:r>
            <a:endParaRPr lang="ko-KR" altLang="en-US" sz="1333">
              <a:solidFill>
                <a:srgbClr val="5A7D59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6548967" y="356447"/>
            <a:ext cx="1477433" cy="482120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defTabSz="609630" latinLnBrk="0"/>
            <a:r>
              <a:rPr sz="1000" dirty="0" err="1">
                <a:solidFill>
                  <a:srgbClr val="726B6B"/>
                </a:solidFill>
                <a:latin typeface="나눔스퀘어" charset="0"/>
                <a:ea typeface="나눔스퀘어" charset="0"/>
              </a:rPr>
              <a:t>세미</a:t>
            </a:r>
            <a:r>
              <a:rPr sz="1000" dirty="0">
                <a:solidFill>
                  <a:srgbClr val="726B6B"/>
                </a:solidFill>
                <a:latin typeface="나눔스퀘어" charset="0"/>
                <a:ea typeface="나눔스퀘어" charset="0"/>
              </a:rPr>
              <a:t> </a:t>
            </a:r>
            <a:r>
              <a:rPr sz="1000" dirty="0" err="1">
                <a:solidFill>
                  <a:srgbClr val="726B6B"/>
                </a:solidFill>
                <a:latin typeface="나눔스퀘어" charset="0"/>
                <a:ea typeface="나눔스퀘어" charset="0"/>
              </a:rPr>
              <a:t>오브</a:t>
            </a:r>
            <a:r>
              <a:rPr sz="1000" dirty="0">
                <a:solidFill>
                  <a:srgbClr val="726B6B"/>
                </a:solidFill>
                <a:latin typeface="나눔스퀘어" charset="0"/>
                <a:ea typeface="나눔스퀘어" charset="0"/>
              </a:rPr>
              <a:t> </a:t>
            </a:r>
            <a:r>
              <a:rPr sz="1000" dirty="0" err="1">
                <a:solidFill>
                  <a:srgbClr val="726B6B"/>
                </a:solidFill>
                <a:latin typeface="나눔스퀘어" charset="0"/>
                <a:ea typeface="나눔스퀘어" charset="0"/>
              </a:rPr>
              <a:t>레전드</a:t>
            </a:r>
            <a:r>
              <a:rPr sz="1000" dirty="0">
                <a:solidFill>
                  <a:srgbClr val="726B6B"/>
                </a:solidFill>
                <a:latin typeface="나눔스퀘어" charset="0"/>
                <a:ea typeface="나눔스퀘어" charset="0"/>
              </a:rPr>
              <a:t>(SOL)</a:t>
            </a:r>
            <a:endParaRPr lang="ko-KR" altLang="en-US" sz="1000" dirty="0">
              <a:solidFill>
                <a:srgbClr val="726B6B"/>
              </a:solidFill>
              <a:latin typeface="나눔스퀘어" charset="0"/>
              <a:ea typeface="나눔스퀘어" charset="0"/>
            </a:endParaRPr>
          </a:p>
          <a:p>
            <a:pPr defTabSz="609630" latinLnBrk="0"/>
            <a:endParaRPr lang="ko-KR" altLang="en-US" sz="1733" dirty="0">
              <a:solidFill>
                <a:srgbClr val="726B6B"/>
              </a:solidFill>
              <a:latin typeface="나눔스퀘어" charset="0"/>
              <a:ea typeface="나눔스퀘어" charset="0"/>
            </a:endParaRPr>
          </a:p>
        </p:txBody>
      </p:sp>
      <p:cxnSp>
        <p:nvCxnSpPr>
          <p:cNvPr id="8" name="Rect 0"/>
          <p:cNvCxnSpPr/>
          <p:nvPr/>
        </p:nvCxnSpPr>
        <p:spPr>
          <a:xfrm>
            <a:off x="147320" y="631190"/>
            <a:ext cx="9038590" cy="847"/>
          </a:xfrm>
          <a:prstGeom prst="line">
            <a:avLst/>
          </a:prstGeom>
          <a:ln w="9525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t 0"/>
          <p:cNvCxnSpPr>
            <a:cxnSpLocks/>
          </p:cNvCxnSpPr>
          <p:nvPr/>
        </p:nvCxnSpPr>
        <p:spPr>
          <a:xfrm>
            <a:off x="960967" y="560917"/>
            <a:ext cx="1985857" cy="0"/>
          </a:xfrm>
          <a:prstGeom prst="line">
            <a:avLst/>
          </a:prstGeom>
          <a:ln w="9525" cap="flat" cmpd="sng">
            <a:solidFill>
              <a:srgbClr val="5F815E">
                <a:alpha val="100000"/>
              </a:srgbClr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2" name="Picture " descr="C:/Users/Dayn/AppData/Roaming/PolarisOffice/ETemp/4764_13216720/fImage13021511104604.png"/>
          <p:cNvPicPr>
            <a:picLocks noChangeAspect="1"/>
          </p:cNvPicPr>
          <p:nvPr/>
        </p:nvPicPr>
        <p:blipFill rotWithShape="1">
          <a:blip r:embed="rId5" cstate="hqprint">
            <a:duotone>
              <a:srgbClr val="708F30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262"/>
                    </a14:imgEffect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823" y="128694"/>
            <a:ext cx="1258147" cy="469053"/>
          </a:xfrm>
          <a:prstGeom prst="rect">
            <a:avLst/>
          </a:prstGeom>
          <a:noFill/>
        </p:spPr>
      </p:pic>
      <p:sp>
        <p:nvSpPr>
          <p:cNvPr id="10" name="Rect 0"/>
          <p:cNvSpPr txBox="1">
            <a:spLocks/>
          </p:cNvSpPr>
          <p:nvPr/>
        </p:nvSpPr>
        <p:spPr>
          <a:xfrm>
            <a:off x="355601" y="228600"/>
            <a:ext cx="1537123" cy="297454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defTabSz="609630" latinLnBrk="0"/>
            <a:r>
              <a:rPr sz="1533" spc="-47">
                <a:solidFill>
                  <a:schemeClr val="bg1"/>
                </a:solidFill>
                <a:latin typeface="나눔스퀘어" charset="0"/>
                <a:ea typeface="나눔스퀘어" charset="0"/>
              </a:rPr>
              <a:t>사용자</a:t>
            </a:r>
            <a:endParaRPr lang="ko-KR" altLang="en-US" sz="1533">
              <a:solidFill>
                <a:schemeClr val="bg1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>
            <a:off x="9997441" y="258657"/>
            <a:ext cx="1537123" cy="266676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algn="ctr" defTabSz="609630" latinLnBrk="0"/>
            <a:r>
              <a:rPr sz="1333" spc="-47">
                <a:latin typeface="나눔스퀘어" charset="0"/>
                <a:ea typeface="나눔스퀘어" charset="0"/>
              </a:rPr>
              <a:t>화면 설명</a:t>
            </a:r>
            <a:endParaRPr lang="ko-KR" altLang="en-US" sz="1333">
              <a:latin typeface="나눔스퀘어" charset="0"/>
              <a:ea typeface="나눔스퀘어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>
            <a:off x="3477683" y="4276090"/>
            <a:ext cx="277707" cy="277707"/>
          </a:xfrm>
          <a:prstGeom prst="ellipse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0960" tIns="30480" rIns="60960" bIns="30480" anchor="ctr">
            <a:noAutofit/>
          </a:bodyPr>
          <a:lstStyle/>
          <a:p>
            <a:pPr algn="ctr" defTabSz="609630" latinLnBrk="0"/>
            <a:r>
              <a:rPr sz="1200">
                <a:latin typeface="나눔스퀘어" charset="0"/>
                <a:ea typeface="나눔스퀘어" charset="0"/>
              </a:rPr>
              <a:t>1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>
            <a:off x="1164590" y="238760"/>
            <a:ext cx="1924473" cy="266676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algn="ctr" defTabSz="609630" latinLnBrk="0"/>
            <a:r>
              <a:rPr sz="1333" b="1" dirty="0" err="1">
                <a:solidFill>
                  <a:srgbClr val="726B6B"/>
                </a:solidFill>
                <a:latin typeface="나눔스퀘어" charset="0"/>
                <a:ea typeface="나눔스퀘어" charset="0"/>
              </a:rPr>
              <a:t>글등록</a:t>
            </a:r>
            <a:r>
              <a:rPr sz="1333" b="1" dirty="0">
                <a:solidFill>
                  <a:srgbClr val="726B6B"/>
                </a:solidFill>
                <a:latin typeface="나눔스퀘어" charset="0"/>
                <a:ea typeface="나눔스퀘어" charset="0"/>
              </a:rPr>
              <a:t> &amp; </a:t>
            </a:r>
            <a:r>
              <a:rPr sz="1333" b="1" dirty="0" err="1">
                <a:solidFill>
                  <a:srgbClr val="726B6B"/>
                </a:solidFill>
                <a:latin typeface="나눔스퀘어" charset="0"/>
                <a:ea typeface="나눔스퀘어" charset="0"/>
              </a:rPr>
              <a:t>작성글</a:t>
            </a:r>
            <a:r>
              <a:rPr sz="1333" b="1" dirty="0">
                <a:solidFill>
                  <a:srgbClr val="726B6B"/>
                </a:solidFill>
                <a:latin typeface="나눔스퀘어" charset="0"/>
                <a:ea typeface="나눔스퀘어" charset="0"/>
              </a:rPr>
              <a:t> </a:t>
            </a:r>
            <a:r>
              <a:rPr sz="1333" b="1" dirty="0" err="1">
                <a:solidFill>
                  <a:srgbClr val="726B6B"/>
                </a:solidFill>
                <a:latin typeface="나눔스퀘어" charset="0"/>
                <a:ea typeface="나눔스퀘어" charset="0"/>
              </a:rPr>
              <a:t>관리</a:t>
            </a:r>
            <a:endParaRPr lang="ko-KR" altLang="en-US" sz="1333" b="1" dirty="0">
              <a:solidFill>
                <a:srgbClr val="726B6B"/>
              </a:solidFill>
              <a:latin typeface="나눔스퀘어" charset="0"/>
              <a:ea typeface="나눔스퀘어" charset="0"/>
            </a:endParaRPr>
          </a:p>
        </p:txBody>
      </p:sp>
      <p:cxnSp>
        <p:nvCxnSpPr>
          <p:cNvPr id="24" name="Rect 0"/>
          <p:cNvCxnSpPr/>
          <p:nvPr/>
        </p:nvCxnSpPr>
        <p:spPr>
          <a:xfrm flipH="1">
            <a:off x="617220" y="4453043"/>
            <a:ext cx="2970107" cy="1160780"/>
          </a:xfrm>
          <a:prstGeom prst="straightConnector1">
            <a:avLst/>
          </a:prstGeom>
          <a:ln w="38100" cap="flat" cmpd="sng">
            <a:solidFill>
              <a:schemeClr val="accent6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 0"/>
          <p:cNvSpPr>
            <a:spLocks/>
          </p:cNvSpPr>
          <p:nvPr/>
        </p:nvSpPr>
        <p:spPr>
          <a:xfrm>
            <a:off x="339937" y="5572337"/>
            <a:ext cx="277707" cy="277707"/>
          </a:xfrm>
          <a:prstGeom prst="ellipse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0960" tIns="30480" rIns="60960" bIns="30480" anchor="ctr">
            <a:noAutofit/>
          </a:bodyPr>
          <a:lstStyle/>
          <a:p>
            <a:pPr algn="ctr" defTabSz="609630" latinLnBrk="0"/>
            <a:r>
              <a:rPr sz="1200">
                <a:latin typeface="나눔스퀘어" charset="0"/>
                <a:ea typeface="나눔스퀘어" charset="0"/>
              </a:rPr>
              <a:t>2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sp>
        <p:nvSpPr>
          <p:cNvPr id="31" name="Rect 0"/>
          <p:cNvSpPr>
            <a:spLocks/>
          </p:cNvSpPr>
          <p:nvPr/>
        </p:nvSpPr>
        <p:spPr>
          <a:xfrm>
            <a:off x="3285490" y="5596043"/>
            <a:ext cx="277707" cy="277707"/>
          </a:xfrm>
          <a:prstGeom prst="ellipse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0960" tIns="30480" rIns="60960" bIns="30480" anchor="ctr">
            <a:noAutofit/>
          </a:bodyPr>
          <a:lstStyle/>
          <a:p>
            <a:pPr algn="ctr" defTabSz="609630" latinLnBrk="0"/>
            <a:r>
              <a:rPr sz="1200">
                <a:latin typeface="나눔스퀘어" charset="0"/>
                <a:ea typeface="나눔스퀘어" charset="0"/>
              </a:rPr>
              <a:t>3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cxnSp>
        <p:nvCxnSpPr>
          <p:cNvPr id="34" name="Rect 0"/>
          <p:cNvCxnSpPr/>
          <p:nvPr/>
        </p:nvCxnSpPr>
        <p:spPr>
          <a:xfrm flipV="1">
            <a:off x="3494617" y="5033010"/>
            <a:ext cx="1422400" cy="665480"/>
          </a:xfrm>
          <a:prstGeom prst="straightConnector1">
            <a:avLst/>
          </a:prstGeom>
          <a:ln w="38100" cap="flat" cmpd="sng">
            <a:solidFill>
              <a:schemeClr val="accent6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 0"/>
          <p:cNvSpPr>
            <a:spLocks/>
          </p:cNvSpPr>
          <p:nvPr/>
        </p:nvSpPr>
        <p:spPr>
          <a:xfrm>
            <a:off x="8441690" y="4304453"/>
            <a:ext cx="277707" cy="277707"/>
          </a:xfrm>
          <a:prstGeom prst="ellipse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0960" tIns="30480" rIns="60960" bIns="30480" anchor="ctr">
            <a:noAutofit/>
          </a:bodyPr>
          <a:lstStyle/>
          <a:p>
            <a:pPr algn="ctr" defTabSz="609630" latinLnBrk="0"/>
            <a:r>
              <a:rPr sz="1200">
                <a:latin typeface="나눔스퀘어" charset="0"/>
                <a:ea typeface="나눔스퀘어" charset="0"/>
              </a:rPr>
              <a:t>4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sp>
        <p:nvSpPr>
          <p:cNvPr id="38" name="Rect 0"/>
          <p:cNvSpPr>
            <a:spLocks/>
          </p:cNvSpPr>
          <p:nvPr/>
        </p:nvSpPr>
        <p:spPr>
          <a:xfrm>
            <a:off x="5249333" y="6140027"/>
            <a:ext cx="277707" cy="277707"/>
          </a:xfrm>
          <a:prstGeom prst="ellipse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0960" tIns="30480" rIns="60960" bIns="30480" anchor="ctr">
            <a:noAutofit/>
          </a:bodyPr>
          <a:lstStyle/>
          <a:p>
            <a:pPr algn="ctr" defTabSz="609630" latinLnBrk="0"/>
            <a:r>
              <a:rPr sz="1200">
                <a:latin typeface="나눔스퀘어" charset="0"/>
                <a:ea typeface="나눔스퀘어" charset="0"/>
              </a:rPr>
              <a:t>5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sp>
        <p:nvSpPr>
          <p:cNvPr id="39" name="Rect 0"/>
          <p:cNvSpPr>
            <a:spLocks/>
          </p:cNvSpPr>
          <p:nvPr/>
        </p:nvSpPr>
        <p:spPr>
          <a:xfrm>
            <a:off x="7844790" y="6001597"/>
            <a:ext cx="277707" cy="277707"/>
          </a:xfrm>
          <a:prstGeom prst="ellipse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0960" tIns="30480" rIns="60960" bIns="30480" anchor="ctr">
            <a:noAutofit/>
          </a:bodyPr>
          <a:lstStyle/>
          <a:p>
            <a:pPr algn="ctr" defTabSz="609630" latinLnBrk="0"/>
            <a:r>
              <a:rPr sz="1200">
                <a:latin typeface="나눔스퀘어" charset="0"/>
                <a:ea typeface="나눔스퀘어" charset="0"/>
              </a:rPr>
              <a:t>6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cxnSp>
        <p:nvCxnSpPr>
          <p:cNvPr id="40" name="Rect 0"/>
          <p:cNvCxnSpPr/>
          <p:nvPr/>
        </p:nvCxnSpPr>
        <p:spPr>
          <a:xfrm flipV="1">
            <a:off x="5505027" y="4175337"/>
            <a:ext cx="1126067" cy="2051897"/>
          </a:xfrm>
          <a:prstGeom prst="straightConnector1">
            <a:avLst/>
          </a:prstGeom>
          <a:ln w="38100" cap="flat" cmpd="sng">
            <a:solidFill>
              <a:schemeClr val="accent6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718D4E-2711-4926-84B1-7CD9CDFC5C22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B9320F77-B9A0-41C5-862A-B4B631284C64}" type="slidenum">
              <a:rPr lang="en-US" altLang="ko-KR" smtClean="0">
                <a:latin typeface="나눔스퀘어" charset="0"/>
                <a:ea typeface="나눔스퀘어" charset="0"/>
              </a:rPr>
              <a:pPr/>
              <a:t>13</a:t>
            </a:fld>
            <a:endParaRPr lang="ko-KR" altLang="en-US">
              <a:latin typeface="나눔스퀘어" charset="0"/>
              <a:ea typeface="나눔스퀘어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" descr="C:/Users/Dayn/AppData/Roaming/PolarisOffice/ETemp/4764_13216720/fImage3702381123390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7" t="21284" r="17232" b="35380"/>
          <a:stretch>
            <a:fillRect/>
          </a:stretch>
        </p:blipFill>
        <p:spPr>
          <a:xfrm>
            <a:off x="5448724" y="770891"/>
            <a:ext cx="3962823" cy="2972223"/>
          </a:xfrm>
          <a:prstGeom prst="rect">
            <a:avLst/>
          </a:prstGeom>
          <a:noFill/>
        </p:spPr>
      </p:pic>
      <p:pic>
        <p:nvPicPr>
          <p:cNvPr id="9" name="Picture " descr="C:/Users/Dayn/AppData/Roaming/PolarisOffice/ETemp/4764_13216720/fImage4627261124153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474" y="697230"/>
            <a:ext cx="4989830" cy="6104467"/>
          </a:xfrm>
          <a:prstGeom prst="rect">
            <a:avLst/>
          </a:prstGeom>
          <a:noFill/>
        </p:spPr>
      </p:pic>
      <p:sp>
        <p:nvSpPr>
          <p:cNvPr id="2" name="Rect 0"/>
          <p:cNvSpPr txBox="1">
            <a:spLocks/>
          </p:cNvSpPr>
          <p:nvPr/>
        </p:nvSpPr>
        <p:spPr>
          <a:xfrm>
            <a:off x="434340" y="6494781"/>
            <a:ext cx="298027" cy="174343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defTabSz="609630" latinLnBrk="0"/>
            <a:endParaRPr lang="ko-KR" altLang="en-US" sz="733">
              <a:solidFill>
                <a:srgbClr val="000000"/>
              </a:solidFill>
              <a:latin typeface="Gmarket Sans Bold" charset="0"/>
              <a:ea typeface="?? ??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411124" y="-17780"/>
          <a:ext cx="2780877" cy="6858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81947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200" b="1" i="0" kern="1200">
                        <a:solidFill>
                          <a:schemeClr val="lt1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477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9400540" y="770890"/>
          <a:ext cx="2780877" cy="592963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95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5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593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1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공감되는 글, 유용한 글에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추천 아이콘을 누를 수 있음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추천 아이콘 누르면 추천수 +1로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숫자가 올라감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727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2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게시글에 댓글을 등록할 수 있음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227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3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본인의 댓글엔 수정/삭제가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가능하고, 다른 유저의 댓글은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답글이나 신고가 가능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584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4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신고 기능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신고 사유를 선택하거나 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직접 입력 가능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신고완료된 글이나 댓글은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관리자의 신고 내역 폼으로 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데이터가 넘어감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* 신고가 되었다고 해서 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글이나 댓글이 바로 삭제 x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글 댓글, 삭제는 관리자가 추후에 판단 후 진행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9857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5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신고 완료 버튼을 누르면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신고가 접수되었다는 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알람창이 뜸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6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본인이 작성한 글이 아니면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수정/삭제 버튼 보이지 않음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 0"/>
          <p:cNvSpPr txBox="1">
            <a:spLocks/>
          </p:cNvSpPr>
          <p:nvPr/>
        </p:nvSpPr>
        <p:spPr>
          <a:xfrm>
            <a:off x="7717791" y="107527"/>
            <a:ext cx="1537123" cy="471796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algn="r" defTabSz="609630" latinLnBrk="0"/>
            <a:r>
              <a:rPr sz="1333" spc="-47">
                <a:solidFill>
                  <a:srgbClr val="5A7D59"/>
                </a:solidFill>
                <a:latin typeface="나눔스퀘어" charset="0"/>
                <a:ea typeface="나눔스퀘어" charset="0"/>
              </a:rPr>
              <a:t>TIDY GAMES</a:t>
            </a:r>
            <a:endParaRPr lang="ko-KR" altLang="en-US" sz="1333">
              <a:solidFill>
                <a:srgbClr val="5A7D59"/>
              </a:solidFill>
              <a:latin typeface="나눔스퀘어" charset="0"/>
              <a:ea typeface="나눔스퀘어" charset="0"/>
            </a:endParaRPr>
          </a:p>
          <a:p>
            <a:pPr algn="r" defTabSz="609630" latinLnBrk="0"/>
            <a:r>
              <a:rPr sz="1333" spc="-47">
                <a:solidFill>
                  <a:srgbClr val="5A7D59"/>
                </a:solidFill>
                <a:latin typeface="나눔스퀘어" charset="0"/>
                <a:ea typeface="나눔스퀘어" charset="0"/>
              </a:rPr>
              <a:t>화면 </a:t>
            </a:r>
            <a:r>
              <a:rPr sz="1333" spc="-47">
                <a:solidFill>
                  <a:srgbClr val="5F815E"/>
                </a:solidFill>
                <a:latin typeface="나눔스퀘어" charset="0"/>
                <a:ea typeface="나눔스퀘어" charset="0"/>
              </a:rPr>
              <a:t>설계 </a:t>
            </a:r>
            <a:r>
              <a:rPr sz="1333" spc="-47">
                <a:solidFill>
                  <a:srgbClr val="5A7D59"/>
                </a:solidFill>
                <a:latin typeface="나눔스퀘어" charset="0"/>
                <a:ea typeface="나눔스퀘어" charset="0"/>
              </a:rPr>
              <a:t>보고서</a:t>
            </a:r>
            <a:endParaRPr lang="ko-KR" altLang="en-US" sz="1333">
              <a:solidFill>
                <a:srgbClr val="5A7D59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6553200" y="356447"/>
            <a:ext cx="1477433" cy="482120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defTabSz="609630" latinLnBrk="0"/>
            <a:r>
              <a:rPr sz="1000" dirty="0" err="1">
                <a:solidFill>
                  <a:srgbClr val="726B6B"/>
                </a:solidFill>
                <a:latin typeface="나눔스퀘어" charset="0"/>
                <a:ea typeface="나눔스퀘어" charset="0"/>
              </a:rPr>
              <a:t>세미</a:t>
            </a:r>
            <a:r>
              <a:rPr sz="1000" dirty="0">
                <a:solidFill>
                  <a:srgbClr val="726B6B"/>
                </a:solidFill>
                <a:latin typeface="나눔스퀘어" charset="0"/>
                <a:ea typeface="나눔스퀘어" charset="0"/>
              </a:rPr>
              <a:t> </a:t>
            </a:r>
            <a:r>
              <a:rPr sz="1000" dirty="0" err="1">
                <a:solidFill>
                  <a:srgbClr val="726B6B"/>
                </a:solidFill>
                <a:latin typeface="나눔스퀘어" charset="0"/>
                <a:ea typeface="나눔스퀘어" charset="0"/>
              </a:rPr>
              <a:t>오브</a:t>
            </a:r>
            <a:r>
              <a:rPr sz="1000" dirty="0">
                <a:solidFill>
                  <a:srgbClr val="726B6B"/>
                </a:solidFill>
                <a:latin typeface="나눔스퀘어" charset="0"/>
                <a:ea typeface="나눔스퀘어" charset="0"/>
              </a:rPr>
              <a:t> </a:t>
            </a:r>
            <a:r>
              <a:rPr sz="1000" dirty="0" err="1">
                <a:solidFill>
                  <a:srgbClr val="726B6B"/>
                </a:solidFill>
                <a:latin typeface="나눔스퀘어" charset="0"/>
                <a:ea typeface="나눔스퀘어" charset="0"/>
              </a:rPr>
              <a:t>레전드</a:t>
            </a:r>
            <a:r>
              <a:rPr sz="1000" dirty="0">
                <a:solidFill>
                  <a:srgbClr val="726B6B"/>
                </a:solidFill>
                <a:latin typeface="나눔스퀘어" charset="0"/>
                <a:ea typeface="나눔스퀘어" charset="0"/>
              </a:rPr>
              <a:t>(SOL)</a:t>
            </a:r>
            <a:endParaRPr lang="ko-KR" altLang="en-US" sz="1000" dirty="0">
              <a:solidFill>
                <a:srgbClr val="726B6B"/>
              </a:solidFill>
              <a:latin typeface="나눔스퀘어" charset="0"/>
              <a:ea typeface="나눔스퀘어" charset="0"/>
            </a:endParaRPr>
          </a:p>
          <a:p>
            <a:pPr defTabSz="609630" latinLnBrk="0"/>
            <a:endParaRPr lang="ko-KR" altLang="en-US" sz="1733" dirty="0">
              <a:solidFill>
                <a:srgbClr val="726B6B"/>
              </a:solidFill>
              <a:latin typeface="나눔스퀘어" charset="0"/>
              <a:ea typeface="나눔스퀘어" charset="0"/>
            </a:endParaRPr>
          </a:p>
        </p:txBody>
      </p:sp>
      <p:cxnSp>
        <p:nvCxnSpPr>
          <p:cNvPr id="8" name="Rect 0"/>
          <p:cNvCxnSpPr/>
          <p:nvPr/>
        </p:nvCxnSpPr>
        <p:spPr>
          <a:xfrm>
            <a:off x="147320" y="631190"/>
            <a:ext cx="9038590" cy="847"/>
          </a:xfrm>
          <a:prstGeom prst="line">
            <a:avLst/>
          </a:prstGeom>
          <a:ln w="9525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t 0"/>
          <p:cNvCxnSpPr/>
          <p:nvPr/>
        </p:nvCxnSpPr>
        <p:spPr>
          <a:xfrm>
            <a:off x="960967" y="581660"/>
            <a:ext cx="2341457" cy="9313"/>
          </a:xfrm>
          <a:prstGeom prst="line">
            <a:avLst/>
          </a:prstGeom>
          <a:ln w="9525" cap="flat" cmpd="sng">
            <a:solidFill>
              <a:srgbClr val="5F815E">
                <a:alpha val="100000"/>
              </a:srgbClr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2" name="Picture " descr="C:/Users/Dayn/AppData/Roaming/PolarisOffice/ETemp/4764_13216720/fImage1302151132292.png"/>
          <p:cNvPicPr>
            <a:picLocks noChangeAspect="1"/>
          </p:cNvPicPr>
          <p:nvPr/>
        </p:nvPicPr>
        <p:blipFill rotWithShape="1">
          <a:blip r:embed="rId4" cstate="hqprint">
            <a:duotone>
              <a:srgbClr val="708F30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62"/>
                    </a14:imgEffect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823" y="128694"/>
            <a:ext cx="1258147" cy="469053"/>
          </a:xfrm>
          <a:prstGeom prst="rect">
            <a:avLst/>
          </a:prstGeom>
          <a:noFill/>
        </p:spPr>
      </p:pic>
      <p:sp>
        <p:nvSpPr>
          <p:cNvPr id="10" name="Rect 0"/>
          <p:cNvSpPr txBox="1">
            <a:spLocks/>
          </p:cNvSpPr>
          <p:nvPr/>
        </p:nvSpPr>
        <p:spPr>
          <a:xfrm>
            <a:off x="355601" y="228600"/>
            <a:ext cx="1537123" cy="297454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defTabSz="609630" latinLnBrk="0"/>
            <a:r>
              <a:rPr sz="1533" spc="-47">
                <a:solidFill>
                  <a:schemeClr val="bg1"/>
                </a:solidFill>
                <a:latin typeface="나눔스퀘어" charset="0"/>
                <a:ea typeface="나눔스퀘어" charset="0"/>
              </a:rPr>
              <a:t>사용자</a:t>
            </a:r>
            <a:endParaRPr lang="ko-KR" altLang="en-US" sz="1533">
              <a:solidFill>
                <a:schemeClr val="bg1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>
            <a:off x="9997441" y="258657"/>
            <a:ext cx="1537123" cy="266676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algn="ctr" defTabSz="609630" latinLnBrk="0"/>
            <a:r>
              <a:rPr sz="1333" spc="-47">
                <a:latin typeface="나눔스퀘어" charset="0"/>
                <a:ea typeface="나눔스퀘어" charset="0"/>
              </a:rPr>
              <a:t>화면 설명</a:t>
            </a:r>
            <a:endParaRPr lang="ko-KR" altLang="en-US" sz="1333">
              <a:latin typeface="나눔스퀘어" charset="0"/>
              <a:ea typeface="나눔스퀘어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>
            <a:off x="1271693" y="3987800"/>
            <a:ext cx="277707" cy="277707"/>
          </a:xfrm>
          <a:prstGeom prst="ellipse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0960" tIns="30480" rIns="60960" bIns="30480" anchor="ctr">
            <a:noAutofit/>
          </a:bodyPr>
          <a:lstStyle/>
          <a:p>
            <a:pPr algn="ctr" defTabSz="609630" latinLnBrk="0"/>
            <a:r>
              <a:rPr sz="1200">
                <a:latin typeface="나눔스퀘어" charset="0"/>
                <a:ea typeface="나눔스퀘어" charset="0"/>
              </a:rPr>
              <a:t>1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>
            <a:off x="618913" y="243840"/>
            <a:ext cx="3256280" cy="266676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algn="ctr" defTabSz="609630" latinLnBrk="0"/>
            <a:r>
              <a:rPr sz="1333" b="1" dirty="0">
                <a:solidFill>
                  <a:srgbClr val="726B6B"/>
                </a:solidFill>
                <a:latin typeface="나눔스퀘어" charset="0"/>
                <a:ea typeface="나눔스퀘어" charset="0"/>
              </a:rPr>
              <a:t>글 </a:t>
            </a:r>
            <a:r>
              <a:rPr sz="1333" b="1" dirty="0" err="1">
                <a:solidFill>
                  <a:srgbClr val="726B6B"/>
                </a:solidFill>
                <a:latin typeface="나눔스퀘어" charset="0"/>
                <a:ea typeface="나눔스퀘어" charset="0"/>
              </a:rPr>
              <a:t>추천</a:t>
            </a:r>
            <a:r>
              <a:rPr sz="1333" b="1" dirty="0">
                <a:solidFill>
                  <a:srgbClr val="726B6B"/>
                </a:solidFill>
                <a:latin typeface="나눔스퀘어" charset="0"/>
                <a:ea typeface="나눔스퀘어" charset="0"/>
              </a:rPr>
              <a:t> &amp; </a:t>
            </a:r>
            <a:r>
              <a:rPr sz="1333" b="1" dirty="0" err="1">
                <a:solidFill>
                  <a:srgbClr val="726B6B"/>
                </a:solidFill>
                <a:latin typeface="나눔스퀘어" charset="0"/>
                <a:ea typeface="나눔스퀘어" charset="0"/>
              </a:rPr>
              <a:t>답글</a:t>
            </a:r>
            <a:r>
              <a:rPr sz="1333" b="1" dirty="0">
                <a:solidFill>
                  <a:srgbClr val="726B6B"/>
                </a:solidFill>
                <a:latin typeface="나눔스퀘어" charset="0"/>
                <a:ea typeface="나눔스퀘어" charset="0"/>
              </a:rPr>
              <a:t> &amp; </a:t>
            </a:r>
            <a:r>
              <a:rPr sz="1333" b="1" dirty="0" err="1">
                <a:solidFill>
                  <a:srgbClr val="94908E"/>
                </a:solidFill>
                <a:latin typeface="나눔스퀘어" charset="0"/>
                <a:ea typeface="나눔스퀘어" charset="0"/>
              </a:rPr>
              <a:t>유저신고</a:t>
            </a:r>
            <a:endParaRPr lang="ko-KR" altLang="en-US" sz="1333" b="1" dirty="0">
              <a:solidFill>
                <a:srgbClr val="94908E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>
            <a:off x="3874347" y="5562600"/>
            <a:ext cx="277707" cy="277707"/>
          </a:xfrm>
          <a:prstGeom prst="ellipse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0960" tIns="30480" rIns="60960" bIns="30480" anchor="ctr">
            <a:noAutofit/>
          </a:bodyPr>
          <a:lstStyle/>
          <a:p>
            <a:pPr algn="ctr" defTabSz="609630" latinLnBrk="0"/>
            <a:r>
              <a:rPr sz="1200">
                <a:latin typeface="나눔스퀘어" charset="0"/>
                <a:ea typeface="나눔스퀘어" charset="0"/>
              </a:rPr>
              <a:t>2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>
            <a:off x="3505200" y="4323927"/>
            <a:ext cx="277707" cy="277707"/>
          </a:xfrm>
          <a:prstGeom prst="ellipse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0960" tIns="30480" rIns="60960" bIns="30480" anchor="ctr">
            <a:noAutofit/>
          </a:bodyPr>
          <a:lstStyle/>
          <a:p>
            <a:pPr algn="ctr" defTabSz="609630" latinLnBrk="0"/>
            <a:r>
              <a:rPr sz="1200">
                <a:latin typeface="나눔스퀘어" charset="0"/>
                <a:ea typeface="나눔스퀘어" charset="0"/>
              </a:rPr>
              <a:t>3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>
            <a:off x="6475307" y="982557"/>
            <a:ext cx="277707" cy="277707"/>
          </a:xfrm>
          <a:prstGeom prst="ellipse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0960" tIns="30480" rIns="60960" bIns="30480" anchor="ctr">
            <a:noAutofit/>
          </a:bodyPr>
          <a:lstStyle/>
          <a:p>
            <a:pPr algn="ctr" defTabSz="609630" latinLnBrk="0"/>
            <a:r>
              <a:rPr sz="1200">
                <a:latin typeface="나눔스퀘어" charset="0"/>
                <a:ea typeface="나눔스퀘어" charset="0"/>
              </a:rPr>
              <a:t>4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cxnSp>
        <p:nvCxnSpPr>
          <p:cNvPr id="21" name="Rect 0"/>
          <p:cNvCxnSpPr/>
          <p:nvPr/>
        </p:nvCxnSpPr>
        <p:spPr>
          <a:xfrm flipV="1">
            <a:off x="4059767" y="3599180"/>
            <a:ext cx="1389380" cy="1488017"/>
          </a:xfrm>
          <a:prstGeom prst="straightConnector1">
            <a:avLst/>
          </a:prstGeom>
          <a:ln w="38100" cap="flat" cmpd="sng">
            <a:solidFill>
              <a:schemeClr val="accent6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t 0"/>
          <p:cNvCxnSpPr/>
          <p:nvPr/>
        </p:nvCxnSpPr>
        <p:spPr>
          <a:xfrm>
            <a:off x="4718897" y="1930823"/>
            <a:ext cx="713740" cy="112607"/>
          </a:xfrm>
          <a:prstGeom prst="straightConnector1">
            <a:avLst/>
          </a:prstGeom>
          <a:ln w="38100" cap="flat" cmpd="sng">
            <a:solidFill>
              <a:schemeClr val="accent6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" descr="C:/Users/Dayn/AppData/Roaming/PolarisOffice/ETemp/4764_13216720/fImage40140611422382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6" t="36358" r="18194" b="26053"/>
          <a:stretch>
            <a:fillRect/>
          </a:stretch>
        </p:blipFill>
        <p:spPr>
          <a:xfrm>
            <a:off x="5239597" y="4172797"/>
            <a:ext cx="4046643" cy="2578100"/>
          </a:xfrm>
          <a:prstGeom prst="rect">
            <a:avLst/>
          </a:prstGeom>
          <a:noFill/>
        </p:spPr>
      </p:pic>
      <p:cxnSp>
        <p:nvCxnSpPr>
          <p:cNvPr id="28" name="Rect 0"/>
          <p:cNvCxnSpPr/>
          <p:nvPr/>
        </p:nvCxnSpPr>
        <p:spPr>
          <a:xfrm flipH="1">
            <a:off x="7959514" y="3411220"/>
            <a:ext cx="147743" cy="1190413"/>
          </a:xfrm>
          <a:prstGeom prst="straightConnector1">
            <a:avLst/>
          </a:prstGeom>
          <a:ln w="38100" cap="flat" cmpd="sng">
            <a:solidFill>
              <a:schemeClr val="accent6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 0"/>
          <p:cNvSpPr>
            <a:spLocks/>
          </p:cNvSpPr>
          <p:nvPr/>
        </p:nvSpPr>
        <p:spPr>
          <a:xfrm>
            <a:off x="8103447" y="3742690"/>
            <a:ext cx="277707" cy="277707"/>
          </a:xfrm>
          <a:prstGeom prst="ellipse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0960" tIns="30480" rIns="60960" bIns="30480" anchor="ctr">
            <a:noAutofit/>
          </a:bodyPr>
          <a:lstStyle/>
          <a:p>
            <a:pPr algn="ctr" defTabSz="609630" latinLnBrk="0"/>
            <a:r>
              <a:rPr sz="1200">
                <a:latin typeface="나눔스퀘어" charset="0"/>
                <a:ea typeface="나눔스퀘어" charset="0"/>
              </a:rPr>
              <a:t>5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sp>
        <p:nvSpPr>
          <p:cNvPr id="34" name="Rect 0"/>
          <p:cNvSpPr>
            <a:spLocks/>
          </p:cNvSpPr>
          <p:nvPr/>
        </p:nvSpPr>
        <p:spPr>
          <a:xfrm>
            <a:off x="680297" y="6292003"/>
            <a:ext cx="277707" cy="277707"/>
          </a:xfrm>
          <a:prstGeom prst="ellipse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0960" tIns="30480" rIns="60960" bIns="30480" anchor="ctr">
            <a:noAutofit/>
          </a:bodyPr>
          <a:lstStyle/>
          <a:p>
            <a:pPr algn="ctr" defTabSz="609630" latinLnBrk="0"/>
            <a:r>
              <a:rPr sz="1200">
                <a:latin typeface="나눔스퀘어" charset="0"/>
                <a:ea typeface="나눔스퀘어" charset="0"/>
              </a:rPr>
              <a:t>6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5CF5E0-14E6-41C2-8CDF-0BAD144C2397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B9320F77-B9A0-41C5-862A-B4B631284C64}" type="slidenum">
              <a:rPr lang="en-US" altLang="ko-KR" smtClean="0">
                <a:latin typeface="나눔스퀘어" charset="0"/>
                <a:ea typeface="나눔스퀘어" charset="0"/>
              </a:rPr>
              <a:pPr/>
              <a:t>14</a:t>
            </a:fld>
            <a:endParaRPr lang="ko-KR" altLang="en-US">
              <a:latin typeface="나눔스퀘어" charset="0"/>
              <a:ea typeface="나눔스퀘어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" descr="C:/Users/Dayn/AppData/Roaming/PolarisOffice/ETemp/4764_13216720/fImage641192356354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3" t="6041"/>
          <a:stretch>
            <a:fillRect/>
          </a:stretch>
        </p:blipFill>
        <p:spPr>
          <a:xfrm>
            <a:off x="814493" y="667597"/>
            <a:ext cx="7703820" cy="6143837"/>
          </a:xfrm>
          <a:prstGeom prst="rect">
            <a:avLst/>
          </a:prstGeom>
          <a:noFill/>
        </p:spPr>
      </p:pic>
      <p:sp>
        <p:nvSpPr>
          <p:cNvPr id="2" name="Rect 0"/>
          <p:cNvSpPr txBox="1">
            <a:spLocks/>
          </p:cNvSpPr>
          <p:nvPr/>
        </p:nvSpPr>
        <p:spPr>
          <a:xfrm>
            <a:off x="434340" y="6494781"/>
            <a:ext cx="298027" cy="174343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defTabSz="609630" latinLnBrk="0"/>
            <a:endParaRPr lang="ko-KR" altLang="en-US" sz="733">
              <a:solidFill>
                <a:srgbClr val="000000"/>
              </a:solidFill>
              <a:latin typeface="Gmarket Sans Bold" charset="0"/>
              <a:ea typeface="?? ??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411124" y="-17780"/>
          <a:ext cx="2780877" cy="6858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81947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200" b="1" i="0" kern="1200">
                        <a:solidFill>
                          <a:schemeClr val="lt1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477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9411124" y="795867"/>
          <a:ext cx="2780877" cy="2501053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95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5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033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1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관리자 계정의 커뮤니티 게시판 목록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2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작성자의 닉네임을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클릭하면 아이디/닉네임과 함께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유저를 신고 내역 폼으로 넘기는 “확인＂버튼을 볼 수 있음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472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3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그 외의 모든 화면과 기능은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동일하게 작동하나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글 상세 페이지에서 일반 유저와 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관리자의 차이가 있음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 0"/>
          <p:cNvSpPr txBox="1">
            <a:spLocks/>
          </p:cNvSpPr>
          <p:nvPr/>
        </p:nvSpPr>
        <p:spPr>
          <a:xfrm>
            <a:off x="7717791" y="107527"/>
            <a:ext cx="1537123" cy="471796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algn="r" defTabSz="609630" latinLnBrk="0"/>
            <a:r>
              <a:rPr sz="1333" spc="-47">
                <a:solidFill>
                  <a:srgbClr val="5A7D59"/>
                </a:solidFill>
                <a:latin typeface="나눔스퀘어" charset="0"/>
                <a:ea typeface="나눔스퀘어" charset="0"/>
              </a:rPr>
              <a:t>TIDY GAMES</a:t>
            </a:r>
            <a:endParaRPr lang="ko-KR" altLang="en-US" sz="1333">
              <a:solidFill>
                <a:srgbClr val="5A7D59"/>
              </a:solidFill>
              <a:latin typeface="나눔스퀘어" charset="0"/>
              <a:ea typeface="나눔스퀘어" charset="0"/>
            </a:endParaRPr>
          </a:p>
          <a:p>
            <a:pPr algn="r" defTabSz="609630" latinLnBrk="0"/>
            <a:r>
              <a:rPr sz="1333" spc="-47">
                <a:solidFill>
                  <a:srgbClr val="5A7D59"/>
                </a:solidFill>
                <a:latin typeface="나눔스퀘어" charset="0"/>
                <a:ea typeface="나눔스퀘어" charset="0"/>
              </a:rPr>
              <a:t>화면 </a:t>
            </a:r>
            <a:r>
              <a:rPr sz="1333" spc="-47">
                <a:solidFill>
                  <a:srgbClr val="5F815E"/>
                </a:solidFill>
                <a:latin typeface="나눔스퀘어" charset="0"/>
                <a:ea typeface="나눔스퀘어" charset="0"/>
              </a:rPr>
              <a:t>설계 </a:t>
            </a:r>
            <a:r>
              <a:rPr sz="1333" spc="-47">
                <a:solidFill>
                  <a:srgbClr val="5A7D59"/>
                </a:solidFill>
                <a:latin typeface="나눔스퀘어" charset="0"/>
                <a:ea typeface="나눔스퀘어" charset="0"/>
              </a:rPr>
              <a:t>보고서</a:t>
            </a:r>
            <a:endParaRPr lang="ko-KR" altLang="en-US" sz="1333">
              <a:solidFill>
                <a:srgbClr val="5A7D59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6553200" y="356447"/>
            <a:ext cx="1477433" cy="482120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defTabSz="609630" latinLnBrk="0"/>
            <a:r>
              <a:rPr sz="1000" dirty="0" err="1">
                <a:solidFill>
                  <a:srgbClr val="726B6B"/>
                </a:solidFill>
                <a:latin typeface="나눔스퀘어" charset="0"/>
                <a:ea typeface="나눔스퀘어" charset="0"/>
              </a:rPr>
              <a:t>세미</a:t>
            </a:r>
            <a:r>
              <a:rPr sz="1000" dirty="0">
                <a:solidFill>
                  <a:srgbClr val="726B6B"/>
                </a:solidFill>
                <a:latin typeface="나눔스퀘어" charset="0"/>
                <a:ea typeface="나눔스퀘어" charset="0"/>
              </a:rPr>
              <a:t> </a:t>
            </a:r>
            <a:r>
              <a:rPr sz="1000" dirty="0" err="1">
                <a:solidFill>
                  <a:srgbClr val="726B6B"/>
                </a:solidFill>
                <a:latin typeface="나눔스퀘어" charset="0"/>
                <a:ea typeface="나눔스퀘어" charset="0"/>
              </a:rPr>
              <a:t>오브</a:t>
            </a:r>
            <a:r>
              <a:rPr sz="1000" dirty="0">
                <a:solidFill>
                  <a:srgbClr val="726B6B"/>
                </a:solidFill>
                <a:latin typeface="나눔스퀘어" charset="0"/>
                <a:ea typeface="나눔스퀘어" charset="0"/>
              </a:rPr>
              <a:t> </a:t>
            </a:r>
            <a:r>
              <a:rPr sz="1000" dirty="0" err="1">
                <a:solidFill>
                  <a:srgbClr val="726B6B"/>
                </a:solidFill>
                <a:latin typeface="나눔스퀘어" charset="0"/>
                <a:ea typeface="나눔스퀘어" charset="0"/>
              </a:rPr>
              <a:t>레전드</a:t>
            </a:r>
            <a:r>
              <a:rPr sz="1000" dirty="0">
                <a:solidFill>
                  <a:srgbClr val="726B6B"/>
                </a:solidFill>
                <a:latin typeface="나눔스퀘어" charset="0"/>
                <a:ea typeface="나눔스퀘어" charset="0"/>
              </a:rPr>
              <a:t>(SOL)</a:t>
            </a:r>
            <a:endParaRPr lang="ko-KR" altLang="en-US" sz="1000" dirty="0">
              <a:solidFill>
                <a:srgbClr val="726B6B"/>
              </a:solidFill>
              <a:latin typeface="나눔스퀘어" charset="0"/>
              <a:ea typeface="나눔스퀘어" charset="0"/>
            </a:endParaRPr>
          </a:p>
          <a:p>
            <a:pPr defTabSz="609630" latinLnBrk="0"/>
            <a:endParaRPr lang="ko-KR" altLang="en-US" sz="1733" dirty="0">
              <a:solidFill>
                <a:srgbClr val="726B6B"/>
              </a:solidFill>
              <a:latin typeface="나눔스퀘어" charset="0"/>
              <a:ea typeface="나눔스퀘어" charset="0"/>
            </a:endParaRPr>
          </a:p>
        </p:txBody>
      </p:sp>
      <p:cxnSp>
        <p:nvCxnSpPr>
          <p:cNvPr id="8" name="Rect 0"/>
          <p:cNvCxnSpPr/>
          <p:nvPr/>
        </p:nvCxnSpPr>
        <p:spPr>
          <a:xfrm>
            <a:off x="147320" y="631190"/>
            <a:ext cx="9038590" cy="847"/>
          </a:xfrm>
          <a:prstGeom prst="line">
            <a:avLst/>
          </a:prstGeom>
          <a:ln w="9525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t 0"/>
          <p:cNvCxnSpPr>
            <a:cxnSpLocks/>
          </p:cNvCxnSpPr>
          <p:nvPr/>
        </p:nvCxnSpPr>
        <p:spPr>
          <a:xfrm>
            <a:off x="960967" y="513525"/>
            <a:ext cx="2568814" cy="0"/>
          </a:xfrm>
          <a:prstGeom prst="line">
            <a:avLst/>
          </a:prstGeom>
          <a:ln w="9525" cap="flat" cmpd="sng">
            <a:solidFill>
              <a:srgbClr val="5F815E">
                <a:alpha val="100000"/>
              </a:srgbClr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2" name="Picture " descr="C:/Users/Dayn/AppData/Roaming/PolarisOffice/ETemp/4764_13216720/fImage13021523649629.png"/>
          <p:cNvPicPr>
            <a:picLocks noChangeAspect="1"/>
          </p:cNvPicPr>
          <p:nvPr/>
        </p:nvPicPr>
        <p:blipFill rotWithShape="1">
          <a:blip r:embed="rId3" cstate="hqprint">
            <a:duotone>
              <a:srgbClr val="708F30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62"/>
                    </a14:imgEffect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823" y="128694"/>
            <a:ext cx="1258147" cy="469053"/>
          </a:xfrm>
          <a:prstGeom prst="rect">
            <a:avLst/>
          </a:prstGeom>
          <a:noFill/>
        </p:spPr>
      </p:pic>
      <p:sp>
        <p:nvSpPr>
          <p:cNvPr id="10" name="Rect 0"/>
          <p:cNvSpPr txBox="1">
            <a:spLocks/>
          </p:cNvSpPr>
          <p:nvPr/>
        </p:nvSpPr>
        <p:spPr>
          <a:xfrm>
            <a:off x="355601" y="228600"/>
            <a:ext cx="1537123" cy="297454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defTabSz="609630" latinLnBrk="0"/>
            <a:r>
              <a:rPr sz="1533" spc="-47">
                <a:solidFill>
                  <a:schemeClr val="bg1"/>
                </a:solidFill>
                <a:latin typeface="나눔스퀘어" charset="0"/>
                <a:ea typeface="나눔스퀘어" charset="0"/>
              </a:rPr>
              <a:t>관리자</a:t>
            </a:r>
            <a:endParaRPr lang="ko-KR" altLang="en-US" sz="1533">
              <a:solidFill>
                <a:schemeClr val="bg1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>
            <a:off x="9997441" y="258657"/>
            <a:ext cx="1537123" cy="266676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algn="ctr" defTabSz="609630" latinLnBrk="0"/>
            <a:r>
              <a:rPr sz="1333" spc="-47">
                <a:latin typeface="나눔스퀘어" charset="0"/>
                <a:ea typeface="나눔스퀘어" charset="0"/>
              </a:rPr>
              <a:t>화면 설명</a:t>
            </a:r>
            <a:endParaRPr lang="ko-KR" altLang="en-US" sz="1333">
              <a:latin typeface="나눔스퀘어" charset="0"/>
              <a:ea typeface="나눔스퀘어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>
            <a:off x="1410547" y="1498600"/>
            <a:ext cx="277707" cy="277707"/>
          </a:xfrm>
          <a:prstGeom prst="ellipse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0960" tIns="30480" rIns="60960" bIns="30480" anchor="ctr">
            <a:noAutofit/>
          </a:bodyPr>
          <a:lstStyle/>
          <a:p>
            <a:pPr algn="ctr" defTabSz="609630" latinLnBrk="0"/>
            <a:r>
              <a:rPr sz="1200">
                <a:latin typeface="나눔스퀘어" charset="0"/>
                <a:ea typeface="나눔스퀘어" charset="0"/>
              </a:rPr>
              <a:t>1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>
            <a:off x="1267918" y="194291"/>
            <a:ext cx="2500630" cy="266676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algn="ctr" defTabSz="609630" latinLnBrk="0"/>
            <a:r>
              <a:rPr sz="1333" b="1" spc="-40" dirty="0" err="1">
                <a:solidFill>
                  <a:srgbClr val="726B6B"/>
                </a:solidFill>
                <a:latin typeface="나눔스퀘어" charset="0"/>
                <a:ea typeface="나눔스퀘어" charset="0"/>
              </a:rPr>
              <a:t>관리자</a:t>
            </a:r>
            <a:r>
              <a:rPr sz="1333" b="1" spc="-40" dirty="0">
                <a:solidFill>
                  <a:srgbClr val="726B6B"/>
                </a:solidFill>
                <a:latin typeface="나눔스퀘어" charset="0"/>
                <a:ea typeface="나눔스퀘어" charset="0"/>
              </a:rPr>
              <a:t> </a:t>
            </a:r>
            <a:r>
              <a:rPr sz="1333" b="1" spc="-40" dirty="0" err="1">
                <a:solidFill>
                  <a:srgbClr val="726B6B"/>
                </a:solidFill>
                <a:latin typeface="나눔스퀘어" charset="0"/>
                <a:ea typeface="나눔스퀘어" charset="0"/>
              </a:rPr>
              <a:t>버전의</a:t>
            </a:r>
            <a:r>
              <a:rPr sz="1333" b="1" spc="-40" dirty="0">
                <a:solidFill>
                  <a:srgbClr val="726B6B"/>
                </a:solidFill>
                <a:latin typeface="나눔스퀘어" charset="0"/>
                <a:ea typeface="나눔스퀘어" charset="0"/>
              </a:rPr>
              <a:t> </a:t>
            </a:r>
            <a:r>
              <a:rPr sz="1333" b="1" spc="-40" dirty="0" err="1">
                <a:solidFill>
                  <a:srgbClr val="726B6B"/>
                </a:solidFill>
                <a:latin typeface="나눔스퀘어" charset="0"/>
                <a:ea typeface="나눔스퀘어" charset="0"/>
              </a:rPr>
              <a:t>커뮤니티</a:t>
            </a:r>
            <a:r>
              <a:rPr sz="1333" b="1" spc="-40" dirty="0">
                <a:solidFill>
                  <a:srgbClr val="726B6B"/>
                </a:solidFill>
                <a:latin typeface="나눔스퀘어" charset="0"/>
                <a:ea typeface="나눔스퀘어" charset="0"/>
              </a:rPr>
              <a:t> </a:t>
            </a:r>
            <a:r>
              <a:rPr sz="1333" b="1" spc="-40" dirty="0" err="1">
                <a:solidFill>
                  <a:srgbClr val="726B6B"/>
                </a:solidFill>
                <a:latin typeface="나눔스퀘어" charset="0"/>
                <a:ea typeface="나눔스퀘어" charset="0"/>
              </a:rPr>
              <a:t>게시판</a:t>
            </a:r>
            <a:endParaRPr lang="ko-KR" altLang="en-US" sz="1333" b="1" dirty="0">
              <a:solidFill>
                <a:srgbClr val="726B6B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>
            <a:off x="1924050" y="4038600"/>
            <a:ext cx="277707" cy="277707"/>
          </a:xfrm>
          <a:prstGeom prst="ellipse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0960" tIns="30480" rIns="60960" bIns="30480" anchor="ctr">
            <a:noAutofit/>
          </a:bodyPr>
          <a:lstStyle/>
          <a:p>
            <a:pPr algn="ctr" defTabSz="609630" latinLnBrk="0"/>
            <a:r>
              <a:rPr sz="1200">
                <a:latin typeface="나눔스퀘어" charset="0"/>
                <a:ea typeface="나눔스퀘어" charset="0"/>
              </a:rPr>
              <a:t>2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5588000" y="3133937"/>
            <a:ext cx="277707" cy="277707"/>
          </a:xfrm>
          <a:prstGeom prst="ellipse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0960" tIns="30480" rIns="60960" bIns="30480" anchor="ctr">
            <a:noAutofit/>
          </a:bodyPr>
          <a:lstStyle/>
          <a:p>
            <a:pPr algn="ctr" defTabSz="609630" latinLnBrk="0"/>
            <a:r>
              <a:rPr sz="1200">
                <a:latin typeface="나눔스퀘어" charset="0"/>
                <a:ea typeface="나눔스퀘어" charset="0"/>
              </a:rPr>
              <a:t>3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8E493AE8-2BEE-4417-B20D-3997A31DD9FA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B9320F77-B9A0-41C5-862A-B4B631284C64}" type="slidenum">
              <a:rPr lang="en-US" altLang="ko-KR" smtClean="0">
                <a:latin typeface="나눔스퀘어" charset="0"/>
                <a:ea typeface="나눔스퀘어" charset="0"/>
              </a:rPr>
              <a:pPr/>
              <a:t>15</a:t>
            </a:fld>
            <a:endParaRPr lang="ko-KR" altLang="en-US">
              <a:latin typeface="나눔스퀘어" charset="0"/>
              <a:ea typeface="나눔스퀘어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" descr="C:/Users/Dayn/AppData/Roaming/PolarisOffice/ETemp/4764_13216720/fImage43581223712623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76" b="3676"/>
          <a:stretch>
            <a:fillRect/>
          </a:stretch>
        </p:blipFill>
        <p:spPr>
          <a:xfrm>
            <a:off x="18627" y="658284"/>
            <a:ext cx="5468197" cy="6182783"/>
          </a:xfrm>
          <a:prstGeom prst="rect">
            <a:avLst/>
          </a:prstGeom>
          <a:noFill/>
        </p:spPr>
      </p:pic>
      <p:sp>
        <p:nvSpPr>
          <p:cNvPr id="2" name="Rect 0"/>
          <p:cNvSpPr txBox="1">
            <a:spLocks/>
          </p:cNvSpPr>
          <p:nvPr/>
        </p:nvSpPr>
        <p:spPr>
          <a:xfrm>
            <a:off x="434340" y="6494781"/>
            <a:ext cx="298027" cy="174343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defTabSz="609630" latinLnBrk="0"/>
            <a:endParaRPr lang="ko-KR" altLang="en-US" sz="733">
              <a:solidFill>
                <a:srgbClr val="000000"/>
              </a:solidFill>
              <a:latin typeface="Gmarket Sans Bold" charset="0"/>
              <a:ea typeface="?? ??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411124" y="-17780"/>
          <a:ext cx="2780877" cy="6858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81947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200" b="1" i="0" kern="1200">
                        <a:solidFill>
                          <a:schemeClr val="lt1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477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9409007" y="874607"/>
          <a:ext cx="2780877" cy="318516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95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5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1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관리자는 모든 글과 댓글을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삭제할 수 있음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508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2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신고 처리 내역으로 보낼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사용자의 닉네임을 클릭 후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확인 버튼을 누르면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해당 회원을 신고 처리 내역으로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옮기는 확인 알람창이 뜸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21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3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2번에서 최종적으로 확인 버튼을누를 시 해당 회원을 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신고 처리 내역으로 옮겼다는 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알람창이 뜸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4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확인 버튼 클릭시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(신고 처리 내역)으로 이동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 0"/>
          <p:cNvSpPr txBox="1">
            <a:spLocks/>
          </p:cNvSpPr>
          <p:nvPr/>
        </p:nvSpPr>
        <p:spPr>
          <a:xfrm>
            <a:off x="7717791" y="107527"/>
            <a:ext cx="1537123" cy="471796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algn="r" defTabSz="609630" latinLnBrk="0"/>
            <a:r>
              <a:rPr sz="1333" spc="-47">
                <a:solidFill>
                  <a:srgbClr val="5A7D59"/>
                </a:solidFill>
                <a:latin typeface="나눔스퀘어" charset="0"/>
                <a:ea typeface="나눔스퀘어" charset="0"/>
              </a:rPr>
              <a:t>TIDY GAMES</a:t>
            </a:r>
            <a:endParaRPr lang="ko-KR" altLang="en-US" sz="1333">
              <a:solidFill>
                <a:srgbClr val="5A7D59"/>
              </a:solidFill>
              <a:latin typeface="나눔스퀘어" charset="0"/>
              <a:ea typeface="나눔스퀘어" charset="0"/>
            </a:endParaRPr>
          </a:p>
          <a:p>
            <a:pPr algn="r" defTabSz="609630" latinLnBrk="0"/>
            <a:r>
              <a:rPr sz="1333" spc="-47">
                <a:solidFill>
                  <a:srgbClr val="5A7D59"/>
                </a:solidFill>
                <a:latin typeface="나눔스퀘어" charset="0"/>
                <a:ea typeface="나눔스퀘어" charset="0"/>
              </a:rPr>
              <a:t>화면 </a:t>
            </a:r>
            <a:r>
              <a:rPr sz="1333" spc="-47">
                <a:solidFill>
                  <a:srgbClr val="5F815E"/>
                </a:solidFill>
                <a:latin typeface="나눔스퀘어" charset="0"/>
                <a:ea typeface="나눔스퀘어" charset="0"/>
              </a:rPr>
              <a:t>설계 </a:t>
            </a:r>
            <a:r>
              <a:rPr sz="1333" spc="-47">
                <a:solidFill>
                  <a:srgbClr val="5A7D59"/>
                </a:solidFill>
                <a:latin typeface="나눔스퀘어" charset="0"/>
                <a:ea typeface="나눔스퀘어" charset="0"/>
              </a:rPr>
              <a:t>보고서</a:t>
            </a:r>
            <a:endParaRPr lang="ko-KR" altLang="en-US" sz="1333">
              <a:solidFill>
                <a:srgbClr val="5A7D59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6502400" y="356447"/>
            <a:ext cx="1477433" cy="482120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defTabSz="609630" latinLnBrk="0"/>
            <a:r>
              <a:rPr sz="1000" dirty="0" err="1">
                <a:solidFill>
                  <a:srgbClr val="726B6B"/>
                </a:solidFill>
                <a:latin typeface="나눔스퀘어" charset="0"/>
                <a:ea typeface="나눔스퀘어" charset="0"/>
              </a:rPr>
              <a:t>세미</a:t>
            </a:r>
            <a:r>
              <a:rPr sz="1000" dirty="0">
                <a:solidFill>
                  <a:srgbClr val="726B6B"/>
                </a:solidFill>
                <a:latin typeface="나눔스퀘어" charset="0"/>
                <a:ea typeface="나눔스퀘어" charset="0"/>
              </a:rPr>
              <a:t> </a:t>
            </a:r>
            <a:r>
              <a:rPr sz="1000" dirty="0" err="1">
                <a:solidFill>
                  <a:srgbClr val="726B6B"/>
                </a:solidFill>
                <a:latin typeface="나눔스퀘어" charset="0"/>
                <a:ea typeface="나눔스퀘어" charset="0"/>
              </a:rPr>
              <a:t>오브</a:t>
            </a:r>
            <a:r>
              <a:rPr sz="1000" dirty="0">
                <a:solidFill>
                  <a:srgbClr val="726B6B"/>
                </a:solidFill>
                <a:latin typeface="나눔스퀘어" charset="0"/>
                <a:ea typeface="나눔스퀘어" charset="0"/>
              </a:rPr>
              <a:t> </a:t>
            </a:r>
            <a:r>
              <a:rPr sz="1000" dirty="0" err="1">
                <a:solidFill>
                  <a:srgbClr val="726B6B"/>
                </a:solidFill>
                <a:latin typeface="나눔스퀘어" charset="0"/>
                <a:ea typeface="나눔스퀘어" charset="0"/>
              </a:rPr>
              <a:t>레전드</a:t>
            </a:r>
            <a:r>
              <a:rPr sz="1000" dirty="0">
                <a:solidFill>
                  <a:srgbClr val="726B6B"/>
                </a:solidFill>
                <a:latin typeface="나눔스퀘어" charset="0"/>
                <a:ea typeface="나눔스퀘어" charset="0"/>
              </a:rPr>
              <a:t>(SOL)</a:t>
            </a:r>
            <a:endParaRPr lang="ko-KR" altLang="en-US" sz="1000" dirty="0">
              <a:solidFill>
                <a:srgbClr val="726B6B"/>
              </a:solidFill>
              <a:latin typeface="나눔스퀘어" charset="0"/>
              <a:ea typeface="나눔스퀘어" charset="0"/>
            </a:endParaRPr>
          </a:p>
          <a:p>
            <a:pPr defTabSz="609630" latinLnBrk="0"/>
            <a:endParaRPr lang="ko-KR" altLang="en-US" sz="1733" dirty="0">
              <a:solidFill>
                <a:srgbClr val="726B6B"/>
              </a:solidFill>
              <a:latin typeface="나눔스퀘어" charset="0"/>
              <a:ea typeface="나눔스퀘어" charset="0"/>
            </a:endParaRPr>
          </a:p>
        </p:txBody>
      </p:sp>
      <p:cxnSp>
        <p:nvCxnSpPr>
          <p:cNvPr id="8" name="Rect 0"/>
          <p:cNvCxnSpPr/>
          <p:nvPr/>
        </p:nvCxnSpPr>
        <p:spPr>
          <a:xfrm>
            <a:off x="147320" y="631190"/>
            <a:ext cx="9038590" cy="847"/>
          </a:xfrm>
          <a:prstGeom prst="line">
            <a:avLst/>
          </a:prstGeom>
          <a:ln w="9525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t 0"/>
          <p:cNvCxnSpPr/>
          <p:nvPr/>
        </p:nvCxnSpPr>
        <p:spPr>
          <a:xfrm flipV="1">
            <a:off x="960967" y="560917"/>
            <a:ext cx="3255857" cy="21167"/>
          </a:xfrm>
          <a:prstGeom prst="line">
            <a:avLst/>
          </a:prstGeom>
          <a:ln w="9525" cap="flat" cmpd="sng">
            <a:solidFill>
              <a:srgbClr val="5F815E">
                <a:alpha val="100000"/>
              </a:srgbClr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2" name="Picture " descr="C:/Users/Dayn/AppData/Roaming/PolarisOffice/ETemp/4764_13216720/fImage13021523794084.png"/>
          <p:cNvPicPr>
            <a:picLocks noChangeAspect="1"/>
          </p:cNvPicPr>
          <p:nvPr/>
        </p:nvPicPr>
        <p:blipFill rotWithShape="1">
          <a:blip r:embed="rId3" cstate="hqprint">
            <a:duotone>
              <a:srgbClr val="708F30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62"/>
                    </a14:imgEffect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823" y="128694"/>
            <a:ext cx="1258147" cy="469053"/>
          </a:xfrm>
          <a:prstGeom prst="rect">
            <a:avLst/>
          </a:prstGeom>
          <a:noFill/>
        </p:spPr>
      </p:pic>
      <p:sp>
        <p:nvSpPr>
          <p:cNvPr id="10" name="Rect 0"/>
          <p:cNvSpPr txBox="1">
            <a:spLocks/>
          </p:cNvSpPr>
          <p:nvPr/>
        </p:nvSpPr>
        <p:spPr>
          <a:xfrm>
            <a:off x="355601" y="228600"/>
            <a:ext cx="1537123" cy="297454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defTabSz="609630" latinLnBrk="0"/>
            <a:r>
              <a:rPr sz="1533" spc="-47">
                <a:solidFill>
                  <a:schemeClr val="bg1"/>
                </a:solidFill>
                <a:latin typeface="나눔스퀘어" charset="0"/>
                <a:ea typeface="나눔스퀘어" charset="0"/>
              </a:rPr>
              <a:t>관리자</a:t>
            </a:r>
            <a:endParaRPr lang="ko-KR" altLang="en-US" sz="1533">
              <a:solidFill>
                <a:schemeClr val="bg1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>
            <a:off x="9997441" y="258657"/>
            <a:ext cx="1537123" cy="266676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algn="ctr" defTabSz="609630" latinLnBrk="0"/>
            <a:r>
              <a:rPr sz="1333" spc="-47">
                <a:latin typeface="나눔스퀘어" charset="0"/>
                <a:ea typeface="나눔스퀘어" charset="0"/>
              </a:rPr>
              <a:t>화면 설명</a:t>
            </a:r>
            <a:endParaRPr lang="ko-KR" altLang="en-US" sz="1333">
              <a:latin typeface="나눔스퀘어" charset="0"/>
              <a:ea typeface="나눔스퀘어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>
            <a:off x="216747" y="6226810"/>
            <a:ext cx="277707" cy="277707"/>
          </a:xfrm>
          <a:prstGeom prst="ellipse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0960" tIns="30480" rIns="60960" bIns="30480" anchor="ctr">
            <a:noAutofit/>
          </a:bodyPr>
          <a:lstStyle/>
          <a:p>
            <a:pPr algn="ctr" defTabSz="609630" latinLnBrk="0"/>
            <a:r>
              <a:rPr sz="1200">
                <a:latin typeface="나눔스퀘어" charset="0"/>
                <a:ea typeface="나눔스퀘어" charset="0"/>
              </a:rPr>
              <a:t>1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>
            <a:off x="1316144" y="220980"/>
            <a:ext cx="3350683" cy="266676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algn="ctr" defTabSz="609630" latinLnBrk="0"/>
            <a:r>
              <a:rPr sz="1333" b="1" dirty="0" err="1">
                <a:solidFill>
                  <a:srgbClr val="726B6B"/>
                </a:solidFill>
                <a:latin typeface="나눔스퀘어" charset="0"/>
                <a:ea typeface="나눔스퀘어" charset="0"/>
              </a:rPr>
              <a:t>유저</a:t>
            </a:r>
            <a:r>
              <a:rPr sz="1333" b="1" dirty="0">
                <a:solidFill>
                  <a:srgbClr val="726B6B"/>
                </a:solidFill>
                <a:latin typeface="나눔스퀘어" charset="0"/>
                <a:ea typeface="나눔스퀘어" charset="0"/>
              </a:rPr>
              <a:t> 글, </a:t>
            </a:r>
            <a:r>
              <a:rPr sz="1333" b="1" dirty="0" err="1">
                <a:solidFill>
                  <a:srgbClr val="726B6B"/>
                </a:solidFill>
                <a:latin typeface="나눔스퀘어" charset="0"/>
                <a:ea typeface="나눔스퀘어" charset="0"/>
              </a:rPr>
              <a:t>댓글</a:t>
            </a:r>
            <a:r>
              <a:rPr sz="1333" b="1" dirty="0">
                <a:solidFill>
                  <a:srgbClr val="726B6B"/>
                </a:solidFill>
                <a:latin typeface="나눔스퀘어" charset="0"/>
                <a:ea typeface="나눔스퀘어" charset="0"/>
              </a:rPr>
              <a:t> </a:t>
            </a:r>
            <a:r>
              <a:rPr sz="1333" b="1" dirty="0" err="1">
                <a:solidFill>
                  <a:srgbClr val="726B6B"/>
                </a:solidFill>
                <a:latin typeface="나눔스퀘어" charset="0"/>
                <a:ea typeface="나눔스퀘어" charset="0"/>
              </a:rPr>
              <a:t>삭제</a:t>
            </a:r>
            <a:r>
              <a:rPr sz="1333" b="1" dirty="0">
                <a:solidFill>
                  <a:srgbClr val="726B6B"/>
                </a:solidFill>
                <a:latin typeface="나눔스퀘어" charset="0"/>
                <a:ea typeface="나눔스퀘어" charset="0"/>
              </a:rPr>
              <a:t> &amp; </a:t>
            </a:r>
            <a:r>
              <a:rPr sz="1333" b="1" dirty="0" err="1">
                <a:solidFill>
                  <a:srgbClr val="726B6B"/>
                </a:solidFill>
                <a:latin typeface="나눔스퀘어" charset="0"/>
                <a:ea typeface="나눔스퀘어" charset="0"/>
              </a:rPr>
              <a:t>신고</a:t>
            </a:r>
            <a:r>
              <a:rPr sz="1333" b="1" dirty="0">
                <a:solidFill>
                  <a:srgbClr val="726B6B"/>
                </a:solidFill>
                <a:latin typeface="나눔스퀘어" charset="0"/>
                <a:ea typeface="나눔스퀘어" charset="0"/>
              </a:rPr>
              <a:t> </a:t>
            </a:r>
            <a:r>
              <a:rPr sz="1333" b="1" dirty="0" err="1">
                <a:solidFill>
                  <a:srgbClr val="726B6B"/>
                </a:solidFill>
                <a:latin typeface="나눔스퀘어" charset="0"/>
                <a:ea typeface="나눔스퀘어" charset="0"/>
              </a:rPr>
              <a:t>처리로</a:t>
            </a:r>
            <a:r>
              <a:rPr sz="1333" b="1" dirty="0">
                <a:solidFill>
                  <a:srgbClr val="726B6B"/>
                </a:solidFill>
                <a:latin typeface="나눔스퀘어" charset="0"/>
                <a:ea typeface="나눔스퀘어" charset="0"/>
              </a:rPr>
              <a:t> </a:t>
            </a:r>
            <a:r>
              <a:rPr sz="1333" b="1" dirty="0" err="1">
                <a:solidFill>
                  <a:srgbClr val="726B6B"/>
                </a:solidFill>
                <a:latin typeface="나눔스퀘어" charset="0"/>
                <a:ea typeface="나눔스퀘어" charset="0"/>
              </a:rPr>
              <a:t>보내기</a:t>
            </a:r>
            <a:endParaRPr lang="ko-KR" altLang="en-US" sz="1333" b="1" dirty="0">
              <a:solidFill>
                <a:srgbClr val="726B6B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>
            <a:off x="4389120" y="4475057"/>
            <a:ext cx="277707" cy="277707"/>
          </a:xfrm>
          <a:prstGeom prst="ellipse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0960" tIns="30480" rIns="60960" bIns="30480" anchor="ctr">
            <a:noAutofit/>
          </a:bodyPr>
          <a:lstStyle/>
          <a:p>
            <a:pPr algn="ctr" defTabSz="609630" latinLnBrk="0"/>
            <a:r>
              <a:rPr sz="1200">
                <a:latin typeface="나눔스퀘어" charset="0"/>
                <a:ea typeface="나눔스퀘어" charset="0"/>
              </a:rPr>
              <a:t>1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>
            <a:off x="1753447" y="5359400"/>
            <a:ext cx="277707" cy="277707"/>
          </a:xfrm>
          <a:prstGeom prst="ellipse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0960" tIns="30480" rIns="60960" bIns="30480" anchor="ctr">
            <a:noAutofit/>
          </a:bodyPr>
          <a:lstStyle/>
          <a:p>
            <a:pPr algn="ctr" defTabSz="609630" latinLnBrk="0"/>
            <a:r>
              <a:rPr sz="1200">
                <a:latin typeface="나눔스퀘어" charset="0"/>
                <a:ea typeface="나눔스퀘어" charset="0"/>
              </a:rPr>
              <a:t>2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cxnSp>
        <p:nvCxnSpPr>
          <p:cNvPr id="21" name="Rect 0"/>
          <p:cNvCxnSpPr/>
          <p:nvPr/>
        </p:nvCxnSpPr>
        <p:spPr>
          <a:xfrm flipV="1">
            <a:off x="1996440" y="3886200"/>
            <a:ext cx="756497" cy="1515110"/>
          </a:xfrm>
          <a:prstGeom prst="straightConnector1">
            <a:avLst/>
          </a:prstGeom>
          <a:ln w="38100" cap="flat" cmpd="sng">
            <a:solidFill>
              <a:schemeClr val="accent6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" descr="C:/Users/Dayn/AppData/Roaming/PolarisOffice/ETemp/4764_13216720/fImage4599322387995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8" t="17809" r="20033" b="25790"/>
          <a:stretch>
            <a:fillRect/>
          </a:stretch>
        </p:blipFill>
        <p:spPr>
          <a:xfrm>
            <a:off x="5794587" y="745490"/>
            <a:ext cx="3254587" cy="3868420"/>
          </a:xfrm>
          <a:prstGeom prst="rect">
            <a:avLst/>
          </a:prstGeom>
          <a:noFill/>
        </p:spPr>
      </p:pic>
      <p:sp>
        <p:nvSpPr>
          <p:cNvPr id="22" name="Rect 0"/>
          <p:cNvSpPr>
            <a:spLocks/>
          </p:cNvSpPr>
          <p:nvPr/>
        </p:nvSpPr>
        <p:spPr>
          <a:xfrm>
            <a:off x="6197600" y="2819400"/>
            <a:ext cx="277707" cy="277707"/>
          </a:xfrm>
          <a:prstGeom prst="ellipse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0960" tIns="30480" rIns="60960" bIns="30480" anchor="ctr">
            <a:noAutofit/>
          </a:bodyPr>
          <a:lstStyle/>
          <a:p>
            <a:pPr algn="ctr" defTabSz="609630" latinLnBrk="0"/>
            <a:r>
              <a:rPr sz="1200">
                <a:latin typeface="나눔스퀘어" charset="0"/>
                <a:ea typeface="나눔스퀘어" charset="0"/>
              </a:rPr>
              <a:t>3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93105D7-1B88-4FCC-8FAA-A753F7AB2D89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B9320F77-B9A0-41C5-862A-B4B631284C64}" type="slidenum">
              <a:rPr lang="en-US" altLang="ko-KR" smtClean="0">
                <a:latin typeface="나눔스퀘어" charset="0"/>
                <a:ea typeface="나눔스퀘어" charset="0"/>
              </a:rPr>
              <a:pPr/>
              <a:t>16</a:t>
            </a:fld>
            <a:endParaRPr lang="ko-KR" altLang="en-US">
              <a:latin typeface="나눔스퀘어" charset="0"/>
              <a:ea typeface="나눔스퀘어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4340" y="6494781"/>
            <a:ext cx="298873" cy="174343"/>
          </a:xfrm>
          <a:prstGeom prst="rect">
            <a:avLst/>
          </a:prstGeom>
          <a:noFill/>
        </p:spPr>
        <p:txBody>
          <a:bodyPr vert="horz" wrap="square" lIns="60960" tIns="30480" rIns="60960" bIns="30480" numCol="1" anchor="t">
            <a:spAutoFit/>
          </a:bodyPr>
          <a:lstStyle/>
          <a:p>
            <a:pPr latinLnBrk="0">
              <a:defRPr/>
            </a:pPr>
            <a:endParaRPr lang="ko-KR" altLang="en-US" sz="733">
              <a:solidFill>
                <a:srgbClr val="000000"/>
              </a:solidFill>
              <a:latin typeface="나눔스퀘어 Bold" charset="0"/>
              <a:ea typeface="나눔스퀘어 Bold" charset="0"/>
              <a:cs typeface="Gmarket Sans Bold" charset="0"/>
            </a:endParaRPr>
          </a:p>
        </p:txBody>
      </p:sp>
      <p:cxnSp>
        <p:nvCxnSpPr>
          <p:cNvPr id="8" name="Rect 0"/>
          <p:cNvCxnSpPr/>
          <p:nvPr/>
        </p:nvCxnSpPr>
        <p:spPr>
          <a:xfrm flipV="1">
            <a:off x="147320" y="597324"/>
            <a:ext cx="11944350" cy="35137"/>
          </a:xfrm>
          <a:prstGeom prst="line">
            <a:avLst/>
          </a:prstGeom>
          <a:ln w="9525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t 0"/>
          <p:cNvCxnSpPr/>
          <p:nvPr/>
        </p:nvCxnSpPr>
        <p:spPr>
          <a:xfrm>
            <a:off x="594783" y="560917"/>
            <a:ext cx="2505287" cy="12277"/>
          </a:xfrm>
          <a:prstGeom prst="line">
            <a:avLst/>
          </a:prstGeom>
          <a:ln w="9525" cap="flat" cmpd="sng">
            <a:solidFill>
              <a:srgbClr val="5F815E">
                <a:alpha val="100000"/>
              </a:srgbClr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2" name="Picture "/>
          <p:cNvPicPr>
            <a:picLocks noChangeAspect="1"/>
          </p:cNvPicPr>
          <p:nvPr/>
        </p:nvPicPr>
        <p:blipFill rotWithShape="1">
          <a:blip r:embed="rId3" cstate="print">
            <a:duotone>
              <a:srgbClr val="708F30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23" y="128694"/>
            <a:ext cx="1258147" cy="469053"/>
          </a:xfrm>
          <a:prstGeom prst="rect">
            <a:avLst/>
          </a:prstGeom>
          <a:noFill/>
        </p:spPr>
      </p:pic>
      <p:sp>
        <p:nvSpPr>
          <p:cNvPr id="15" name="Rect 0"/>
          <p:cNvSpPr txBox="1">
            <a:spLocks/>
          </p:cNvSpPr>
          <p:nvPr/>
        </p:nvSpPr>
        <p:spPr>
          <a:xfrm>
            <a:off x="900007" y="254000"/>
            <a:ext cx="1910927" cy="266676"/>
          </a:xfrm>
          <a:prstGeom prst="rect">
            <a:avLst/>
          </a:prstGeom>
          <a:noFill/>
        </p:spPr>
        <p:txBody>
          <a:bodyPr vert="horz" wrap="square" lIns="60960" tIns="30480" rIns="60960" bIns="30480" numCol="1" anchor="t">
            <a:spAutoFit/>
          </a:bodyPr>
          <a:lstStyle/>
          <a:p>
            <a:pPr algn="ctr" latinLnBrk="0">
              <a:defRPr/>
            </a:pPr>
            <a:r>
              <a:rPr lang="ko-KR" altLang="en-US" sz="1333" spc="-27">
                <a:solidFill>
                  <a:srgbClr val="726B6B"/>
                </a:solidFill>
                <a:latin typeface="나눔스퀘어 Bold" charset="0"/>
                <a:ea typeface="나눔스퀘어 Bold" charset="0"/>
                <a:cs typeface="Gmarket Sans Bold" charset="0"/>
              </a:rPr>
              <a:t>게시글 추천</a:t>
            </a:r>
            <a:endParaRPr lang="ko-KR" altLang="en-US" sz="1333">
              <a:solidFill>
                <a:srgbClr val="726B6B"/>
              </a:solidFill>
              <a:latin typeface="나눔스퀘어 Bold" charset="0"/>
              <a:ea typeface="나눔스퀘어 Bold" charset="0"/>
              <a:cs typeface="Gmarket Sans Bold" charset="0"/>
            </a:endParaRPr>
          </a:p>
        </p:txBody>
      </p:sp>
      <p:graphicFrame>
        <p:nvGraphicFramePr>
          <p:cNvPr id="19" name="Table 3"/>
          <p:cNvGraphicFramePr>
            <a:graphicFrameLocks noGrp="1"/>
          </p:cNvGraphicFramePr>
          <p:nvPr/>
        </p:nvGraphicFramePr>
        <p:xfrm>
          <a:off x="558800" y="1016000"/>
          <a:ext cx="11125200" cy="2352889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05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1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1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03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79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596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6127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테이블명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POST</a:t>
                      </a:r>
                      <a:r>
                        <a:rPr 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_LIKE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600" b="1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Table </a:t>
                      </a:r>
                      <a:r>
                        <a:rPr lang="ko-KR" altLang="en-US" sz="1600" b="1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기술서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작성일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2021-11-23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Page</a:t>
                      </a:r>
                      <a:br>
                        <a:rPr sz="1200" b="0" i="0" strike="noStrike" kern="1200">
                          <a:solidFill>
                            <a:srgbClr val="000000"/>
                          </a:solidFill>
                          <a:ea typeface="맑은 고딕" charset="0"/>
                        </a:rPr>
                      </a:br>
                      <a:r>
                        <a:rPr 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13</a:t>
                      </a: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/2</a:t>
                      </a:r>
                      <a:r>
                        <a:rPr 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27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System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TIDY GAMES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세미오브레전드</a:t>
                      </a:r>
                      <a:r>
                        <a:rPr lang="en-US"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(SOL)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27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테이블 설명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게시글 추천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Attribute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Data Type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N/N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Key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Default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POST_NO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NUMBER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PK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글번호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MEM_NO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NUMBER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FK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회원번호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LIKE_DATE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DATE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SYSDATE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추천일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Rect 0"/>
          <p:cNvSpPr txBox="1">
            <a:spLocks/>
          </p:cNvSpPr>
          <p:nvPr/>
        </p:nvSpPr>
        <p:spPr>
          <a:xfrm>
            <a:off x="448310" y="232834"/>
            <a:ext cx="1537970" cy="297454"/>
          </a:xfrm>
          <a:prstGeom prst="rect">
            <a:avLst/>
          </a:prstGeom>
          <a:noFill/>
        </p:spPr>
        <p:txBody>
          <a:bodyPr vert="horz" wrap="square" lIns="60960" tIns="30480" rIns="60960" bIns="30480" numCol="1" anchor="t">
            <a:spAutoFit/>
          </a:bodyPr>
          <a:lstStyle/>
          <a:p>
            <a:pPr latinLnBrk="0">
              <a:defRPr/>
            </a:pPr>
            <a:r>
              <a:rPr lang="en-US" altLang="ko-KR" sz="1533">
                <a:solidFill>
                  <a:schemeClr val="bg1"/>
                </a:solidFill>
                <a:latin typeface="나눔스퀘어 Bold" charset="0"/>
                <a:ea typeface="나눔스퀘어 Bold" charset="0"/>
                <a:cs typeface="Gmarket Sans Bold" charset="0"/>
              </a:rPr>
              <a:t>POST</a:t>
            </a:r>
            <a:endParaRPr lang="ko-KR" altLang="en-US" sz="1533">
              <a:solidFill>
                <a:schemeClr val="bg1"/>
              </a:solidFill>
              <a:latin typeface="나눔스퀘어 Bold" charset="0"/>
              <a:ea typeface="나눔스퀘어 Bold" charset="0"/>
              <a:cs typeface="Gmarket Sans Bold" charset="0"/>
            </a:endParaRPr>
          </a:p>
        </p:txBody>
      </p:sp>
      <p:pic>
        <p:nvPicPr>
          <p:cNvPr id="13" name="Picture "/>
          <p:cNvPicPr>
            <a:picLocks noChangeAspect="1"/>
          </p:cNvPicPr>
          <p:nvPr/>
        </p:nvPicPr>
        <p:blipFill rotWithShape="1">
          <a:blip r:embed="rId3" cstate="print">
            <a:duotone>
              <a:srgbClr val="708F30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23" y="100754"/>
            <a:ext cx="1258147" cy="469053"/>
          </a:xfrm>
          <a:prstGeom prst="rect">
            <a:avLst/>
          </a:prstGeom>
          <a:noFill/>
        </p:spPr>
      </p:pic>
      <p:sp>
        <p:nvSpPr>
          <p:cNvPr id="16" name="Rect 0"/>
          <p:cNvSpPr txBox="1">
            <a:spLocks/>
          </p:cNvSpPr>
          <p:nvPr/>
        </p:nvSpPr>
        <p:spPr>
          <a:xfrm>
            <a:off x="448310" y="204470"/>
            <a:ext cx="1537970" cy="297454"/>
          </a:xfrm>
          <a:prstGeom prst="rect">
            <a:avLst/>
          </a:prstGeom>
          <a:noFill/>
        </p:spPr>
        <p:txBody>
          <a:bodyPr vert="horz" wrap="square" lIns="60960" tIns="30480" rIns="60960" bIns="30480" numCol="1" anchor="t">
            <a:spAutoFit/>
          </a:bodyPr>
          <a:lstStyle/>
          <a:p>
            <a:pPr latinLnBrk="0">
              <a:defRPr/>
            </a:pPr>
            <a:r>
              <a:rPr lang="en-US" altLang="ko-KR" sz="1533">
                <a:solidFill>
                  <a:schemeClr val="bg1"/>
                </a:solidFill>
                <a:latin typeface="나눔스퀘어 Bold" charset="0"/>
                <a:ea typeface="나눔스퀘어 Bold" charset="0"/>
                <a:cs typeface="Gmarket Sans Bold" charset="0"/>
              </a:rPr>
              <a:t>POST</a:t>
            </a:r>
            <a:endParaRPr lang="ko-KR" altLang="en-US" sz="1533">
              <a:solidFill>
                <a:schemeClr val="bg1"/>
              </a:solidFill>
              <a:latin typeface="나눔스퀘어 Bold" charset="0"/>
              <a:ea typeface="나눔스퀘어 Bold" charset="0"/>
              <a:cs typeface="Gmarket Sans Bold" charset="0"/>
            </a:endParaRPr>
          </a:p>
        </p:txBody>
      </p:sp>
      <p:sp>
        <p:nvSpPr>
          <p:cNvPr id="22" name="Rect 0"/>
          <p:cNvSpPr txBox="1">
            <a:spLocks/>
          </p:cNvSpPr>
          <p:nvPr/>
        </p:nvSpPr>
        <p:spPr>
          <a:xfrm>
            <a:off x="10505440" y="75354"/>
            <a:ext cx="1537970" cy="471796"/>
          </a:xfrm>
          <a:prstGeom prst="rect">
            <a:avLst/>
          </a:prstGeom>
          <a:noFill/>
        </p:spPr>
        <p:txBody>
          <a:bodyPr vert="horz" wrap="square" lIns="60960" tIns="30480" rIns="60960" bIns="30480" numCol="1" anchor="t">
            <a:spAutoFit/>
          </a:bodyPr>
          <a:lstStyle/>
          <a:p>
            <a:pPr algn="r" defTabSz="609630" latinLnBrk="0">
              <a:defRPr/>
            </a:pPr>
            <a:r>
              <a:rPr sz="1333" spc="-33">
                <a:solidFill>
                  <a:srgbClr val="5A7D59"/>
                </a:solidFill>
                <a:latin typeface="나눔스퀘어 Bold" charset="0"/>
                <a:ea typeface="나눔스퀘어 Bold" charset="0"/>
              </a:rPr>
              <a:t>TIDY GAMES</a:t>
            </a:r>
            <a:endParaRPr lang="ko-KR" altLang="en-US" sz="1333">
              <a:solidFill>
                <a:srgbClr val="5A7D59"/>
              </a:solidFill>
              <a:latin typeface="나눔스퀘어 Bold" charset="0"/>
              <a:ea typeface="나눔스퀘어 Bold" charset="0"/>
            </a:endParaRPr>
          </a:p>
          <a:p>
            <a:pPr algn="r" defTabSz="609630" latinLnBrk="0">
              <a:defRPr/>
            </a:pPr>
            <a:r>
              <a:rPr sz="1333" spc="-33">
                <a:solidFill>
                  <a:srgbClr val="5A7D59"/>
                </a:solidFill>
                <a:latin typeface="나눔스퀘어 Bold" charset="0"/>
                <a:ea typeface="나눔스퀘어 Bold" charset="0"/>
              </a:rPr>
              <a:t>DB </a:t>
            </a:r>
            <a:r>
              <a:rPr sz="1333" spc="-33">
                <a:solidFill>
                  <a:srgbClr val="5F815E"/>
                </a:solidFill>
                <a:latin typeface="나눔스퀘어 Bold" charset="0"/>
                <a:ea typeface="나눔스퀘어 Bold" charset="0"/>
              </a:rPr>
              <a:t>설계 </a:t>
            </a:r>
            <a:r>
              <a:rPr sz="1333" spc="-33">
                <a:solidFill>
                  <a:srgbClr val="5A7D59"/>
                </a:solidFill>
                <a:latin typeface="나눔스퀘어 Bold" charset="0"/>
                <a:ea typeface="나눔스퀘어 Bold" charset="0"/>
              </a:rPr>
              <a:t>보고서</a:t>
            </a:r>
            <a:endParaRPr lang="ko-KR" altLang="en-US" sz="1333">
              <a:solidFill>
                <a:srgbClr val="5A7D59"/>
              </a:solidFill>
              <a:latin typeface="나눔스퀘어 Bold" charset="0"/>
              <a:ea typeface="나눔스퀘어 Bold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>
            <a:off x="9494943" y="341631"/>
            <a:ext cx="1478280" cy="482120"/>
          </a:xfrm>
          <a:prstGeom prst="rect">
            <a:avLst/>
          </a:prstGeom>
          <a:noFill/>
        </p:spPr>
        <p:txBody>
          <a:bodyPr vert="horz" wrap="square" lIns="60960" tIns="30480" rIns="60960" bIns="30480" numCol="1" anchor="t">
            <a:spAutoFit/>
          </a:bodyPr>
          <a:lstStyle/>
          <a:p>
            <a:pPr defTabSz="609630" latinLnBrk="0">
              <a:defRPr/>
            </a:pPr>
            <a:r>
              <a:rPr sz="1000">
                <a:solidFill>
                  <a:srgbClr val="726B6B"/>
                </a:solidFill>
                <a:latin typeface="나눔스퀘어 Bold" charset="0"/>
                <a:ea typeface="나눔스퀘어 Bold" charset="0"/>
              </a:rPr>
              <a:t>세미 오브 레전드(SOL)</a:t>
            </a:r>
            <a:endParaRPr lang="ko-KR" altLang="en-US" sz="1000">
              <a:solidFill>
                <a:srgbClr val="726B6B"/>
              </a:solidFill>
              <a:latin typeface="나눔스퀘어 Bold" charset="0"/>
              <a:ea typeface="나눔스퀘어 Bold" charset="0"/>
            </a:endParaRPr>
          </a:p>
          <a:p>
            <a:pPr defTabSz="609630" latinLnBrk="0">
              <a:defRPr/>
            </a:pPr>
            <a:endParaRPr lang="ko-KR" altLang="en-US" sz="1733">
              <a:solidFill>
                <a:srgbClr val="726B6B"/>
              </a:solidFill>
              <a:latin typeface="나눔스퀘어 Bold" charset="0"/>
              <a:ea typeface="나눔스퀘어 Bol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/>
        </p:nvSpPr>
        <p:spPr>
          <a:xfrm>
            <a:off x="434340" y="6494781"/>
            <a:ext cx="298450" cy="174343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latinLnBrk="0">
              <a:defRPr/>
            </a:pPr>
            <a:endParaRPr lang="ko-KR" altLang="en-US" sz="733">
              <a:solidFill>
                <a:srgbClr val="000000"/>
              </a:solidFill>
              <a:latin typeface="나눔스퀘어 Bold"/>
              <a:ea typeface="나눔스퀘어 Bold"/>
              <a:cs typeface="Gmarket Sans Bold"/>
            </a:endParaRPr>
          </a:p>
        </p:txBody>
      </p:sp>
      <p:cxnSp>
        <p:nvCxnSpPr>
          <p:cNvPr id="8" name="Rect 0"/>
          <p:cNvCxnSpPr/>
          <p:nvPr/>
        </p:nvCxnSpPr>
        <p:spPr>
          <a:xfrm flipV="1">
            <a:off x="147320" y="597324"/>
            <a:ext cx="11943927" cy="34713"/>
          </a:xfrm>
          <a:prstGeom prst="line">
            <a:avLst/>
          </a:prstGeom>
          <a:ln w="9525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t 0"/>
          <p:cNvCxnSpPr/>
          <p:nvPr/>
        </p:nvCxnSpPr>
        <p:spPr>
          <a:xfrm flipV="1">
            <a:off x="1177714" y="554990"/>
            <a:ext cx="1784350" cy="847"/>
          </a:xfrm>
          <a:prstGeom prst="line">
            <a:avLst/>
          </a:prstGeom>
          <a:ln w="9525" cap="flat" cmpd="sng">
            <a:solidFill>
              <a:srgbClr val="5F815E">
                <a:alpha val="100000"/>
              </a:srgbClr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2" name="Picture "/>
          <p:cNvPicPr>
            <a:picLocks noChangeAspect="1"/>
          </p:cNvPicPr>
          <p:nvPr/>
        </p:nvPicPr>
        <p:blipFill rotWithShape="1">
          <a:blip r:embed="rId3">
            <a:duotone>
              <a:srgbClr val="708F30"/>
              <a:prstClr val="white"/>
            </a:duotone>
          </a:blip>
          <a:stretch>
            <a:fillRect/>
          </a:stretch>
        </p:blipFill>
        <p:spPr>
          <a:xfrm>
            <a:off x="152823" y="128694"/>
            <a:ext cx="1536700" cy="468630"/>
          </a:xfrm>
          <a:prstGeom prst="rect">
            <a:avLst/>
          </a:prstGeom>
          <a:noFill/>
        </p:spPr>
      </p:pic>
      <p:sp>
        <p:nvSpPr>
          <p:cNvPr id="15" name="텍스트 상자 1"/>
          <p:cNvSpPr txBox="1"/>
          <p:nvPr/>
        </p:nvSpPr>
        <p:spPr>
          <a:xfrm>
            <a:off x="1236134" y="266277"/>
            <a:ext cx="1537970" cy="266676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algn="ctr" latinLnBrk="0">
              <a:defRPr/>
            </a:pPr>
            <a:r>
              <a:rPr lang="ko-KR" altLang="en-US" sz="1333" dirty="0">
                <a:solidFill>
                  <a:srgbClr val="726B6B"/>
                </a:solidFill>
                <a:latin typeface="나눔스퀘어 Bold"/>
                <a:ea typeface="나눔스퀘어 Bold"/>
                <a:cs typeface="Gmarket Sans Bold"/>
              </a:rPr>
              <a:t>커뮤니티 댓글</a:t>
            </a:r>
          </a:p>
        </p:txBody>
      </p:sp>
      <p:graphicFrame>
        <p:nvGraphicFramePr>
          <p:cNvPr id="19" name="표 154"/>
          <p:cNvGraphicFramePr>
            <a:graphicFrameLocks noGrp="1"/>
          </p:cNvGraphicFramePr>
          <p:nvPr/>
        </p:nvGraphicFramePr>
        <p:xfrm>
          <a:off x="559647" y="1012191"/>
          <a:ext cx="11125200" cy="3990767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05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1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1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03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79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596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7190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테이블명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REPLY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600" b="1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Table </a:t>
                      </a:r>
                      <a:r>
                        <a:rPr lang="ko-KR" altLang="en-US" sz="1600" b="1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기술서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작성일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2021-11-23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Page</a:t>
                      </a:r>
                      <a:br>
                        <a:rPr sz="1200" b="0" i="0" strike="noStrike" kern="1200">
                          <a:solidFill>
                            <a:srgbClr val="000000"/>
                          </a:solidFill>
                          <a:ea typeface="맑은 고딕" charset="0"/>
                        </a:rPr>
                      </a:br>
                      <a:r>
                        <a:rPr 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14/28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507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System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TIDY GAMES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세미오브레전드</a:t>
                      </a:r>
                      <a:r>
                        <a:rPr lang="en-US"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(SOL)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07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테이블 설명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커뮤니티 댓글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0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Attribute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Data Type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N/N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Key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Default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0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REPLY_NO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NUMBER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PK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댓글 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0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MEM_NO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NUMBER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FK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회원 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0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POST_NO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NUMBER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글 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0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REPLY_CONTENT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VARCHAR2(3000)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댓글 내용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50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MEM_NICK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VARCHAR2(20)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닉네임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50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REPLY_ENROLL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DATE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SYSDATE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작성일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50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REPLY_MODIFY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DATE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SYSDATE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수정일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50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REPLY_STATUS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CHAR(1)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‘Y’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상태값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1" name="Rect 0"/>
          <p:cNvSpPr txBox="1"/>
          <p:nvPr/>
        </p:nvSpPr>
        <p:spPr>
          <a:xfrm>
            <a:off x="457201" y="228600"/>
            <a:ext cx="1031663" cy="297454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latinLnBrk="0">
              <a:defRPr/>
            </a:pPr>
            <a:r>
              <a:rPr lang="en-US" altLang="ko-KR" sz="1533">
                <a:solidFill>
                  <a:schemeClr val="bg1"/>
                </a:solidFill>
                <a:latin typeface="나눔스퀘어 Bold"/>
                <a:ea typeface="나눔스퀘어 Bold"/>
                <a:cs typeface="Gmarket Sans Bold"/>
              </a:rPr>
              <a:t>REPLY</a:t>
            </a:r>
            <a:endParaRPr lang="ko-KR" altLang="en-US" sz="1533">
              <a:solidFill>
                <a:schemeClr val="bg1"/>
              </a:solidFill>
              <a:latin typeface="나눔스퀘어 Bold"/>
              <a:ea typeface="나눔스퀘어 Bold"/>
              <a:cs typeface="Gmarket Sans Bold"/>
            </a:endParaRPr>
          </a:p>
        </p:txBody>
      </p:sp>
      <p:sp>
        <p:nvSpPr>
          <p:cNvPr id="22" name="Rect 0"/>
          <p:cNvSpPr txBox="1"/>
          <p:nvPr/>
        </p:nvSpPr>
        <p:spPr>
          <a:xfrm>
            <a:off x="10505440" y="75354"/>
            <a:ext cx="1537547" cy="471796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algn="r" defTabSz="609630" latinLnBrk="0">
              <a:defRPr/>
            </a:pPr>
            <a:r>
              <a:rPr sz="1333" spc="-40">
                <a:solidFill>
                  <a:srgbClr val="5A7D59"/>
                </a:solidFill>
                <a:latin typeface="나눔스퀘어 Bold"/>
                <a:ea typeface="나눔스퀘어 Bold"/>
              </a:rPr>
              <a:t>TIDY GAMES</a:t>
            </a:r>
          </a:p>
          <a:p>
            <a:pPr algn="r" defTabSz="609630" latinLnBrk="0">
              <a:defRPr/>
            </a:pPr>
            <a:r>
              <a:rPr sz="1333" spc="-40">
                <a:solidFill>
                  <a:srgbClr val="5A7D59"/>
                </a:solidFill>
                <a:latin typeface="나눔스퀘어 Bold"/>
                <a:ea typeface="나눔스퀘어 Bold"/>
              </a:rPr>
              <a:t>DB </a:t>
            </a:r>
            <a:r>
              <a:rPr sz="1333" spc="-40">
                <a:solidFill>
                  <a:srgbClr val="5F815E"/>
                </a:solidFill>
                <a:latin typeface="나눔스퀘어 Bold"/>
                <a:ea typeface="나눔스퀘어 Bold"/>
              </a:rPr>
              <a:t>설계 </a:t>
            </a:r>
            <a:r>
              <a:rPr sz="1333" spc="-40">
                <a:solidFill>
                  <a:srgbClr val="5A7D59"/>
                </a:solidFill>
                <a:latin typeface="나눔스퀘어 Bold"/>
                <a:ea typeface="나눔스퀘어 Bold"/>
              </a:rPr>
              <a:t>보고서</a:t>
            </a:r>
            <a:endParaRPr lang="ko-KR" altLang="en-US" sz="1333">
              <a:solidFill>
                <a:srgbClr val="5A7D59"/>
              </a:solidFill>
              <a:latin typeface="나눔스퀘어 Bold"/>
              <a:ea typeface="나눔스퀘어 Bold"/>
            </a:endParaRPr>
          </a:p>
        </p:txBody>
      </p:sp>
      <p:sp>
        <p:nvSpPr>
          <p:cNvPr id="23" name="Rect 0"/>
          <p:cNvSpPr txBox="1"/>
          <p:nvPr/>
        </p:nvSpPr>
        <p:spPr>
          <a:xfrm>
            <a:off x="9494944" y="341631"/>
            <a:ext cx="1477857" cy="482120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defTabSz="609630" latinLnBrk="0">
              <a:defRPr/>
            </a:pPr>
            <a:r>
              <a:rPr sz="1000">
                <a:solidFill>
                  <a:srgbClr val="726B6B"/>
                </a:solidFill>
                <a:latin typeface="나눔스퀘어 Bold"/>
                <a:ea typeface="나눔스퀘어 Bold"/>
              </a:rPr>
              <a:t>세미 오브 레전드(SOL)</a:t>
            </a:r>
          </a:p>
          <a:p>
            <a:pPr defTabSz="609630" latinLnBrk="0">
              <a:defRPr/>
            </a:pPr>
            <a:endParaRPr lang="ko-KR" altLang="en-US" sz="1733">
              <a:solidFill>
                <a:srgbClr val="726B6B"/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/>
        </p:nvSpPr>
        <p:spPr>
          <a:xfrm>
            <a:off x="434340" y="6494781"/>
            <a:ext cx="298450" cy="174343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latinLnBrk="0">
              <a:defRPr/>
            </a:pPr>
            <a:endParaRPr lang="ko-KR" altLang="en-US" sz="733">
              <a:solidFill>
                <a:srgbClr val="000000"/>
              </a:solidFill>
              <a:latin typeface="나눔스퀘어 Bold"/>
              <a:ea typeface="나눔스퀘어 Bold"/>
              <a:cs typeface="Gmarket Sans Bold"/>
            </a:endParaRPr>
          </a:p>
        </p:txBody>
      </p:sp>
      <p:cxnSp>
        <p:nvCxnSpPr>
          <p:cNvPr id="8" name="Rect 0"/>
          <p:cNvCxnSpPr/>
          <p:nvPr/>
        </p:nvCxnSpPr>
        <p:spPr>
          <a:xfrm flipV="1">
            <a:off x="147320" y="597324"/>
            <a:ext cx="11943927" cy="34713"/>
          </a:xfrm>
          <a:prstGeom prst="line">
            <a:avLst/>
          </a:prstGeom>
          <a:ln w="9525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t 0"/>
          <p:cNvCxnSpPr/>
          <p:nvPr/>
        </p:nvCxnSpPr>
        <p:spPr>
          <a:xfrm>
            <a:off x="594783" y="560917"/>
            <a:ext cx="2083647" cy="847"/>
          </a:xfrm>
          <a:prstGeom prst="line">
            <a:avLst/>
          </a:prstGeom>
          <a:ln w="9525" cap="flat" cmpd="sng">
            <a:solidFill>
              <a:srgbClr val="5F815E">
                <a:alpha val="100000"/>
              </a:srgbClr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2" name="Picture "/>
          <p:cNvPicPr>
            <a:picLocks noChangeAspect="1"/>
          </p:cNvPicPr>
          <p:nvPr/>
        </p:nvPicPr>
        <p:blipFill rotWithShape="1">
          <a:blip r:embed="rId3">
            <a:duotone>
              <a:srgbClr val="708F30"/>
              <a:prstClr val="white"/>
            </a:duotone>
          </a:blip>
          <a:stretch>
            <a:fillRect/>
          </a:stretch>
        </p:blipFill>
        <p:spPr>
          <a:xfrm>
            <a:off x="152824" y="128694"/>
            <a:ext cx="1257723" cy="468630"/>
          </a:xfrm>
          <a:prstGeom prst="rect">
            <a:avLst/>
          </a:prstGeom>
          <a:noFill/>
        </p:spPr>
      </p:pic>
      <p:sp>
        <p:nvSpPr>
          <p:cNvPr id="15" name="텍스트 상자 1"/>
          <p:cNvSpPr txBox="1"/>
          <p:nvPr/>
        </p:nvSpPr>
        <p:spPr>
          <a:xfrm>
            <a:off x="1118024" y="252730"/>
            <a:ext cx="1537970" cy="266676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algn="ctr" latinLnBrk="0">
              <a:defRPr/>
            </a:pPr>
            <a:r>
              <a:rPr lang="ko-KR" altLang="en-US" sz="1333" spc="-33">
                <a:solidFill>
                  <a:srgbClr val="726B6B"/>
                </a:solidFill>
                <a:latin typeface="나눔스퀘어 Bold"/>
                <a:ea typeface="나눔스퀘어 Bold"/>
                <a:cs typeface="Gmarket Sans Bold"/>
              </a:rPr>
              <a:t>게시판 첨부파일</a:t>
            </a:r>
            <a:endParaRPr lang="ko-KR" altLang="en-US" sz="1333">
              <a:solidFill>
                <a:srgbClr val="726B6B"/>
              </a:solidFill>
              <a:latin typeface="나눔스퀘어 Bold"/>
              <a:ea typeface="나눔스퀘어 Bold"/>
              <a:cs typeface="Gmarket Sans Bold"/>
            </a:endParaRPr>
          </a:p>
        </p:txBody>
      </p:sp>
      <p:graphicFrame>
        <p:nvGraphicFramePr>
          <p:cNvPr id="19" name="표 153"/>
          <p:cNvGraphicFramePr>
            <a:graphicFrameLocks noGrp="1"/>
          </p:cNvGraphicFramePr>
          <p:nvPr/>
        </p:nvGraphicFramePr>
        <p:xfrm>
          <a:off x="550333" y="1049867"/>
          <a:ext cx="11125200" cy="336127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05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1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1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03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79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596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6127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테이블명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POST_FILE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600" b="1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Table </a:t>
                      </a:r>
                      <a:r>
                        <a:rPr lang="ko-KR" altLang="en-US" sz="1600" b="1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기술서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작성일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2021-11-23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Page</a:t>
                      </a:r>
                      <a:br>
                        <a:rPr sz="1200" b="0" i="0" strike="noStrike" kern="1200">
                          <a:solidFill>
                            <a:srgbClr val="000000"/>
                          </a:solidFill>
                          <a:ea typeface="맑은 고딕" charset="0"/>
                        </a:rPr>
                      </a:br>
                      <a:r>
                        <a:rPr 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15/28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27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System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TIDY GAMES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세미오브레전드</a:t>
                      </a:r>
                      <a:r>
                        <a:rPr lang="en-US"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(SOL)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27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테이블 설명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커뮤니티 게시글 첨부파일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Attribute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Data Type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N/N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Key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Default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FILE_NO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NUMBER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PK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파일 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POST_NO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NUMBER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FK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글 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FILE_</a:t>
                      </a:r>
                      <a:r>
                        <a:rPr 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ORIGIN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VARCHAR2(255)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파일원본명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FILE_CHANGE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VARCHAR2(255)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파일수정명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FILE_PATH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VARCHAR2(1000)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저장폴더경로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FILE_STATUS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CHAR(1)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‘Y’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상태값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" name="Rect 0"/>
          <p:cNvSpPr txBox="1"/>
          <p:nvPr/>
        </p:nvSpPr>
        <p:spPr>
          <a:xfrm>
            <a:off x="448310" y="232834"/>
            <a:ext cx="1537547" cy="297454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latinLnBrk="0">
              <a:defRPr/>
            </a:pPr>
            <a:r>
              <a:rPr lang="en-US" altLang="ko-KR" sz="1533">
                <a:solidFill>
                  <a:schemeClr val="bg1"/>
                </a:solidFill>
                <a:latin typeface="나눔스퀘어 Bold"/>
                <a:ea typeface="나눔스퀘어 Bold"/>
                <a:cs typeface="Gmarket Sans Bold"/>
              </a:rPr>
              <a:t>FILE</a:t>
            </a:r>
            <a:endParaRPr lang="ko-KR" altLang="en-US" sz="1533">
              <a:solidFill>
                <a:schemeClr val="bg1"/>
              </a:solidFill>
              <a:latin typeface="나눔스퀘어 Bold"/>
              <a:ea typeface="나눔스퀘어 Bold"/>
              <a:cs typeface="Gmarket Sans Bold"/>
            </a:endParaRPr>
          </a:p>
        </p:txBody>
      </p:sp>
      <p:sp>
        <p:nvSpPr>
          <p:cNvPr id="22" name="Rect 0"/>
          <p:cNvSpPr txBox="1"/>
          <p:nvPr/>
        </p:nvSpPr>
        <p:spPr>
          <a:xfrm>
            <a:off x="10505440" y="75354"/>
            <a:ext cx="1537547" cy="471796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algn="r" defTabSz="609630" latinLnBrk="0">
              <a:defRPr/>
            </a:pPr>
            <a:r>
              <a:rPr sz="1333" spc="-40">
                <a:solidFill>
                  <a:srgbClr val="5A7D59"/>
                </a:solidFill>
                <a:latin typeface="나눔스퀘어 Bold"/>
                <a:ea typeface="나눔스퀘어 Bold"/>
              </a:rPr>
              <a:t>TIDY GAMES</a:t>
            </a:r>
          </a:p>
          <a:p>
            <a:pPr algn="r" defTabSz="609630" latinLnBrk="0">
              <a:defRPr/>
            </a:pPr>
            <a:r>
              <a:rPr sz="1333" spc="-40">
                <a:solidFill>
                  <a:srgbClr val="5A7D59"/>
                </a:solidFill>
                <a:latin typeface="나눔스퀘어 Bold"/>
                <a:ea typeface="나눔스퀘어 Bold"/>
              </a:rPr>
              <a:t>DB </a:t>
            </a:r>
            <a:r>
              <a:rPr sz="1333" spc="-40">
                <a:solidFill>
                  <a:srgbClr val="5F815E"/>
                </a:solidFill>
                <a:latin typeface="나눔스퀘어 Bold"/>
                <a:ea typeface="나눔스퀘어 Bold"/>
              </a:rPr>
              <a:t>설계 </a:t>
            </a:r>
            <a:r>
              <a:rPr sz="1333" spc="-40">
                <a:solidFill>
                  <a:srgbClr val="5A7D59"/>
                </a:solidFill>
                <a:latin typeface="나눔스퀘어 Bold"/>
                <a:ea typeface="나눔스퀘어 Bold"/>
              </a:rPr>
              <a:t>보고서</a:t>
            </a:r>
            <a:endParaRPr lang="ko-KR" altLang="en-US" sz="1333">
              <a:solidFill>
                <a:srgbClr val="5A7D59"/>
              </a:solidFill>
              <a:latin typeface="나눔스퀘어 Bold"/>
              <a:ea typeface="나눔스퀘어 Bold"/>
            </a:endParaRPr>
          </a:p>
        </p:txBody>
      </p:sp>
      <p:sp>
        <p:nvSpPr>
          <p:cNvPr id="23" name="Rect 0"/>
          <p:cNvSpPr txBox="1"/>
          <p:nvPr/>
        </p:nvSpPr>
        <p:spPr>
          <a:xfrm>
            <a:off x="9494944" y="341631"/>
            <a:ext cx="1477857" cy="482120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defTabSz="609630" latinLnBrk="0">
              <a:defRPr/>
            </a:pPr>
            <a:r>
              <a:rPr sz="1000">
                <a:solidFill>
                  <a:srgbClr val="726B6B"/>
                </a:solidFill>
                <a:latin typeface="나눔스퀘어 Bold"/>
                <a:ea typeface="나눔스퀘어 Bold"/>
              </a:rPr>
              <a:t>세미 오브 레전드(SOL)</a:t>
            </a:r>
          </a:p>
          <a:p>
            <a:pPr defTabSz="609630" latinLnBrk="0">
              <a:defRPr/>
            </a:pPr>
            <a:endParaRPr lang="ko-KR" altLang="en-US" sz="1733">
              <a:solidFill>
                <a:srgbClr val="726B6B"/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/>
        </p:nvSpPr>
        <p:spPr>
          <a:xfrm>
            <a:off x="434340" y="6494781"/>
            <a:ext cx="298450" cy="174343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latinLnBrk="0">
              <a:defRPr/>
            </a:pPr>
            <a:endParaRPr lang="ko-KR" altLang="en-US" sz="733">
              <a:solidFill>
                <a:srgbClr val="000000"/>
              </a:solidFill>
              <a:latin typeface="나눔스퀘어 Bold"/>
              <a:ea typeface="나눔스퀘어 Bold"/>
              <a:cs typeface="Gmarket Sans Bold"/>
            </a:endParaRPr>
          </a:p>
        </p:txBody>
      </p:sp>
      <p:cxnSp>
        <p:nvCxnSpPr>
          <p:cNvPr id="8" name="Rect 0"/>
          <p:cNvCxnSpPr/>
          <p:nvPr/>
        </p:nvCxnSpPr>
        <p:spPr>
          <a:xfrm flipV="1">
            <a:off x="147320" y="597324"/>
            <a:ext cx="11943927" cy="34713"/>
          </a:xfrm>
          <a:prstGeom prst="line">
            <a:avLst/>
          </a:prstGeom>
          <a:ln w="9525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t 0"/>
          <p:cNvCxnSpPr/>
          <p:nvPr/>
        </p:nvCxnSpPr>
        <p:spPr>
          <a:xfrm>
            <a:off x="594784" y="560917"/>
            <a:ext cx="2301663" cy="2117"/>
          </a:xfrm>
          <a:prstGeom prst="line">
            <a:avLst/>
          </a:prstGeom>
          <a:ln w="9525" cap="flat" cmpd="sng">
            <a:solidFill>
              <a:srgbClr val="5F815E">
                <a:alpha val="100000"/>
              </a:srgbClr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2" name="Picture "/>
          <p:cNvPicPr>
            <a:picLocks noChangeAspect="1"/>
          </p:cNvPicPr>
          <p:nvPr/>
        </p:nvPicPr>
        <p:blipFill rotWithShape="1">
          <a:blip r:embed="rId3">
            <a:duotone>
              <a:srgbClr val="708F30"/>
              <a:prstClr val="white"/>
            </a:duotone>
          </a:blip>
          <a:stretch>
            <a:fillRect/>
          </a:stretch>
        </p:blipFill>
        <p:spPr>
          <a:xfrm>
            <a:off x="101600" y="113877"/>
            <a:ext cx="1724237" cy="468630"/>
          </a:xfrm>
          <a:prstGeom prst="rect">
            <a:avLst/>
          </a:prstGeom>
          <a:noFill/>
        </p:spPr>
      </p:pic>
      <p:sp>
        <p:nvSpPr>
          <p:cNvPr id="15" name="텍스트 상자 1"/>
          <p:cNvSpPr txBox="1"/>
          <p:nvPr/>
        </p:nvSpPr>
        <p:spPr>
          <a:xfrm>
            <a:off x="1374140" y="245110"/>
            <a:ext cx="1537970" cy="266676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algn="ctr" latinLnBrk="0">
              <a:defRPr/>
            </a:pPr>
            <a:r>
              <a:rPr lang="ko-KR" altLang="en-US" sz="1333" spc="-33" dirty="0" err="1">
                <a:solidFill>
                  <a:srgbClr val="726B6B"/>
                </a:solidFill>
                <a:latin typeface="나눔스퀘어 Bold"/>
                <a:ea typeface="나눔스퀘어 Bold"/>
                <a:cs typeface="Gmarket Sans Bold"/>
              </a:rPr>
              <a:t>게임사</a:t>
            </a:r>
            <a:r>
              <a:rPr lang="ko-KR" altLang="en-US" sz="1333" spc="-33" dirty="0">
                <a:solidFill>
                  <a:srgbClr val="726B6B"/>
                </a:solidFill>
                <a:latin typeface="나눔스퀘어 Bold"/>
                <a:ea typeface="나눔스퀘어 Bold"/>
                <a:cs typeface="Gmarket Sans Bold"/>
              </a:rPr>
              <a:t> 등록 </a:t>
            </a:r>
            <a:endParaRPr lang="ko-KR" altLang="en-US" sz="1333" dirty="0">
              <a:solidFill>
                <a:srgbClr val="726B6B"/>
              </a:solidFill>
              <a:latin typeface="나눔스퀘어 Bold"/>
              <a:ea typeface="나눔스퀘어 Bold"/>
              <a:cs typeface="Gmarket Sans Bold"/>
            </a:endParaRPr>
          </a:p>
        </p:txBody>
      </p:sp>
      <p:graphicFrame>
        <p:nvGraphicFramePr>
          <p:cNvPr id="19" name="표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443016"/>
              </p:ext>
            </p:extLst>
          </p:nvPr>
        </p:nvGraphicFramePr>
        <p:xfrm>
          <a:off x="516890" y="1054100"/>
          <a:ext cx="11125200" cy="3613577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05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1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1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03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79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596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8507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테이블명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COMPANY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600" b="1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Table </a:t>
                      </a:r>
                      <a:r>
                        <a:rPr lang="ko-KR" altLang="en-US" sz="1600" b="1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기술서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작성일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2021-11-23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Page</a:t>
                      </a:r>
                      <a:br>
                        <a:rPr sz="1200" b="0" i="0" strike="noStrike" kern="1200">
                          <a:solidFill>
                            <a:srgbClr val="000000"/>
                          </a:solidFill>
                          <a:ea typeface="맑은 고딕" charset="0"/>
                        </a:rPr>
                      </a:b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6/28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507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System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TIDY GAMES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세미오브레전드</a:t>
                      </a:r>
                      <a:r>
                        <a:rPr lang="en-US"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(SOL)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07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테이블 설명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게임사 등록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0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Attribute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Data Type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N/N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Key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Default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0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COMPANY_NO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NUMBER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PK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게임사 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0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COMPANY_NAME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VARCHAR2(30)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게임사명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0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COMPANY_PWD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CHAR(7)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등록 코드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0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COMPANY_HEAD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VA</a:t>
                      </a:r>
                      <a:r>
                        <a:rPr 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RCHAR2(20)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게임사 대표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50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COMPANY_COMMENT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VARCHAR2(2000)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코멘트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50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COMPANY_ENROLL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DATE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altLang="ko-KR" sz="12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en-US" sz="12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SYSDATE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게임사</a:t>
                      </a:r>
                      <a:r>
                        <a:rPr lang="ko-KR" altLang="en-US" sz="12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등록일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50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2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2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COMPANY_STATUS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2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CHAR(1)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2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en-US" altLang="ko-KR" sz="12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‘Y’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altLang="en-US" sz="12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게임사</a:t>
                      </a:r>
                      <a:r>
                        <a:rPr lang="ko-KR" altLang="en-US" sz="12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상태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908820"/>
                  </a:ext>
                </a:extLst>
              </a:tr>
            </a:tbl>
          </a:graphicData>
        </a:graphic>
      </p:graphicFrame>
      <p:sp>
        <p:nvSpPr>
          <p:cNvPr id="21" name="Rect 0"/>
          <p:cNvSpPr txBox="1"/>
          <p:nvPr/>
        </p:nvSpPr>
        <p:spPr>
          <a:xfrm>
            <a:off x="355600" y="214207"/>
            <a:ext cx="1537547" cy="297454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latinLnBrk="0">
              <a:defRPr/>
            </a:pPr>
            <a:r>
              <a:rPr lang="en-US" altLang="ko-KR" sz="1533">
                <a:solidFill>
                  <a:schemeClr val="bg1"/>
                </a:solidFill>
                <a:latin typeface="나눔스퀘어 Bold"/>
                <a:ea typeface="나눔스퀘어 Bold"/>
                <a:cs typeface="Gmarket Sans Bold"/>
              </a:rPr>
              <a:t>COMPANY</a:t>
            </a:r>
            <a:endParaRPr lang="ko-KR" altLang="en-US" sz="1533">
              <a:solidFill>
                <a:schemeClr val="bg1"/>
              </a:solidFill>
              <a:latin typeface="나눔스퀘어 Bold"/>
              <a:ea typeface="나눔스퀘어 Bold"/>
              <a:cs typeface="Gmarket Sans Bold"/>
            </a:endParaRPr>
          </a:p>
        </p:txBody>
      </p:sp>
      <p:sp>
        <p:nvSpPr>
          <p:cNvPr id="22" name="Rect 0"/>
          <p:cNvSpPr txBox="1"/>
          <p:nvPr/>
        </p:nvSpPr>
        <p:spPr>
          <a:xfrm>
            <a:off x="10505440" y="75354"/>
            <a:ext cx="1537547" cy="471796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algn="r" defTabSz="609630" latinLnBrk="0">
              <a:defRPr/>
            </a:pPr>
            <a:r>
              <a:rPr sz="1333" spc="-40">
                <a:solidFill>
                  <a:srgbClr val="5A7D59"/>
                </a:solidFill>
                <a:latin typeface="나눔스퀘어 Bold"/>
                <a:ea typeface="나눔스퀘어 Bold"/>
              </a:rPr>
              <a:t>TIDY GAMES</a:t>
            </a:r>
          </a:p>
          <a:p>
            <a:pPr algn="r" defTabSz="609630" latinLnBrk="0">
              <a:defRPr/>
            </a:pPr>
            <a:r>
              <a:rPr sz="1333" spc="-40">
                <a:solidFill>
                  <a:srgbClr val="5A7D59"/>
                </a:solidFill>
                <a:latin typeface="나눔스퀘어 Bold"/>
                <a:ea typeface="나눔스퀘어 Bold"/>
              </a:rPr>
              <a:t>DB </a:t>
            </a:r>
            <a:r>
              <a:rPr sz="1333" spc="-40">
                <a:solidFill>
                  <a:srgbClr val="5F815E"/>
                </a:solidFill>
                <a:latin typeface="나눔스퀘어 Bold"/>
                <a:ea typeface="나눔스퀘어 Bold"/>
              </a:rPr>
              <a:t>설계 </a:t>
            </a:r>
            <a:r>
              <a:rPr sz="1333" spc="-40">
                <a:solidFill>
                  <a:srgbClr val="5A7D59"/>
                </a:solidFill>
                <a:latin typeface="나눔스퀘어 Bold"/>
                <a:ea typeface="나눔스퀘어 Bold"/>
              </a:rPr>
              <a:t>보고서</a:t>
            </a:r>
            <a:endParaRPr lang="ko-KR" altLang="en-US" sz="1333">
              <a:solidFill>
                <a:srgbClr val="5A7D59"/>
              </a:solidFill>
              <a:latin typeface="나눔스퀘어 Bold"/>
              <a:ea typeface="나눔스퀘어 Bold"/>
            </a:endParaRPr>
          </a:p>
        </p:txBody>
      </p:sp>
      <p:sp>
        <p:nvSpPr>
          <p:cNvPr id="23" name="Rect 0"/>
          <p:cNvSpPr txBox="1"/>
          <p:nvPr/>
        </p:nvSpPr>
        <p:spPr>
          <a:xfrm>
            <a:off x="9494944" y="341631"/>
            <a:ext cx="1477857" cy="482120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defTabSz="609630" latinLnBrk="0">
              <a:defRPr/>
            </a:pPr>
            <a:r>
              <a:rPr sz="1000">
                <a:solidFill>
                  <a:srgbClr val="726B6B"/>
                </a:solidFill>
                <a:latin typeface="나눔스퀘어 Bold"/>
                <a:ea typeface="나눔스퀘어 Bold"/>
              </a:rPr>
              <a:t>세미 오브 레전드(SOL)</a:t>
            </a:r>
          </a:p>
          <a:p>
            <a:pPr defTabSz="609630" latinLnBrk="0">
              <a:defRPr/>
            </a:pPr>
            <a:endParaRPr lang="ko-KR" altLang="en-US" sz="1733">
              <a:solidFill>
                <a:srgbClr val="726B6B"/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/>
          <p:nvPr/>
        </p:nvSpPr>
        <p:spPr>
          <a:xfrm>
            <a:off x="434340" y="6494781"/>
            <a:ext cx="298450" cy="174343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defTabSz="609630" latinLnBrk="0">
              <a:defRPr/>
            </a:pPr>
            <a:endParaRPr lang="ko-KR" altLang="en-US" sz="733">
              <a:solidFill>
                <a:srgbClr val="000000"/>
              </a:solidFill>
              <a:latin typeface="나눔스퀘어 Bold"/>
              <a:ea typeface="나눔스퀘어 Bold"/>
            </a:endParaRPr>
          </a:p>
        </p:txBody>
      </p:sp>
      <p:cxnSp>
        <p:nvCxnSpPr>
          <p:cNvPr id="8" name="Rect 0"/>
          <p:cNvCxnSpPr/>
          <p:nvPr/>
        </p:nvCxnSpPr>
        <p:spPr>
          <a:xfrm flipV="1">
            <a:off x="147320" y="597324"/>
            <a:ext cx="11943927" cy="34713"/>
          </a:xfrm>
          <a:prstGeom prst="line">
            <a:avLst/>
          </a:prstGeom>
          <a:ln w="9525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t 0"/>
          <p:cNvCxnSpPr/>
          <p:nvPr/>
        </p:nvCxnSpPr>
        <p:spPr>
          <a:xfrm>
            <a:off x="594783" y="560917"/>
            <a:ext cx="2083647" cy="847"/>
          </a:xfrm>
          <a:prstGeom prst="line">
            <a:avLst/>
          </a:prstGeom>
          <a:ln w="9525" cap="flat" cmpd="sng">
            <a:solidFill>
              <a:srgbClr val="5F815E">
                <a:alpha val="100000"/>
              </a:srgbClr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2" name="Picture "/>
          <p:cNvPicPr>
            <a:picLocks noChangeAspect="1"/>
          </p:cNvPicPr>
          <p:nvPr/>
        </p:nvPicPr>
        <p:blipFill rotWithShape="1">
          <a:blip r:embed="rId3">
            <a:duotone>
              <a:srgbClr val="708F30"/>
              <a:prstClr val="white"/>
            </a:duotone>
          </a:blip>
          <a:stretch>
            <a:fillRect/>
          </a:stretch>
        </p:blipFill>
        <p:spPr>
          <a:xfrm>
            <a:off x="152823" y="128694"/>
            <a:ext cx="1258147" cy="469053"/>
          </a:xfrm>
          <a:prstGeom prst="rect">
            <a:avLst/>
          </a:prstGeom>
          <a:noFill/>
        </p:spPr>
      </p:pic>
      <p:sp>
        <p:nvSpPr>
          <p:cNvPr id="15" name="Rect 0"/>
          <p:cNvSpPr txBox="1"/>
          <p:nvPr/>
        </p:nvSpPr>
        <p:spPr>
          <a:xfrm>
            <a:off x="1022350" y="280247"/>
            <a:ext cx="1538393" cy="266676"/>
          </a:xfrm>
          <a:prstGeom prst="rect">
            <a:avLst/>
          </a:prstGeom>
          <a:noFill/>
        </p:spPr>
        <p:txBody>
          <a:bodyPr vert="horz" wrap="square" lIns="60960" tIns="30480" rIns="60960" bIns="30480" numCol="1" anchor="t">
            <a:spAutoFit/>
          </a:bodyPr>
          <a:lstStyle/>
          <a:p>
            <a:pPr algn="ctr" defTabSz="609630" latinLnBrk="0">
              <a:defRPr/>
            </a:pPr>
            <a:r>
              <a:rPr sz="1333" spc="-27">
                <a:solidFill>
                  <a:srgbClr val="726B6B"/>
                </a:solidFill>
                <a:latin typeface="나눔스퀘어 Bold" charset="0"/>
                <a:ea typeface="나눔스퀘어 Bold" charset="0"/>
              </a:rPr>
              <a:t>게임</a:t>
            </a:r>
            <a:endParaRPr lang="ko-KR" altLang="en-US" sz="1333">
              <a:solidFill>
                <a:srgbClr val="726B6B"/>
              </a:solidFill>
              <a:latin typeface="나눔스퀘어 Bold" charset="0"/>
              <a:ea typeface="나눔스퀘어 Bold" charset="0"/>
            </a:endParaRPr>
          </a:p>
        </p:txBody>
      </p:sp>
      <p:graphicFrame>
        <p:nvGraphicFramePr>
          <p:cNvPr id="19" name="표 147"/>
          <p:cNvGraphicFramePr>
            <a:graphicFrameLocks noGrp="1"/>
          </p:cNvGraphicFramePr>
          <p:nvPr/>
        </p:nvGraphicFramePr>
        <p:xfrm>
          <a:off x="531283" y="1068917"/>
          <a:ext cx="11125200" cy="5256958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05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1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1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8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33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596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3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테이블명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GAME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600" b="1" i="0" strike="noStrike" kern="1200">
                          <a:solidFill>
                            <a:srgbClr val="000000"/>
                          </a:solidFill>
                        </a:rPr>
                        <a:t>Table 기술서</a:t>
                      </a:r>
                      <a:endParaRPr lang="ko-KR" altLang="en-US" sz="1600" b="1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작성일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2021-11-23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Page</a:t>
                      </a:r>
                      <a:br>
                        <a:rPr sz="1200" b="0" i="0" strike="noStrike" kern="1200">
                          <a:solidFill>
                            <a:srgbClr val="000000"/>
                          </a:solidFill>
                        </a:rPr>
                      </a:br>
                      <a:r>
                        <a:rPr lang="ko-KR" sz="1200" b="0" i="0" strike="noStrike" kern="1200">
                          <a:solidFill>
                            <a:srgbClr val="000000"/>
                          </a:solidFill>
                        </a:rPr>
                        <a:t>22/28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727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System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TIDY GAMES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작성자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세미오브레전드(SOL)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727"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테이블 설명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게임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No.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Attribute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Data Type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N/N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Key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Default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Description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72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GAME_NO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NUMBER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PK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게임고유번호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72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COMPANY_NO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NUMBER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FK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게임사번호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72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KOR_NAME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VARCHAR2(50)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한글게임명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72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ENG_NAME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VARCHAR2(50)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영문게임명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72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RELEASE_DATE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DATE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SYSDATE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출시일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72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PRICE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NUMBER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판매가격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072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GAME_INTRO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kern="1200"/>
                        <a:t>VARCHAR2(4000)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게임</a:t>
                      </a:r>
                      <a:r>
                        <a:rPr lang="ko-KR" sz="1200" b="0" i="0" strike="noStrike" kern="1200">
                          <a:solidFill>
                            <a:srgbClr val="000000"/>
                          </a:solidFill>
                        </a:rPr>
                        <a:t>상세설명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072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CONFIRM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CHAR(1)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sz="1200" b="0" i="0" strike="noStrike" kern="1200">
                          <a:solidFill>
                            <a:srgbClr val="000000"/>
                          </a:solidFill>
                        </a:rPr>
                        <a:t>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‘N’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승인여부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072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UPDATE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CHAR(1)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‘N’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업데이트여부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072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UPLOAD_DATE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DATE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등록일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072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POINT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NUMBER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할인율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072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GAME_STATUS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CHAR(1)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‘Y’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상태값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0727"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GAME_IMG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VARCHAR2(1000)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lang="ko-KR" sz="1200" b="0" i="0" strike="noStrike" kern="1200">
                          <a:solidFill>
                            <a:srgbClr val="000000"/>
                          </a:solidFill>
                        </a:rPr>
                        <a:t>O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 latinLnBrk="0">
                        <a:buFontTx/>
                        <a:buNone/>
                      </a:pP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0">
                        <a:buFontTx/>
                        <a:buNone/>
                      </a:pPr>
                      <a:r>
                        <a:rPr sz="1200" b="0" i="0" strike="noStrike" kern="1200">
                          <a:solidFill>
                            <a:srgbClr val="000000"/>
                          </a:solidFill>
                        </a:rPr>
                        <a:t>대표이미지경</a:t>
                      </a:r>
                      <a:r>
                        <a:rPr lang="ko-KR" sz="1200" b="0" i="0" strike="noStrike" kern="1200">
                          <a:solidFill>
                            <a:srgbClr val="000000"/>
                          </a:solidFill>
                        </a:rPr>
                        <a:t>로</a:t>
                      </a:r>
                      <a:endParaRPr lang="ko-KR" altLang="en-US" sz="1200" b="0" i="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1" name="Rect 0"/>
          <p:cNvSpPr txBox="1"/>
          <p:nvPr/>
        </p:nvSpPr>
        <p:spPr>
          <a:xfrm>
            <a:off x="415290" y="232834"/>
            <a:ext cx="1537547" cy="297454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defTabSz="609630" latinLnBrk="0">
              <a:defRPr/>
            </a:pPr>
            <a:r>
              <a:rPr sz="1533">
                <a:solidFill>
                  <a:schemeClr val="bg1"/>
                </a:solidFill>
                <a:latin typeface="나눔스퀘어 Bold"/>
                <a:ea typeface="나눔스퀘어 Bold"/>
              </a:rPr>
              <a:t>GAME</a:t>
            </a:r>
            <a:endParaRPr lang="ko-KR" altLang="en-US" sz="1533">
              <a:solidFill>
                <a:schemeClr val="bg1"/>
              </a:solidFill>
              <a:latin typeface="나눔스퀘어 Bold"/>
              <a:ea typeface="나눔스퀘어 Bold"/>
            </a:endParaRPr>
          </a:p>
        </p:txBody>
      </p:sp>
      <p:sp>
        <p:nvSpPr>
          <p:cNvPr id="22" name="Rect 0"/>
          <p:cNvSpPr txBox="1"/>
          <p:nvPr/>
        </p:nvSpPr>
        <p:spPr>
          <a:xfrm>
            <a:off x="10505440" y="75354"/>
            <a:ext cx="1537547" cy="471796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algn="r" defTabSz="609630" latinLnBrk="0">
              <a:defRPr/>
            </a:pPr>
            <a:r>
              <a:rPr sz="1333" spc="-40">
                <a:solidFill>
                  <a:srgbClr val="5A7D59"/>
                </a:solidFill>
                <a:latin typeface="나눔스퀘어 Bold"/>
                <a:ea typeface="나눔스퀘어 Bold"/>
              </a:rPr>
              <a:t>TIDY GAMES</a:t>
            </a:r>
          </a:p>
          <a:p>
            <a:pPr algn="r" defTabSz="609630" latinLnBrk="0">
              <a:defRPr/>
            </a:pPr>
            <a:r>
              <a:rPr sz="1333" spc="-40">
                <a:solidFill>
                  <a:srgbClr val="5A7D59"/>
                </a:solidFill>
                <a:latin typeface="나눔스퀘어 Bold"/>
                <a:ea typeface="나눔스퀘어 Bold"/>
              </a:rPr>
              <a:t>DB </a:t>
            </a:r>
            <a:r>
              <a:rPr sz="1333" spc="-40">
                <a:solidFill>
                  <a:srgbClr val="5F815E"/>
                </a:solidFill>
                <a:latin typeface="나눔스퀘어 Bold"/>
                <a:ea typeface="나눔스퀘어 Bold"/>
              </a:rPr>
              <a:t>설계 </a:t>
            </a:r>
            <a:r>
              <a:rPr sz="1333" spc="-40">
                <a:solidFill>
                  <a:srgbClr val="5A7D59"/>
                </a:solidFill>
                <a:latin typeface="나눔스퀘어 Bold"/>
                <a:ea typeface="나눔스퀘어 Bold"/>
              </a:rPr>
              <a:t>보고서</a:t>
            </a:r>
            <a:endParaRPr lang="ko-KR" altLang="en-US" sz="1333">
              <a:solidFill>
                <a:srgbClr val="5A7D59"/>
              </a:solidFill>
              <a:latin typeface="나눔스퀘어 Bold"/>
              <a:ea typeface="나눔스퀘어 Bold"/>
            </a:endParaRPr>
          </a:p>
        </p:txBody>
      </p:sp>
      <p:sp>
        <p:nvSpPr>
          <p:cNvPr id="23" name="Rect 0"/>
          <p:cNvSpPr txBox="1"/>
          <p:nvPr/>
        </p:nvSpPr>
        <p:spPr>
          <a:xfrm>
            <a:off x="9494944" y="341631"/>
            <a:ext cx="1477857" cy="482120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defTabSz="609630" latinLnBrk="0">
              <a:defRPr/>
            </a:pPr>
            <a:r>
              <a:rPr sz="1000">
                <a:solidFill>
                  <a:srgbClr val="726B6B"/>
                </a:solidFill>
                <a:latin typeface="나눔스퀘어 Bold"/>
                <a:ea typeface="나눔스퀘어 Bold"/>
              </a:rPr>
              <a:t>세미 오브 레전드(SOL)</a:t>
            </a:r>
          </a:p>
          <a:p>
            <a:pPr defTabSz="609630" latinLnBrk="0">
              <a:defRPr/>
            </a:pPr>
            <a:endParaRPr lang="ko-KR" altLang="en-US" sz="1733">
              <a:solidFill>
                <a:srgbClr val="726B6B"/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" descr="C:/Users/Dayn/AppData/Roaming/PolarisOffice/ETemp/4764_13216720/fImage2135892389463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41"/>
          <a:stretch>
            <a:fillRect/>
          </a:stretch>
        </p:blipFill>
        <p:spPr>
          <a:xfrm>
            <a:off x="321310" y="692150"/>
            <a:ext cx="8690610" cy="6156113"/>
          </a:xfrm>
          <a:prstGeom prst="rect">
            <a:avLst/>
          </a:prstGeom>
          <a:noFill/>
        </p:spPr>
      </p:pic>
      <p:sp>
        <p:nvSpPr>
          <p:cNvPr id="2" name="Rect 0"/>
          <p:cNvSpPr txBox="1">
            <a:spLocks/>
          </p:cNvSpPr>
          <p:nvPr/>
        </p:nvSpPr>
        <p:spPr>
          <a:xfrm>
            <a:off x="434340" y="6494781"/>
            <a:ext cx="298027" cy="174343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defTabSz="609630" latinLnBrk="0"/>
            <a:endParaRPr lang="ko-KR" altLang="en-US" sz="733">
              <a:solidFill>
                <a:srgbClr val="000000"/>
              </a:solidFill>
              <a:latin typeface="Gmarket Sans Bold" charset="0"/>
              <a:ea typeface="?? ??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411124" y="-17780"/>
          <a:ext cx="2780877" cy="6858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81947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200" b="1" i="0" kern="1200">
                        <a:solidFill>
                          <a:schemeClr val="lt1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477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9411124" y="801370"/>
          <a:ext cx="2780877" cy="4207933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95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5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688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1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게임사 등록 화면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625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2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게임사, 아이디, 게임사 대표,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게임사에 대한 관리자의 간단한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코멘트 작성해서 등록 가능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3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등록코드는 등록 버튼 누를 시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7자리 영대소문자가 랜덤으로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부여되고, 게임사 계정의 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비밀번호 역할을 함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4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취소 버튼을 누르면 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작성된 내용이 초기화 됨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840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5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등록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버튼을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누르면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endParaRPr lang="ko-KR" altLang="en-US" sz="1200" b="0" i="0" kern="1200" dirty="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게임사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등록이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완료되었다는</a:t>
                      </a:r>
                      <a:endParaRPr lang="ko-KR" altLang="en-US" sz="1200" b="0" i="0" kern="1200" dirty="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확인창이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뜬다</a:t>
                      </a:r>
                      <a:endParaRPr lang="ko-KR" altLang="en-US" sz="1200" b="0" i="0" kern="1200" dirty="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이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창의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확인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버튼을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누르면</a:t>
                      </a:r>
                      <a:endParaRPr lang="ko-KR" altLang="en-US" sz="1200" b="0" i="0" kern="1200" dirty="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게임사별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목록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조회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페이지로</a:t>
                      </a:r>
                      <a:endParaRPr lang="ko-KR" altLang="en-US" sz="1200" b="0" i="0" kern="1200" dirty="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넘어감</a:t>
                      </a:r>
                      <a:endParaRPr lang="ko-KR" altLang="en-US" sz="1200" b="0" i="0" kern="1200" dirty="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 0"/>
          <p:cNvSpPr txBox="1">
            <a:spLocks/>
          </p:cNvSpPr>
          <p:nvPr/>
        </p:nvSpPr>
        <p:spPr>
          <a:xfrm>
            <a:off x="7717791" y="107527"/>
            <a:ext cx="1537123" cy="471796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algn="r" defTabSz="609630" latinLnBrk="0"/>
            <a:r>
              <a:rPr sz="1333" spc="-47">
                <a:solidFill>
                  <a:srgbClr val="5A7D59"/>
                </a:solidFill>
                <a:latin typeface="나눔스퀘어" charset="0"/>
                <a:ea typeface="나눔스퀘어" charset="0"/>
              </a:rPr>
              <a:t>TIDY GAMES</a:t>
            </a:r>
            <a:endParaRPr lang="ko-KR" altLang="en-US" sz="1333">
              <a:solidFill>
                <a:srgbClr val="5A7D59"/>
              </a:solidFill>
              <a:latin typeface="나눔스퀘어" charset="0"/>
              <a:ea typeface="나눔스퀘어" charset="0"/>
            </a:endParaRPr>
          </a:p>
          <a:p>
            <a:pPr algn="r" defTabSz="609630" latinLnBrk="0"/>
            <a:r>
              <a:rPr sz="1333" spc="-47">
                <a:solidFill>
                  <a:srgbClr val="5A7D59"/>
                </a:solidFill>
                <a:latin typeface="나눔스퀘어" charset="0"/>
                <a:ea typeface="나눔스퀘어" charset="0"/>
              </a:rPr>
              <a:t>화면 </a:t>
            </a:r>
            <a:r>
              <a:rPr sz="1333" spc="-47">
                <a:solidFill>
                  <a:srgbClr val="5F815E"/>
                </a:solidFill>
                <a:latin typeface="나눔스퀘어" charset="0"/>
                <a:ea typeface="나눔스퀘어" charset="0"/>
              </a:rPr>
              <a:t>설계 </a:t>
            </a:r>
            <a:r>
              <a:rPr sz="1333" spc="-47">
                <a:solidFill>
                  <a:srgbClr val="5A7D59"/>
                </a:solidFill>
                <a:latin typeface="나눔스퀘어" charset="0"/>
                <a:ea typeface="나눔스퀘어" charset="0"/>
              </a:rPr>
              <a:t>보고서</a:t>
            </a:r>
            <a:endParaRPr lang="ko-KR" altLang="en-US" sz="1333">
              <a:solidFill>
                <a:srgbClr val="5A7D59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6548967" y="356447"/>
            <a:ext cx="1477433" cy="482120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defTabSz="609630" latinLnBrk="0"/>
            <a:r>
              <a:rPr sz="1000" dirty="0" err="1">
                <a:solidFill>
                  <a:srgbClr val="726B6B"/>
                </a:solidFill>
                <a:latin typeface="나눔스퀘어" charset="0"/>
                <a:ea typeface="나눔스퀘어" charset="0"/>
              </a:rPr>
              <a:t>세미</a:t>
            </a:r>
            <a:r>
              <a:rPr sz="1000" dirty="0">
                <a:solidFill>
                  <a:srgbClr val="726B6B"/>
                </a:solidFill>
                <a:latin typeface="나눔스퀘어" charset="0"/>
                <a:ea typeface="나눔스퀘어" charset="0"/>
              </a:rPr>
              <a:t> </a:t>
            </a:r>
            <a:r>
              <a:rPr sz="1000" dirty="0" err="1">
                <a:solidFill>
                  <a:srgbClr val="726B6B"/>
                </a:solidFill>
                <a:latin typeface="나눔스퀘어" charset="0"/>
                <a:ea typeface="나눔스퀘어" charset="0"/>
              </a:rPr>
              <a:t>오브</a:t>
            </a:r>
            <a:r>
              <a:rPr sz="1000" dirty="0">
                <a:solidFill>
                  <a:srgbClr val="726B6B"/>
                </a:solidFill>
                <a:latin typeface="나눔스퀘어" charset="0"/>
                <a:ea typeface="나눔스퀘어" charset="0"/>
              </a:rPr>
              <a:t> </a:t>
            </a:r>
            <a:r>
              <a:rPr sz="1000" dirty="0" err="1">
                <a:solidFill>
                  <a:srgbClr val="726B6B"/>
                </a:solidFill>
                <a:latin typeface="나눔스퀘어" charset="0"/>
                <a:ea typeface="나눔스퀘어" charset="0"/>
              </a:rPr>
              <a:t>레전드</a:t>
            </a:r>
            <a:r>
              <a:rPr sz="1000" dirty="0">
                <a:solidFill>
                  <a:srgbClr val="726B6B"/>
                </a:solidFill>
                <a:latin typeface="나눔스퀘어" charset="0"/>
                <a:ea typeface="나눔스퀘어" charset="0"/>
              </a:rPr>
              <a:t>(SOL)</a:t>
            </a:r>
            <a:endParaRPr lang="ko-KR" altLang="en-US" sz="1000" dirty="0">
              <a:solidFill>
                <a:srgbClr val="726B6B"/>
              </a:solidFill>
              <a:latin typeface="나눔스퀘어" charset="0"/>
              <a:ea typeface="나눔스퀘어" charset="0"/>
            </a:endParaRPr>
          </a:p>
          <a:p>
            <a:pPr defTabSz="609630" latinLnBrk="0"/>
            <a:endParaRPr lang="ko-KR" altLang="en-US" sz="1733" dirty="0">
              <a:solidFill>
                <a:srgbClr val="726B6B"/>
              </a:solidFill>
              <a:latin typeface="나눔스퀘어" charset="0"/>
              <a:ea typeface="나눔스퀘어" charset="0"/>
            </a:endParaRPr>
          </a:p>
        </p:txBody>
      </p:sp>
      <p:cxnSp>
        <p:nvCxnSpPr>
          <p:cNvPr id="8" name="Rect 0"/>
          <p:cNvCxnSpPr/>
          <p:nvPr/>
        </p:nvCxnSpPr>
        <p:spPr>
          <a:xfrm>
            <a:off x="147320" y="631190"/>
            <a:ext cx="9038590" cy="847"/>
          </a:xfrm>
          <a:prstGeom prst="line">
            <a:avLst/>
          </a:prstGeom>
          <a:ln w="9525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t 0"/>
          <p:cNvCxnSpPr>
            <a:cxnSpLocks/>
          </p:cNvCxnSpPr>
          <p:nvPr/>
        </p:nvCxnSpPr>
        <p:spPr>
          <a:xfrm>
            <a:off x="960967" y="560917"/>
            <a:ext cx="1985857" cy="0"/>
          </a:xfrm>
          <a:prstGeom prst="line">
            <a:avLst/>
          </a:prstGeom>
          <a:ln w="9525" cap="flat" cmpd="sng">
            <a:solidFill>
              <a:srgbClr val="5F815E">
                <a:alpha val="100000"/>
              </a:srgbClr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2" name="Picture " descr="C:/Users/Dayn/AppData/Roaming/PolarisOffice/ETemp/4764_13216720/fImage13021523979658.png"/>
          <p:cNvPicPr>
            <a:picLocks noChangeAspect="1"/>
          </p:cNvPicPr>
          <p:nvPr/>
        </p:nvPicPr>
        <p:blipFill rotWithShape="1">
          <a:blip r:embed="rId3" cstate="hqprint">
            <a:duotone>
              <a:srgbClr val="708F30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62"/>
                    </a14:imgEffect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823" y="128694"/>
            <a:ext cx="1258147" cy="469053"/>
          </a:xfrm>
          <a:prstGeom prst="rect">
            <a:avLst/>
          </a:prstGeom>
          <a:noFill/>
        </p:spPr>
      </p:pic>
      <p:sp>
        <p:nvSpPr>
          <p:cNvPr id="10" name="Rect 0"/>
          <p:cNvSpPr txBox="1">
            <a:spLocks/>
          </p:cNvSpPr>
          <p:nvPr/>
        </p:nvSpPr>
        <p:spPr>
          <a:xfrm>
            <a:off x="355601" y="228600"/>
            <a:ext cx="1537123" cy="297454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defTabSz="609630" latinLnBrk="0"/>
            <a:r>
              <a:rPr sz="1533" spc="-47">
                <a:solidFill>
                  <a:schemeClr val="bg1"/>
                </a:solidFill>
                <a:latin typeface="나눔스퀘어" charset="0"/>
                <a:ea typeface="나눔스퀘어" charset="0"/>
              </a:rPr>
              <a:t>관리자</a:t>
            </a:r>
            <a:endParaRPr lang="ko-KR" altLang="en-US" sz="1533">
              <a:solidFill>
                <a:schemeClr val="bg1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>
            <a:off x="9997441" y="258657"/>
            <a:ext cx="1537123" cy="266676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algn="ctr" defTabSz="609630" latinLnBrk="0"/>
            <a:r>
              <a:rPr sz="1333" spc="-47">
                <a:latin typeface="나눔스퀘어" charset="0"/>
                <a:ea typeface="나눔스퀘어" charset="0"/>
              </a:rPr>
              <a:t>화면 설명</a:t>
            </a:r>
            <a:endParaRPr lang="ko-KR" altLang="en-US" sz="1333">
              <a:latin typeface="나눔스퀘어" charset="0"/>
              <a:ea typeface="나눔스퀘어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>
            <a:off x="2050627" y="1939713"/>
            <a:ext cx="277707" cy="277707"/>
          </a:xfrm>
          <a:prstGeom prst="ellipse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0960" tIns="30480" rIns="60960" bIns="30480" anchor="ctr">
            <a:noAutofit/>
          </a:bodyPr>
          <a:lstStyle/>
          <a:p>
            <a:pPr algn="ctr" defTabSz="609630" latinLnBrk="0"/>
            <a:r>
              <a:rPr sz="1200">
                <a:latin typeface="나눔스퀘어" charset="0"/>
                <a:ea typeface="나눔스퀘어" charset="0"/>
              </a:rPr>
              <a:t>1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>
            <a:off x="1092200" y="240877"/>
            <a:ext cx="1537547" cy="266676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algn="ctr" defTabSz="609630" latinLnBrk="0"/>
            <a:r>
              <a:rPr sz="1333" b="1" spc="-40" dirty="0" err="1">
                <a:solidFill>
                  <a:srgbClr val="726B6B"/>
                </a:solidFill>
                <a:latin typeface="나눔스퀘어" charset="0"/>
                <a:ea typeface="나눔스퀘어" charset="0"/>
              </a:rPr>
              <a:t>게임사</a:t>
            </a:r>
            <a:r>
              <a:rPr sz="1333" b="1" spc="-40" dirty="0">
                <a:solidFill>
                  <a:srgbClr val="726B6B"/>
                </a:solidFill>
                <a:latin typeface="나눔스퀘어" charset="0"/>
                <a:ea typeface="나눔스퀘어" charset="0"/>
              </a:rPr>
              <a:t> </a:t>
            </a:r>
            <a:r>
              <a:rPr sz="1333" b="1" spc="-40" dirty="0" err="1">
                <a:solidFill>
                  <a:srgbClr val="726B6B"/>
                </a:solidFill>
                <a:latin typeface="나눔스퀘어" charset="0"/>
                <a:ea typeface="나눔스퀘어" charset="0"/>
              </a:rPr>
              <a:t>등록</a:t>
            </a:r>
            <a:endParaRPr lang="ko-KR" altLang="en-US" sz="1333" b="1" dirty="0">
              <a:solidFill>
                <a:srgbClr val="726B6B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>
            <a:off x="2965027" y="2761403"/>
            <a:ext cx="277707" cy="277707"/>
          </a:xfrm>
          <a:prstGeom prst="ellipse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0960" tIns="30480" rIns="60960" bIns="30480" anchor="ctr">
            <a:noAutofit/>
          </a:bodyPr>
          <a:lstStyle/>
          <a:p>
            <a:pPr algn="ctr" defTabSz="609630" latinLnBrk="0"/>
            <a:r>
              <a:rPr sz="1200">
                <a:latin typeface="나눔스퀘어" charset="0"/>
                <a:ea typeface="나눔스퀘어" charset="0"/>
              </a:rPr>
              <a:t>2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>
            <a:off x="1953683" y="4056803"/>
            <a:ext cx="277707" cy="277707"/>
          </a:xfrm>
          <a:prstGeom prst="ellipse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0960" tIns="30480" rIns="60960" bIns="30480" anchor="ctr">
            <a:noAutofit/>
          </a:bodyPr>
          <a:lstStyle/>
          <a:p>
            <a:pPr algn="ctr" defTabSz="609630" latinLnBrk="0"/>
            <a:r>
              <a:rPr sz="1200">
                <a:latin typeface="나눔스퀘어" charset="0"/>
                <a:ea typeface="나눔스퀘어" charset="0"/>
              </a:rPr>
              <a:t>3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>
            <a:off x="6959600" y="6193367"/>
            <a:ext cx="277707" cy="277707"/>
          </a:xfrm>
          <a:prstGeom prst="ellipse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0960" tIns="30480" rIns="60960" bIns="30480" anchor="ctr">
            <a:noAutofit/>
          </a:bodyPr>
          <a:lstStyle/>
          <a:p>
            <a:pPr algn="ctr" defTabSz="609630" latinLnBrk="0"/>
            <a:r>
              <a:rPr sz="1200">
                <a:latin typeface="나눔스퀘어" charset="0"/>
                <a:ea typeface="나눔스퀘어" charset="0"/>
              </a:rPr>
              <a:t>4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>
            <a:off x="7861723" y="6165850"/>
            <a:ext cx="277707" cy="277707"/>
          </a:xfrm>
          <a:prstGeom prst="ellipse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0960" tIns="30480" rIns="60960" bIns="30480" anchor="ctr">
            <a:noAutofit/>
          </a:bodyPr>
          <a:lstStyle/>
          <a:p>
            <a:pPr algn="ctr" defTabSz="609630" latinLnBrk="0"/>
            <a:r>
              <a:rPr sz="1200">
                <a:latin typeface="나눔스퀘어" charset="0"/>
                <a:ea typeface="나눔스퀘어" charset="0"/>
              </a:rPr>
              <a:t>5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pic>
        <p:nvPicPr>
          <p:cNvPr id="21" name="Picture " descr="C:/Users/Dayn/AppData/Roaming/PolarisOffice/ETemp/4764_13216720/fImage29962406270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830" y="4826847"/>
            <a:ext cx="2015067" cy="1066377"/>
          </a:xfrm>
          <a:prstGeom prst="rect">
            <a:avLst/>
          </a:prstGeom>
          <a:noFill/>
        </p:spPr>
      </p:pic>
      <p:cxnSp>
        <p:nvCxnSpPr>
          <p:cNvPr id="22" name="Rect 0"/>
          <p:cNvCxnSpPr/>
          <p:nvPr/>
        </p:nvCxnSpPr>
        <p:spPr>
          <a:xfrm flipV="1">
            <a:off x="8054764" y="5803054"/>
            <a:ext cx="138853" cy="395393"/>
          </a:xfrm>
          <a:prstGeom prst="straightConnector1">
            <a:avLst/>
          </a:prstGeom>
          <a:ln w="38100" cap="flat" cmpd="sng">
            <a:solidFill>
              <a:schemeClr val="accent6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F9C932AE-A299-44F3-82BA-F1AF39519954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B9320F77-B9A0-41C5-862A-B4B631284C64}" type="slidenum">
              <a:rPr lang="en-US" altLang="ko-KR" smtClean="0">
                <a:latin typeface="나눔스퀘어" charset="0"/>
                <a:ea typeface="나눔스퀘어" charset="0"/>
              </a:rPr>
              <a:pPr/>
              <a:t>7</a:t>
            </a:fld>
            <a:endParaRPr lang="ko-KR" altLang="en-US">
              <a:latin typeface="나눔스퀘어" charset="0"/>
              <a:ea typeface="나눔스퀘어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" descr="C:/Users/Dayn/AppData/Roaming/PolarisOffice/ETemp/4764_13216720/fImage746422408993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613324"/>
            <a:ext cx="7824470" cy="5162973"/>
          </a:xfrm>
          <a:prstGeom prst="rect">
            <a:avLst/>
          </a:prstGeom>
          <a:noFill/>
        </p:spPr>
      </p:pic>
      <p:sp>
        <p:nvSpPr>
          <p:cNvPr id="2" name="Rect 0"/>
          <p:cNvSpPr txBox="1">
            <a:spLocks/>
          </p:cNvSpPr>
          <p:nvPr/>
        </p:nvSpPr>
        <p:spPr>
          <a:xfrm>
            <a:off x="434340" y="6494781"/>
            <a:ext cx="298027" cy="174343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defTabSz="609630" latinLnBrk="0"/>
            <a:endParaRPr lang="ko-KR" altLang="en-US" sz="733">
              <a:solidFill>
                <a:srgbClr val="000000"/>
              </a:solidFill>
              <a:latin typeface="Gmarket Sans Bold" charset="0"/>
              <a:ea typeface="?? ??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411124" y="-17780"/>
          <a:ext cx="2780877" cy="6858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81947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200" b="1" i="0" kern="1200">
                        <a:solidFill>
                          <a:schemeClr val="lt1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477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9411124" y="631614"/>
          <a:ext cx="2788920" cy="3644477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47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1307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1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게임사별 목록 조회 페이지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등록코드, 게임사명, 아이디,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제공 게임 목록, 등록 일자 정보를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볼 수 있음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327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2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간편하게 게임사 삭제가 가능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일괄삭제 / 개별삭제 모두 가능함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840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3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게임사의 이름이 바뀌었을 대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게임사명을 간단하게 바꿀 수 있음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수정 버튼을 누르면 변경한 이름을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입력할 수 있는 입력폼 팝업창이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나타남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44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4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조회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버튼을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누르면</a:t>
                      </a:r>
                      <a:endParaRPr lang="ko-KR" altLang="en-US" sz="1200" b="0" i="0" kern="1200" dirty="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게임사별로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제공하는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게임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목록을</a:t>
                      </a:r>
                      <a:endParaRPr lang="ko-KR" altLang="en-US" sz="1200" b="0" i="0" kern="1200" dirty="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상세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조회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할 수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있는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페이지로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이동</a:t>
                      </a:r>
                      <a:endParaRPr lang="ko-KR" altLang="en-US" sz="1200" b="0" i="0" kern="1200" dirty="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 0"/>
          <p:cNvSpPr txBox="1">
            <a:spLocks/>
          </p:cNvSpPr>
          <p:nvPr/>
        </p:nvSpPr>
        <p:spPr>
          <a:xfrm>
            <a:off x="7717791" y="107527"/>
            <a:ext cx="1537123" cy="471796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algn="r" defTabSz="609630" latinLnBrk="0"/>
            <a:r>
              <a:rPr sz="1333" spc="-47">
                <a:solidFill>
                  <a:srgbClr val="5A7D59"/>
                </a:solidFill>
                <a:latin typeface="나눔스퀘어" charset="0"/>
                <a:ea typeface="나눔스퀘어" charset="0"/>
              </a:rPr>
              <a:t>TIDY GAMES</a:t>
            </a:r>
            <a:endParaRPr lang="ko-KR" altLang="en-US" sz="1333">
              <a:solidFill>
                <a:srgbClr val="5A7D59"/>
              </a:solidFill>
              <a:latin typeface="나눔스퀘어" charset="0"/>
              <a:ea typeface="나눔스퀘어" charset="0"/>
            </a:endParaRPr>
          </a:p>
          <a:p>
            <a:pPr algn="r" defTabSz="609630" latinLnBrk="0"/>
            <a:r>
              <a:rPr sz="1333" spc="-47">
                <a:solidFill>
                  <a:srgbClr val="5A7D59"/>
                </a:solidFill>
                <a:latin typeface="나눔스퀘어" charset="0"/>
                <a:ea typeface="나눔스퀘어" charset="0"/>
              </a:rPr>
              <a:t>화면 </a:t>
            </a:r>
            <a:r>
              <a:rPr sz="1333" spc="-47">
                <a:solidFill>
                  <a:srgbClr val="5F815E"/>
                </a:solidFill>
                <a:latin typeface="나눔스퀘어" charset="0"/>
                <a:ea typeface="나눔스퀘어" charset="0"/>
              </a:rPr>
              <a:t>설계 </a:t>
            </a:r>
            <a:r>
              <a:rPr sz="1333" spc="-47">
                <a:solidFill>
                  <a:srgbClr val="5A7D59"/>
                </a:solidFill>
                <a:latin typeface="나눔스퀘어" charset="0"/>
                <a:ea typeface="나눔스퀘어" charset="0"/>
              </a:rPr>
              <a:t>보고서</a:t>
            </a:r>
            <a:endParaRPr lang="ko-KR" altLang="en-US" sz="1333">
              <a:solidFill>
                <a:srgbClr val="5A7D59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6502400" y="330201"/>
            <a:ext cx="1477433" cy="482120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defTabSz="609630" latinLnBrk="0"/>
            <a:r>
              <a:rPr sz="1000" dirty="0" err="1">
                <a:solidFill>
                  <a:srgbClr val="726B6B"/>
                </a:solidFill>
                <a:latin typeface="나눔스퀘어" charset="0"/>
                <a:ea typeface="나눔스퀘어" charset="0"/>
              </a:rPr>
              <a:t>세미</a:t>
            </a:r>
            <a:r>
              <a:rPr sz="1000" dirty="0">
                <a:solidFill>
                  <a:srgbClr val="726B6B"/>
                </a:solidFill>
                <a:latin typeface="나눔스퀘어" charset="0"/>
                <a:ea typeface="나눔스퀘어" charset="0"/>
              </a:rPr>
              <a:t> </a:t>
            </a:r>
            <a:r>
              <a:rPr sz="1000" dirty="0" err="1">
                <a:solidFill>
                  <a:srgbClr val="726B6B"/>
                </a:solidFill>
                <a:latin typeface="나눔스퀘어" charset="0"/>
                <a:ea typeface="나눔스퀘어" charset="0"/>
              </a:rPr>
              <a:t>오브</a:t>
            </a:r>
            <a:r>
              <a:rPr sz="1000" dirty="0">
                <a:solidFill>
                  <a:srgbClr val="726B6B"/>
                </a:solidFill>
                <a:latin typeface="나눔스퀘어" charset="0"/>
                <a:ea typeface="나눔스퀘어" charset="0"/>
              </a:rPr>
              <a:t> </a:t>
            </a:r>
            <a:r>
              <a:rPr sz="1000" dirty="0" err="1">
                <a:solidFill>
                  <a:srgbClr val="726B6B"/>
                </a:solidFill>
                <a:latin typeface="나눔스퀘어" charset="0"/>
                <a:ea typeface="나눔스퀘어" charset="0"/>
              </a:rPr>
              <a:t>레전드</a:t>
            </a:r>
            <a:r>
              <a:rPr sz="1000" dirty="0">
                <a:solidFill>
                  <a:srgbClr val="726B6B"/>
                </a:solidFill>
                <a:latin typeface="나눔스퀘어" charset="0"/>
                <a:ea typeface="나눔스퀘어" charset="0"/>
              </a:rPr>
              <a:t>(SOL)</a:t>
            </a:r>
            <a:endParaRPr lang="ko-KR" altLang="en-US" sz="1000" dirty="0">
              <a:solidFill>
                <a:srgbClr val="726B6B"/>
              </a:solidFill>
              <a:latin typeface="나눔스퀘어" charset="0"/>
              <a:ea typeface="나눔스퀘어" charset="0"/>
            </a:endParaRPr>
          </a:p>
          <a:p>
            <a:pPr defTabSz="609630" latinLnBrk="0"/>
            <a:endParaRPr lang="ko-KR" altLang="en-US" sz="1733" dirty="0">
              <a:solidFill>
                <a:srgbClr val="726B6B"/>
              </a:solidFill>
              <a:latin typeface="나눔스퀘어" charset="0"/>
              <a:ea typeface="나눔스퀘어" charset="0"/>
            </a:endParaRPr>
          </a:p>
        </p:txBody>
      </p:sp>
      <p:cxnSp>
        <p:nvCxnSpPr>
          <p:cNvPr id="8" name="Rect 0"/>
          <p:cNvCxnSpPr/>
          <p:nvPr/>
        </p:nvCxnSpPr>
        <p:spPr>
          <a:xfrm>
            <a:off x="147320" y="631190"/>
            <a:ext cx="9038590" cy="847"/>
          </a:xfrm>
          <a:prstGeom prst="line">
            <a:avLst/>
          </a:prstGeom>
          <a:ln w="9525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t 0"/>
          <p:cNvCxnSpPr>
            <a:cxnSpLocks/>
          </p:cNvCxnSpPr>
          <p:nvPr/>
        </p:nvCxnSpPr>
        <p:spPr>
          <a:xfrm>
            <a:off x="960967" y="560917"/>
            <a:ext cx="1985857" cy="0"/>
          </a:xfrm>
          <a:prstGeom prst="line">
            <a:avLst/>
          </a:prstGeom>
          <a:ln w="9525" cap="flat" cmpd="sng">
            <a:solidFill>
              <a:srgbClr val="5F815E">
                <a:alpha val="100000"/>
              </a:srgbClr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2" name="Picture " descr="C:/Users/Dayn/AppData/Roaming/PolarisOffice/ETemp/4764_13216720/fImage13021524163977.png"/>
          <p:cNvPicPr>
            <a:picLocks noChangeAspect="1"/>
          </p:cNvPicPr>
          <p:nvPr/>
        </p:nvPicPr>
        <p:blipFill rotWithShape="1">
          <a:blip r:embed="rId3" cstate="hqprint">
            <a:duotone>
              <a:srgbClr val="708F30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62"/>
                    </a14:imgEffect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823" y="128694"/>
            <a:ext cx="1258147" cy="469053"/>
          </a:xfrm>
          <a:prstGeom prst="rect">
            <a:avLst/>
          </a:prstGeom>
          <a:noFill/>
        </p:spPr>
      </p:pic>
      <p:sp>
        <p:nvSpPr>
          <p:cNvPr id="10" name="Rect 0"/>
          <p:cNvSpPr txBox="1">
            <a:spLocks/>
          </p:cNvSpPr>
          <p:nvPr/>
        </p:nvSpPr>
        <p:spPr>
          <a:xfrm>
            <a:off x="355601" y="228600"/>
            <a:ext cx="1537123" cy="297454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defTabSz="609630" latinLnBrk="0"/>
            <a:r>
              <a:rPr sz="1533" spc="-47">
                <a:solidFill>
                  <a:schemeClr val="bg1"/>
                </a:solidFill>
                <a:latin typeface="나눔스퀘어" charset="0"/>
                <a:ea typeface="나눔스퀘어" charset="0"/>
              </a:rPr>
              <a:t>관리자</a:t>
            </a:r>
            <a:endParaRPr lang="ko-KR" altLang="en-US" sz="1533">
              <a:solidFill>
                <a:schemeClr val="bg1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>
            <a:off x="9997441" y="258657"/>
            <a:ext cx="1537123" cy="266676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algn="ctr" defTabSz="609630" latinLnBrk="0"/>
            <a:r>
              <a:rPr sz="1333" spc="-47">
                <a:latin typeface="나눔스퀘어" charset="0"/>
                <a:ea typeface="나눔스퀘어" charset="0"/>
              </a:rPr>
              <a:t>화면 설명</a:t>
            </a:r>
            <a:endParaRPr lang="ko-KR" altLang="en-US" sz="1333">
              <a:latin typeface="나눔스퀘어" charset="0"/>
              <a:ea typeface="나눔스퀘어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>
            <a:off x="1801283" y="2706370"/>
            <a:ext cx="277707" cy="277707"/>
          </a:xfrm>
          <a:prstGeom prst="ellipse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0960" tIns="30480" rIns="60960" bIns="30480" anchor="ctr">
            <a:noAutofit/>
          </a:bodyPr>
          <a:lstStyle/>
          <a:p>
            <a:pPr algn="ctr" defTabSz="609630" latinLnBrk="0"/>
            <a:r>
              <a:rPr sz="1200">
                <a:latin typeface="나눔스퀘어" charset="0"/>
                <a:ea typeface="나눔스퀘어" charset="0"/>
              </a:rPr>
              <a:t>1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>
            <a:off x="1258146" y="259503"/>
            <a:ext cx="1815677" cy="266676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algn="ctr" defTabSz="609630" latinLnBrk="0"/>
            <a:r>
              <a:rPr sz="1333" b="1" spc="-40" dirty="0" err="1">
                <a:solidFill>
                  <a:srgbClr val="726B6B"/>
                </a:solidFill>
                <a:latin typeface="나눔스퀘어" charset="0"/>
                <a:ea typeface="나눔스퀘어" charset="0"/>
              </a:rPr>
              <a:t>게임사별</a:t>
            </a:r>
            <a:r>
              <a:rPr sz="1333" b="1" spc="-40" dirty="0">
                <a:solidFill>
                  <a:srgbClr val="726B6B"/>
                </a:solidFill>
                <a:latin typeface="나눔스퀘어" charset="0"/>
                <a:ea typeface="나눔스퀘어" charset="0"/>
              </a:rPr>
              <a:t> </a:t>
            </a:r>
            <a:r>
              <a:rPr sz="1333" b="1" spc="-40" dirty="0" err="1">
                <a:solidFill>
                  <a:srgbClr val="726B6B"/>
                </a:solidFill>
                <a:latin typeface="나눔스퀘어" charset="0"/>
                <a:ea typeface="나눔스퀘어" charset="0"/>
              </a:rPr>
              <a:t>목록</a:t>
            </a:r>
            <a:r>
              <a:rPr sz="1333" b="1" spc="-40" dirty="0">
                <a:solidFill>
                  <a:srgbClr val="726B6B"/>
                </a:solidFill>
                <a:latin typeface="나눔스퀘어" charset="0"/>
                <a:ea typeface="나눔스퀘어" charset="0"/>
              </a:rPr>
              <a:t> </a:t>
            </a:r>
            <a:r>
              <a:rPr sz="1333" b="1" spc="-40" dirty="0" err="1">
                <a:solidFill>
                  <a:srgbClr val="726B6B"/>
                </a:solidFill>
                <a:latin typeface="나눔스퀘어" charset="0"/>
                <a:ea typeface="나눔스퀘어" charset="0"/>
              </a:rPr>
              <a:t>조회</a:t>
            </a:r>
            <a:endParaRPr lang="ko-KR" altLang="en-US" sz="1333" b="1" dirty="0">
              <a:solidFill>
                <a:srgbClr val="726B6B"/>
              </a:solidFill>
              <a:latin typeface="나눔스퀘어" charset="0"/>
              <a:ea typeface="나눔스퀘어" charset="0"/>
            </a:endParaRPr>
          </a:p>
        </p:txBody>
      </p:sp>
      <p:pic>
        <p:nvPicPr>
          <p:cNvPr id="21" name="Picture " descr="C:/Users/Dayn/AppData/Roaming/PolarisOffice/ETemp/4764_13216720/fImage577524212306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234" y="681567"/>
            <a:ext cx="1956223" cy="2163657"/>
          </a:xfrm>
          <a:prstGeom prst="rect">
            <a:avLst/>
          </a:prstGeom>
          <a:noFill/>
        </p:spPr>
      </p:pic>
      <p:sp>
        <p:nvSpPr>
          <p:cNvPr id="22" name="Rect 0"/>
          <p:cNvSpPr>
            <a:spLocks/>
          </p:cNvSpPr>
          <p:nvPr/>
        </p:nvSpPr>
        <p:spPr>
          <a:xfrm>
            <a:off x="1615017" y="3437043"/>
            <a:ext cx="277707" cy="277707"/>
          </a:xfrm>
          <a:prstGeom prst="ellipse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0960" tIns="30480" rIns="60960" bIns="30480" anchor="ctr">
            <a:noAutofit/>
          </a:bodyPr>
          <a:lstStyle/>
          <a:p>
            <a:pPr algn="ctr" defTabSz="609630" latinLnBrk="0"/>
            <a:r>
              <a:rPr sz="1200">
                <a:latin typeface="나눔스퀘어" charset="0"/>
                <a:ea typeface="나눔스퀘어" charset="0"/>
              </a:rPr>
              <a:t>2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>
            <a:off x="7885853" y="3216487"/>
            <a:ext cx="277707" cy="277707"/>
          </a:xfrm>
          <a:prstGeom prst="ellipse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0960" tIns="30480" rIns="60960" bIns="30480" anchor="ctr">
            <a:noAutofit/>
          </a:bodyPr>
          <a:lstStyle/>
          <a:p>
            <a:pPr algn="ctr" defTabSz="609630" latinLnBrk="0"/>
            <a:r>
              <a:rPr sz="1200">
                <a:latin typeface="나눔스퀘어" charset="0"/>
                <a:ea typeface="나눔스퀘어" charset="0"/>
              </a:rPr>
              <a:t>2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6949863" y="3159760"/>
            <a:ext cx="277707" cy="277707"/>
          </a:xfrm>
          <a:prstGeom prst="ellipse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0960" tIns="30480" rIns="60960" bIns="30480" anchor="ctr">
            <a:noAutofit/>
          </a:bodyPr>
          <a:lstStyle/>
          <a:p>
            <a:pPr algn="ctr" defTabSz="609630" latinLnBrk="0"/>
            <a:r>
              <a:rPr sz="1200">
                <a:latin typeface="나눔스퀘어" charset="0"/>
                <a:ea typeface="나눔스퀘어" charset="0"/>
              </a:rPr>
              <a:t>3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cxnSp>
        <p:nvCxnSpPr>
          <p:cNvPr id="25" name="Rect 0"/>
          <p:cNvCxnSpPr/>
          <p:nvPr/>
        </p:nvCxnSpPr>
        <p:spPr>
          <a:xfrm flipV="1">
            <a:off x="7166610" y="2691977"/>
            <a:ext cx="434340" cy="524933"/>
          </a:xfrm>
          <a:prstGeom prst="straightConnector1">
            <a:avLst/>
          </a:prstGeom>
          <a:ln w="38100" cap="flat" cmpd="sng">
            <a:solidFill>
              <a:schemeClr val="accent6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 0"/>
          <p:cNvSpPr>
            <a:spLocks/>
          </p:cNvSpPr>
          <p:nvPr/>
        </p:nvSpPr>
        <p:spPr>
          <a:xfrm>
            <a:off x="5763260" y="3856567"/>
            <a:ext cx="277707" cy="277707"/>
          </a:xfrm>
          <a:prstGeom prst="ellipse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0960" tIns="30480" rIns="60960" bIns="30480" anchor="ctr">
            <a:noAutofit/>
          </a:bodyPr>
          <a:lstStyle/>
          <a:p>
            <a:pPr algn="ctr" defTabSz="609630" latinLnBrk="0"/>
            <a:r>
              <a:rPr sz="1200">
                <a:latin typeface="나눔스퀘어" charset="0"/>
                <a:ea typeface="나눔스퀘어" charset="0"/>
              </a:rPr>
              <a:t>4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FE8431-103B-4E85-987B-739D862F6DDB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B9320F77-B9A0-41C5-862A-B4B631284C64}" type="slidenum">
              <a:rPr lang="en-US" altLang="ko-KR" smtClean="0">
                <a:latin typeface="나눔스퀘어" charset="0"/>
                <a:ea typeface="나눔스퀘어" charset="0"/>
              </a:rPr>
              <a:pPr/>
              <a:t>8</a:t>
            </a:fld>
            <a:endParaRPr lang="ko-KR" altLang="en-US">
              <a:latin typeface="나눔스퀘어" charset="0"/>
              <a:ea typeface="나눔스퀘어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" descr="C:/Users/Dayn/AppData/Roaming/PolarisOffice/ETemp/4764_13216720/fImage2673272427167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74"/>
          <a:stretch>
            <a:fillRect/>
          </a:stretch>
        </p:blipFill>
        <p:spPr>
          <a:xfrm>
            <a:off x="715857" y="717974"/>
            <a:ext cx="8104717" cy="6087957"/>
          </a:xfrm>
          <a:prstGeom prst="rect">
            <a:avLst/>
          </a:prstGeom>
          <a:noFill/>
        </p:spPr>
      </p:pic>
      <p:sp>
        <p:nvSpPr>
          <p:cNvPr id="2" name="Rect 0"/>
          <p:cNvSpPr txBox="1">
            <a:spLocks/>
          </p:cNvSpPr>
          <p:nvPr/>
        </p:nvSpPr>
        <p:spPr>
          <a:xfrm>
            <a:off x="434340" y="6494781"/>
            <a:ext cx="298027" cy="174343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defTabSz="609630" latinLnBrk="0"/>
            <a:endParaRPr lang="ko-KR" altLang="en-US" sz="733">
              <a:solidFill>
                <a:srgbClr val="000000"/>
              </a:solidFill>
              <a:latin typeface="Gmarket Sans Bold" charset="0"/>
              <a:ea typeface="?? ??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411124" y="-17780"/>
          <a:ext cx="2780877" cy="6858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81947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200" b="1" i="0" kern="1200">
                        <a:solidFill>
                          <a:schemeClr val="lt1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477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200" b="0" i="0" kern="1200" dirty="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9411124" y="795867"/>
          <a:ext cx="2780877" cy="2083646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95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5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13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1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게임사 제공 게임 조회 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상세 페이지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783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2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게임사, 아이디, 대표자, 코멘트와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함께 제공 게임 목록이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테이블 형식으로 조회됨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68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3</a:t>
                      </a:r>
                      <a:endParaRPr lang="ko-KR" altLang="en-US" sz="1200" b="0" i="0" kern="120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게임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상세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페이지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조회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버튼</a:t>
                      </a:r>
                      <a:endParaRPr lang="ko-KR" altLang="en-US" sz="1200" b="0" i="0" kern="1200" dirty="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클릭시로</a:t>
                      </a:r>
                      <a:r>
                        <a:rPr sz="1200" b="0" i="0" kern="1200" dirty="0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 </a:t>
                      </a:r>
                      <a:r>
                        <a:rPr sz="1200" b="0" i="0" kern="1200" dirty="0" err="1">
                          <a:solidFill>
                            <a:srgbClr val="000000"/>
                          </a:solidFill>
                          <a:latin typeface="나눔스퀘어" charset="0"/>
                          <a:ea typeface="나눔스퀘어" charset="0"/>
                        </a:rPr>
                        <a:t>이동</a:t>
                      </a:r>
                      <a:endParaRPr lang="ko-KR" altLang="en-US" sz="1200" b="0" i="0" kern="1200" dirty="0">
                        <a:solidFill>
                          <a:srgbClr val="000000"/>
                        </a:solidFill>
                        <a:latin typeface="나눔스퀘어" charset="0"/>
                        <a:ea typeface="나눔스퀘어" charset="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 0"/>
          <p:cNvSpPr txBox="1">
            <a:spLocks/>
          </p:cNvSpPr>
          <p:nvPr/>
        </p:nvSpPr>
        <p:spPr>
          <a:xfrm>
            <a:off x="7717791" y="107527"/>
            <a:ext cx="1537123" cy="471796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algn="r" defTabSz="609630" latinLnBrk="0"/>
            <a:r>
              <a:rPr sz="1333" spc="-47">
                <a:solidFill>
                  <a:srgbClr val="5A7D59"/>
                </a:solidFill>
                <a:latin typeface="나눔스퀘어" charset="0"/>
                <a:ea typeface="나눔스퀘어" charset="0"/>
              </a:rPr>
              <a:t>TIDY GAMES</a:t>
            </a:r>
            <a:endParaRPr lang="ko-KR" altLang="en-US" sz="1333">
              <a:solidFill>
                <a:srgbClr val="5A7D59"/>
              </a:solidFill>
              <a:latin typeface="나눔스퀘어" charset="0"/>
              <a:ea typeface="나눔스퀘어" charset="0"/>
            </a:endParaRPr>
          </a:p>
          <a:p>
            <a:pPr algn="r" defTabSz="609630" latinLnBrk="0"/>
            <a:r>
              <a:rPr sz="1333" spc="-47">
                <a:solidFill>
                  <a:srgbClr val="5A7D59"/>
                </a:solidFill>
                <a:latin typeface="나눔스퀘어" charset="0"/>
                <a:ea typeface="나눔스퀘어" charset="0"/>
              </a:rPr>
              <a:t>화면 </a:t>
            </a:r>
            <a:r>
              <a:rPr sz="1333" spc="-47">
                <a:solidFill>
                  <a:srgbClr val="5F815E"/>
                </a:solidFill>
                <a:latin typeface="나눔스퀘어" charset="0"/>
                <a:ea typeface="나눔스퀘어" charset="0"/>
              </a:rPr>
              <a:t>설계 </a:t>
            </a:r>
            <a:r>
              <a:rPr sz="1333" spc="-47">
                <a:solidFill>
                  <a:srgbClr val="5A7D59"/>
                </a:solidFill>
                <a:latin typeface="나눔스퀘어" charset="0"/>
                <a:ea typeface="나눔스퀘어" charset="0"/>
              </a:rPr>
              <a:t>보고서</a:t>
            </a:r>
            <a:endParaRPr lang="ko-KR" altLang="en-US" sz="1333">
              <a:solidFill>
                <a:srgbClr val="5A7D59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6553200" y="330201"/>
            <a:ext cx="1477433" cy="482120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defTabSz="609630" latinLnBrk="0"/>
            <a:r>
              <a:rPr sz="1000" dirty="0" err="1">
                <a:solidFill>
                  <a:srgbClr val="726B6B"/>
                </a:solidFill>
                <a:latin typeface="나눔스퀘어" charset="0"/>
                <a:ea typeface="나눔스퀘어" charset="0"/>
              </a:rPr>
              <a:t>세미</a:t>
            </a:r>
            <a:r>
              <a:rPr sz="1000" dirty="0">
                <a:solidFill>
                  <a:srgbClr val="726B6B"/>
                </a:solidFill>
                <a:latin typeface="나눔스퀘어" charset="0"/>
                <a:ea typeface="나눔스퀘어" charset="0"/>
              </a:rPr>
              <a:t> </a:t>
            </a:r>
            <a:r>
              <a:rPr sz="1000" dirty="0" err="1">
                <a:solidFill>
                  <a:srgbClr val="726B6B"/>
                </a:solidFill>
                <a:latin typeface="나눔스퀘어" charset="0"/>
                <a:ea typeface="나눔스퀘어" charset="0"/>
              </a:rPr>
              <a:t>오브</a:t>
            </a:r>
            <a:r>
              <a:rPr sz="1000" dirty="0">
                <a:solidFill>
                  <a:srgbClr val="726B6B"/>
                </a:solidFill>
                <a:latin typeface="나눔스퀘어" charset="0"/>
                <a:ea typeface="나눔스퀘어" charset="0"/>
              </a:rPr>
              <a:t> </a:t>
            </a:r>
            <a:r>
              <a:rPr sz="1000" dirty="0" err="1">
                <a:solidFill>
                  <a:srgbClr val="726B6B"/>
                </a:solidFill>
                <a:latin typeface="나눔스퀘어" charset="0"/>
                <a:ea typeface="나눔스퀘어" charset="0"/>
              </a:rPr>
              <a:t>레전드</a:t>
            </a:r>
            <a:r>
              <a:rPr sz="1000" dirty="0">
                <a:solidFill>
                  <a:srgbClr val="726B6B"/>
                </a:solidFill>
                <a:latin typeface="나눔스퀘어" charset="0"/>
                <a:ea typeface="나눔스퀘어" charset="0"/>
              </a:rPr>
              <a:t>(SOL)</a:t>
            </a:r>
            <a:endParaRPr lang="ko-KR" altLang="en-US" sz="1000" dirty="0">
              <a:solidFill>
                <a:srgbClr val="726B6B"/>
              </a:solidFill>
              <a:latin typeface="나눔스퀘어" charset="0"/>
              <a:ea typeface="나눔스퀘어" charset="0"/>
            </a:endParaRPr>
          </a:p>
          <a:p>
            <a:pPr defTabSz="609630" latinLnBrk="0"/>
            <a:endParaRPr lang="ko-KR" altLang="en-US" sz="1733" dirty="0">
              <a:solidFill>
                <a:srgbClr val="726B6B"/>
              </a:solidFill>
              <a:latin typeface="나눔스퀘어" charset="0"/>
              <a:ea typeface="나눔스퀘어" charset="0"/>
            </a:endParaRPr>
          </a:p>
        </p:txBody>
      </p:sp>
      <p:cxnSp>
        <p:nvCxnSpPr>
          <p:cNvPr id="8" name="Rect 0"/>
          <p:cNvCxnSpPr/>
          <p:nvPr/>
        </p:nvCxnSpPr>
        <p:spPr>
          <a:xfrm>
            <a:off x="147320" y="631190"/>
            <a:ext cx="9038590" cy="847"/>
          </a:xfrm>
          <a:prstGeom prst="line">
            <a:avLst/>
          </a:prstGeom>
          <a:ln w="9525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t 0"/>
          <p:cNvCxnSpPr>
            <a:cxnSpLocks/>
          </p:cNvCxnSpPr>
          <p:nvPr/>
        </p:nvCxnSpPr>
        <p:spPr>
          <a:xfrm>
            <a:off x="960967" y="560917"/>
            <a:ext cx="1985857" cy="0"/>
          </a:xfrm>
          <a:prstGeom prst="line">
            <a:avLst/>
          </a:prstGeom>
          <a:ln w="9525" cap="flat" cmpd="sng">
            <a:solidFill>
              <a:srgbClr val="5F815E">
                <a:alpha val="100000"/>
              </a:srgbClr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2" name="Picture " descr="C:/Users/Dayn/AppData/Roaming/PolarisOffice/ETemp/4764_13216720/fImage13021524352386.png"/>
          <p:cNvPicPr>
            <a:picLocks noChangeAspect="1"/>
          </p:cNvPicPr>
          <p:nvPr/>
        </p:nvPicPr>
        <p:blipFill rotWithShape="1">
          <a:blip r:embed="rId3" cstate="hqprint">
            <a:duotone>
              <a:srgbClr val="708F30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62"/>
                    </a14:imgEffect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823" y="128694"/>
            <a:ext cx="1258147" cy="469053"/>
          </a:xfrm>
          <a:prstGeom prst="rect">
            <a:avLst/>
          </a:prstGeom>
          <a:noFill/>
        </p:spPr>
      </p:pic>
      <p:sp>
        <p:nvSpPr>
          <p:cNvPr id="10" name="Rect 0"/>
          <p:cNvSpPr txBox="1">
            <a:spLocks/>
          </p:cNvSpPr>
          <p:nvPr/>
        </p:nvSpPr>
        <p:spPr>
          <a:xfrm>
            <a:off x="355601" y="228600"/>
            <a:ext cx="1537123" cy="297454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defTabSz="609630" latinLnBrk="0"/>
            <a:r>
              <a:rPr sz="1533" spc="-47">
                <a:solidFill>
                  <a:schemeClr val="bg1"/>
                </a:solidFill>
                <a:latin typeface="나눔스퀘어" charset="0"/>
                <a:ea typeface="나눔스퀘어" charset="0"/>
              </a:rPr>
              <a:t>관리자</a:t>
            </a:r>
            <a:endParaRPr lang="ko-KR" altLang="en-US" sz="1533">
              <a:solidFill>
                <a:schemeClr val="bg1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>
            <a:off x="9997441" y="258657"/>
            <a:ext cx="1537123" cy="266676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algn="ctr" defTabSz="609630" latinLnBrk="0"/>
            <a:r>
              <a:rPr sz="1333" spc="-47">
                <a:latin typeface="나눔스퀘어" charset="0"/>
                <a:ea typeface="나눔스퀘어" charset="0"/>
              </a:rPr>
              <a:t>화면 설명</a:t>
            </a:r>
            <a:endParaRPr lang="ko-KR" altLang="en-US" sz="1333">
              <a:latin typeface="나눔스퀘어" charset="0"/>
              <a:ea typeface="나눔스퀘어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>
            <a:off x="2282190" y="1889760"/>
            <a:ext cx="277707" cy="277707"/>
          </a:xfrm>
          <a:prstGeom prst="ellipse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0960" tIns="30480" rIns="60960" bIns="30480" anchor="ctr">
            <a:noAutofit/>
          </a:bodyPr>
          <a:lstStyle/>
          <a:p>
            <a:pPr algn="ctr" defTabSz="609630" latinLnBrk="0"/>
            <a:r>
              <a:rPr sz="1200">
                <a:latin typeface="나눔스퀘어" charset="0"/>
                <a:ea typeface="나눔스퀘어" charset="0"/>
              </a:rPr>
              <a:t>1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>
            <a:off x="1232746" y="240877"/>
            <a:ext cx="1841077" cy="266676"/>
          </a:xfrm>
          <a:prstGeom prst="rect">
            <a:avLst/>
          </a:prstGeom>
          <a:noFill/>
        </p:spPr>
        <p:txBody>
          <a:bodyPr vert="horz" wrap="square" lIns="60960" tIns="30480" rIns="60960" bIns="30480" anchor="t">
            <a:spAutoFit/>
          </a:bodyPr>
          <a:lstStyle/>
          <a:p>
            <a:pPr algn="ctr" defTabSz="609630" latinLnBrk="0"/>
            <a:r>
              <a:rPr sz="1333" b="1" spc="-40" dirty="0" err="1">
                <a:solidFill>
                  <a:srgbClr val="726B6B"/>
                </a:solidFill>
                <a:latin typeface="나눔스퀘어" charset="0"/>
                <a:ea typeface="나눔스퀘어" charset="0"/>
              </a:rPr>
              <a:t>제공</a:t>
            </a:r>
            <a:r>
              <a:rPr sz="1333" b="1" spc="-40" dirty="0">
                <a:solidFill>
                  <a:srgbClr val="726B6B"/>
                </a:solidFill>
                <a:latin typeface="나눔스퀘어" charset="0"/>
                <a:ea typeface="나눔스퀘어" charset="0"/>
              </a:rPr>
              <a:t> </a:t>
            </a:r>
            <a:r>
              <a:rPr sz="1333" b="1" spc="-40" dirty="0" err="1">
                <a:solidFill>
                  <a:srgbClr val="726B6B"/>
                </a:solidFill>
                <a:latin typeface="나눔스퀘어" charset="0"/>
                <a:ea typeface="나눔스퀘어" charset="0"/>
              </a:rPr>
              <a:t>게임</a:t>
            </a:r>
            <a:r>
              <a:rPr sz="1333" b="1" spc="-40" dirty="0">
                <a:solidFill>
                  <a:srgbClr val="726B6B"/>
                </a:solidFill>
                <a:latin typeface="나눔스퀘어" charset="0"/>
                <a:ea typeface="나눔스퀘어" charset="0"/>
              </a:rPr>
              <a:t> </a:t>
            </a:r>
            <a:r>
              <a:rPr sz="1333" b="1" spc="-40" dirty="0" err="1">
                <a:solidFill>
                  <a:srgbClr val="726B6B"/>
                </a:solidFill>
                <a:latin typeface="나눔스퀘어" charset="0"/>
                <a:ea typeface="나눔스퀘어" charset="0"/>
              </a:rPr>
              <a:t>목록</a:t>
            </a:r>
            <a:r>
              <a:rPr sz="1333" b="1" spc="-40" dirty="0">
                <a:solidFill>
                  <a:srgbClr val="726B6B"/>
                </a:solidFill>
                <a:latin typeface="나눔스퀘어" charset="0"/>
                <a:ea typeface="나눔스퀘어" charset="0"/>
              </a:rPr>
              <a:t> </a:t>
            </a:r>
            <a:r>
              <a:rPr sz="1333" b="1" spc="-40" dirty="0" err="1">
                <a:solidFill>
                  <a:srgbClr val="726B6B"/>
                </a:solidFill>
                <a:latin typeface="나눔스퀘어" charset="0"/>
                <a:ea typeface="나눔스퀘어" charset="0"/>
              </a:rPr>
              <a:t>화면</a:t>
            </a:r>
            <a:endParaRPr lang="ko-KR" altLang="en-US" sz="1333" b="1" dirty="0">
              <a:solidFill>
                <a:srgbClr val="726B6B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>
            <a:off x="3048000" y="4065693"/>
            <a:ext cx="277707" cy="277707"/>
          </a:xfrm>
          <a:prstGeom prst="ellipse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0960" tIns="30480" rIns="60960" bIns="30480" anchor="ctr">
            <a:noAutofit/>
          </a:bodyPr>
          <a:lstStyle/>
          <a:p>
            <a:pPr algn="ctr" defTabSz="609630" latinLnBrk="0"/>
            <a:r>
              <a:rPr sz="1200">
                <a:latin typeface="나눔스퀘어" charset="0"/>
                <a:ea typeface="나눔스퀘어" charset="0"/>
              </a:rPr>
              <a:t>2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>
            <a:off x="7823200" y="4648200"/>
            <a:ext cx="277707" cy="277707"/>
          </a:xfrm>
          <a:prstGeom prst="ellipse">
            <a:avLst/>
          </a:prstGeom>
          <a:solidFill>
            <a:schemeClr val="accent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0960" tIns="30480" rIns="60960" bIns="30480" anchor="ctr">
            <a:noAutofit/>
          </a:bodyPr>
          <a:lstStyle/>
          <a:p>
            <a:pPr algn="ctr" defTabSz="609630" latinLnBrk="0"/>
            <a:r>
              <a:rPr sz="1200">
                <a:latin typeface="나눔스퀘어" charset="0"/>
                <a:ea typeface="나눔스퀘어" charset="0"/>
              </a:rPr>
              <a:t>3</a:t>
            </a:r>
            <a:endParaRPr lang="ko-KR" altLang="en-US" sz="1200">
              <a:latin typeface="나눔스퀘어" charset="0"/>
              <a:ea typeface="나눔스퀘어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88E03A-E27F-43AB-B35A-BD031F487B9D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B9320F77-B9A0-41C5-862A-B4B631284C64}" type="slidenum">
              <a:rPr lang="en-US" altLang="ko-KR" smtClean="0">
                <a:latin typeface="나눔스퀘어" charset="0"/>
                <a:ea typeface="나눔스퀘어" charset="0"/>
              </a:rPr>
              <a:pPr/>
              <a:t>9</a:t>
            </a:fld>
            <a:endParaRPr lang="ko-KR" altLang="en-US">
              <a:latin typeface="나눔스퀘어" charset="0"/>
              <a:ea typeface="나눔스퀘어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1591</Words>
  <Application>Microsoft Office PowerPoint</Application>
  <PresentationFormat>와이드스크린</PresentationFormat>
  <Paragraphs>764</Paragraphs>
  <Slides>16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Gmarket Sans Bold</vt:lpstr>
      <vt:lpstr>나눔스퀘어</vt:lpstr>
      <vt:lpstr>나눔스퀘어 Bold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bitbeatbbi@naver.com</dc:creator>
  <cp:lastModifiedBy>bitbeatbbi@naver.com</cp:lastModifiedBy>
  <cp:revision>2</cp:revision>
  <dcterms:created xsi:type="dcterms:W3CDTF">2021-12-03T09:24:33Z</dcterms:created>
  <dcterms:modified xsi:type="dcterms:W3CDTF">2021-12-09T07:04:12Z</dcterms:modified>
</cp:coreProperties>
</file>