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handoutMasterIdLst>
    <p:handoutMasterId r:id="rId21"/>
  </p:handoutMasterIdLst>
  <p:sldIdLst>
    <p:sldId id="276" r:id="rId2"/>
    <p:sldId id="262" r:id="rId3"/>
    <p:sldId id="301" r:id="rId4"/>
    <p:sldId id="300" r:id="rId5"/>
    <p:sldId id="303" r:id="rId6"/>
    <p:sldId id="292" r:id="rId7"/>
    <p:sldId id="302" r:id="rId8"/>
    <p:sldId id="291" r:id="rId9"/>
    <p:sldId id="294" r:id="rId10"/>
    <p:sldId id="304" r:id="rId11"/>
    <p:sldId id="296" r:id="rId12"/>
    <p:sldId id="295" r:id="rId13"/>
    <p:sldId id="289" r:id="rId14"/>
    <p:sldId id="306" r:id="rId15"/>
    <p:sldId id="290" r:id="rId16"/>
    <p:sldId id="284" r:id="rId17"/>
    <p:sldId id="287" r:id="rId18"/>
    <p:sldId id="288" r:id="rId19"/>
  </p:sldIdLst>
  <p:sldSz cx="13004800" cy="9753600"/>
  <p:notesSz cx="13004800" cy="9753600"/>
  <p:defaultTextStyle>
    <a:lvl1pPr marL="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9pPr>
  </p:defaultTextStyle>
  <p:extLst>
    <p:ext uri="{EFAFB233-063F-42B5-8137-9DF3F51BA10A}">
      <p15:sldGuideLst xmlns:p15="http://schemas.microsoft.com/office/powerpoint/2012/main">
        <p15:guide id="1" orient="horz" pos="288">
          <p15:clr>
            <a:srgbClr val="A4A3A4"/>
          </p15:clr>
        </p15:guide>
        <p15:guide id="2" pos="73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 xmlns:p14="http://schemas.microsoft.com/office/powerpoint/2010/main" xmlns:pr="smNativeData" dt="1615889784" val="982" rev64="64" revOS="3"/>
      <pr:smFileRevision xmlns="" xmlns:p14="http://schemas.microsoft.com/office/powerpoint/2010/main" xmlns:pr="smNativeData" dt="1615889784" val="101"/>
      <pr:guideOptions xmlns="" xmlns:p14="http://schemas.microsoft.com/office/powerpoint/2010/main" xmlns:pr="smNativeData" dt="1615889784"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00" autoAdjust="0"/>
  </p:normalViewPr>
  <p:slideViewPr>
    <p:cSldViewPr>
      <p:cViewPr varScale="1">
        <p:scale>
          <a:sx n="59" d="100"/>
          <a:sy n="59" d="100"/>
        </p:scale>
        <p:origin x="846" y="96"/>
      </p:cViewPr>
      <p:guideLst>
        <p:guide orient="horz" pos="288"/>
        <p:guide pos="736"/>
      </p:guideLst>
    </p:cSldViewPr>
  </p:slideViewPr>
  <p:outlineViewPr>
    <p:cViewPr>
      <p:scale>
        <a:sx n="33" d="100"/>
        <a:sy n="33" d="100"/>
      </p:scale>
      <p:origin x="0" y="0"/>
    </p:cViewPr>
  </p:outlineViewPr>
  <p:notesTextViewPr>
    <p:cViewPr>
      <p:scale>
        <a:sx n="1" d="1"/>
        <a:sy n="1" d="1"/>
      </p:scale>
      <p:origin x="0" y="0"/>
    </p:cViewPr>
  </p:notesTextViewPr>
  <p:sorterViewPr>
    <p:cViewPr>
      <p:scale>
        <a:sx n="18" d="100"/>
        <a:sy n="18" d="100"/>
      </p:scale>
      <p:origin x="0" y="0"/>
    </p:cViewPr>
  </p:sorterViewPr>
  <p:notesViewPr>
    <p:cSldViewPr>
      <p:cViewPr>
        <p:scale>
          <a:sx n="70" d="100"/>
          <a:sy n="70" d="100"/>
        </p:scale>
        <p:origin x="1482" y="300"/>
      </p:cViewPr>
      <p:guideLst/>
    </p:cSldViewPr>
  </p:notesViewPr>
  <p:gridSpacing cx="71755" cy="7175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noChangeArrowheads="1"/>
            <a:extLst>
              <a:ext uri="smNativeData">
                <pr:smNativeData xmlns="" xmlns:p14="http://schemas.microsoft.com/office/powerpoint/2010/main" xmlns:pr="smNativeData" val="SMDATA_13_eIVQ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KsiAAAAAwAAEAAAACYAAAAIAAAAv58AAAAAAAA="/>
              </a:ext>
            </a:extLst>
          </p:cNvSpPr>
          <p:nvPr>
            <p:ph type="hdr" sz="quarter"/>
          </p:nvPr>
        </p:nvSpPr>
        <p:spPr>
          <a:xfrm>
            <a:off x="0" y="0"/>
            <a:ext cx="5635625" cy="487680"/>
          </a:xfrm>
          <a:prstGeom prst="rect">
            <a:avLst/>
          </a:prstGeom>
        </p:spPr>
        <p:txBody>
          <a:bodyPr vert="horz" wrap="square" lIns="91440" tIns="45720" rIns="91440" bIns="45720" numCol="1" spcCol="215900" anchor="t">
            <a:prstTxWarp prst="textNoShape">
              <a:avLst/>
            </a:prstTxWarp>
          </a:bodyPr>
          <a:lstStyle>
            <a:lvl1pPr algn="l">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3" name="Datumsplatzhalter 2"/>
          <p:cNvSpPr>
            <a:spLocks noGrp="1" noChangeArrowheads="1"/>
            <a:extLst>
              <a:ext uri="smNativeData">
                <pr:smNativeData xmlns="" xmlns:p14="http://schemas.microsoft.com/office/powerpoint/2010/main" xmlns:pr="smNativeData" val="SMDATA_13_eIVQ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QLQAAAAAAAPtPAAAAAwAAEAAAACYAAAAIAAAAv58AAAAAAAA="/>
              </a:ext>
            </a:extLst>
          </p:cNvSpPr>
          <p:nvPr>
            <p:ph type="dt" sz="quarter" idx="1"/>
          </p:nvPr>
        </p:nvSpPr>
        <p:spPr>
          <a:xfrm>
            <a:off x="7366000" y="0"/>
            <a:ext cx="5635625" cy="487680"/>
          </a:xfrm>
          <a:prstGeom prst="rect">
            <a:avLst/>
          </a:prstGeom>
        </p:spPr>
        <p:txBody>
          <a:bodyPr vert="horz" wrap="square" lIns="91440" tIns="45720" rIns="91440" bIns="45720" numCol="1" spcCol="215900" anchor="t">
            <a:prstTxWarp prst="textNoShape">
              <a:avLst/>
            </a:prstTxWarp>
          </a:bodyPr>
          <a:lstStyle>
            <a:lvl1pPr algn="r">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7A685D26-6897-3DAB-D9D0-9EFE139E2FCB}" type="datetime1">
              <a:t>3/25/2021</a:t>
            </a:fld>
            <a:endParaRPr/>
          </a:p>
        </p:txBody>
      </p:sp>
      <p:sp>
        <p:nvSpPr>
          <p:cNvPr id="4" name="Fußzeilenplatzhalter 3"/>
          <p:cNvSpPr>
            <a:spLocks noGrp="1" noChangeArrowheads="1"/>
            <a:extLst>
              <a:ext uri="smNativeData">
                <pr:smNativeData xmlns="" xmlns:p14="http://schemas.microsoft.com/office/powerpoint/2010/main" xmlns:pr="smNativeData" val="SMDATA_13_eIVQ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gAQ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jgAAKsiAAD+OwAAEAAAACYAAAAIAAAAv58AAAAAAAA="/>
              </a:ext>
            </a:extLst>
          </p:cNvSpPr>
          <p:nvPr>
            <p:ph type="ftr" sz="quarter" idx="2"/>
          </p:nvPr>
        </p:nvSpPr>
        <p:spPr>
          <a:xfrm>
            <a:off x="0" y="9264650"/>
            <a:ext cx="5635625" cy="487680"/>
          </a:xfrm>
          <a:prstGeom prst="rect">
            <a:avLst/>
          </a:prstGeom>
        </p:spPr>
        <p:txBody>
          <a:bodyPr vert="horz" wrap="square" lIns="91440" tIns="45720" rIns="91440" bIns="45720" numCol="1" spcCol="215900" anchor="b">
            <a:prstTxWarp prst="textNoShape">
              <a:avLst/>
            </a:prstTxWarp>
          </a:bodyPr>
          <a:lstStyle>
            <a:lvl1pPr algn="l">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5" name="Foliennummernplatzhalter 4"/>
          <p:cNvSpPr>
            <a:spLocks noGrp="1" noChangeArrowheads="1"/>
            <a:extLst>
              <a:ext uri="smNativeData">
                <pr:smNativeData xmlns="" xmlns:p14="http://schemas.microsoft.com/office/powerpoint/2010/main" xmlns:pr="smNativeData" val="SMDATA_13_eIVQ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QLQAA/jgAAPtPAAD+OwAAEAAAACYAAAAIAAAAv58AAAAAAAA="/>
              </a:ext>
            </a:extLst>
          </p:cNvSpPr>
          <p:nvPr>
            <p:ph type="sldNum" sz="quarter" idx="3"/>
          </p:nvPr>
        </p:nvSpPr>
        <p:spPr>
          <a:xfrm>
            <a:off x="7366000" y="9264650"/>
            <a:ext cx="5635625" cy="487680"/>
          </a:xfrm>
          <a:prstGeom prst="rect">
            <a:avLst/>
          </a:prstGeom>
        </p:spPr>
        <p:txBody>
          <a:bodyPr vert="horz" wrap="square" lIns="91440" tIns="45720" rIns="91440" bIns="45720" numCol="1" spcCol="215900" anchor="b">
            <a:prstTxWarp prst="textNoShape">
              <a:avLst/>
            </a:prstTxWarp>
          </a:bodyPr>
          <a:lstStyle>
            <a:lvl1pPr algn="r">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75EF814B-0598-BA77-D657-F322CF1920A6}" type="slidenum">
              <a:t>‹#›</a:t>
            </a:fld>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noChangeArrowheads="1"/>
            <a:extLst>
              <a:ext uri="smNativeData">
                <pr:smNativeData xmlns="" xmlns:p14="http://schemas.microsoft.com/office/powerpoint/2010/main" xmlns:pr="smNativeData" val="SMDATA_13_eIVQ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KsiAAAAAwAAEAAAACYAAAAIAAAAv58AAAAAAAA="/>
              </a:ext>
            </a:extLst>
          </p:cNvSpPr>
          <p:nvPr>
            <p:ph type="hdr" sz="quarter"/>
          </p:nvPr>
        </p:nvSpPr>
        <p:spPr>
          <a:xfrm>
            <a:off x="0" y="0"/>
            <a:ext cx="5635625" cy="487680"/>
          </a:xfrm>
          <a:prstGeom prst="rect">
            <a:avLst/>
          </a:prstGeom>
        </p:spPr>
        <p:txBody>
          <a:bodyPr vert="horz" wrap="square" lIns="91440" tIns="45720" rIns="91440" bIns="45720" numCol="1" spcCol="215900" anchor="t">
            <a:prstTxWarp prst="textNoShape">
              <a:avLst/>
            </a:prstTxWarp>
          </a:bodyPr>
          <a:lstStyle>
            <a:lvl1pPr algn="l">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3" name="Datumsplatzhalter 2"/>
          <p:cNvSpPr>
            <a:spLocks noGrp="1" noChangeArrowheads="1"/>
            <a:extLst>
              <a:ext uri="smNativeData">
                <pr:smNativeData xmlns="" xmlns:p14="http://schemas.microsoft.com/office/powerpoint/2010/main" xmlns:pr="smNativeData" val="SMDATA_13_eIVQ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T09P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QLQAAAAAAAPtPAAAAAwAAEAAAACYAAAAIAAAAv58AAAAAAAA="/>
              </a:ext>
            </a:extLst>
          </p:cNvSpPr>
          <p:nvPr>
            <p:ph type="dt" idx="1"/>
          </p:nvPr>
        </p:nvSpPr>
        <p:spPr>
          <a:xfrm>
            <a:off x="7366000" y="0"/>
            <a:ext cx="5635625" cy="487680"/>
          </a:xfrm>
          <a:prstGeom prst="rect">
            <a:avLst/>
          </a:prstGeom>
        </p:spPr>
        <p:txBody>
          <a:bodyPr vert="horz" wrap="square" lIns="91440" tIns="45720" rIns="91440" bIns="45720" numCol="1" spcCol="215900" anchor="t">
            <a:prstTxWarp prst="textNoShape">
              <a:avLst/>
            </a:prstTxWarp>
          </a:bodyPr>
          <a:lstStyle>
            <a:lvl1pPr algn="r">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5572C999-D7B8-273F-F6CA-216A87840074}" type="datetime1">
              <a:t>3/25/2021</a:t>
            </a:fld>
            <a:endParaRPr/>
          </a:p>
        </p:txBody>
      </p:sp>
      <p:sp>
        <p:nvSpPr>
          <p:cNvPr id="4" name="Folienbildplatzhalter 3"/>
          <p:cNvSpPr>
            <a:spLocks noGrp="1" noRot="1" noChangeAspect="1" noChangeArrowheads="1"/>
            <a:extLst>
              <a:ext uri="smNativeData">
                <pr:smNativeData xmlns="" xmlns:p14="http://schemas.microsoft.com/office/powerpoint/2010/main" xmlns:pr="smNativeData" val="SMDATA_13_eIVQYBMAAAAlAAAAZAAAAC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T09P8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GQAAgQQAAAA3AAABGwAAEAAAACYAAAAIAAAAvx8AAP8fAAA="/>
              </a:ext>
            </a:extLst>
          </p:cNvSpPr>
          <p:nvPr>
            <p:ph type="sldImg" idx="2"/>
          </p:nvPr>
        </p:nvSpPr>
        <p:spPr>
          <a:xfrm>
            <a:off x="4064000" y="732155"/>
            <a:ext cx="4876800" cy="36576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de-de"/>
            </a:pPr>
            <a:endParaRPr/>
          </a:p>
        </p:txBody>
      </p:sp>
      <p:sp>
        <p:nvSpPr>
          <p:cNvPr id="5" name="Notizenplatzhalter 4"/>
          <p:cNvSpPr>
            <a:spLocks noGrp="1" noChangeArrowheads="1"/>
            <a:extLst>
              <a:ext uri="smNativeData">
                <pr:smNativeData xmlns="" xmlns:p14="http://schemas.microsoft.com/office/powerpoint/2010/main" xmlns:pr="smNativeData" val="SMDATA_13_eIVQY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T09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CAAAfxwAAAFIAACANwAAEAAAACYAAAAIAAAAvx8AAP8fAAA="/>
              </a:ext>
            </a:extLst>
          </p:cNvSpPr>
          <p:nvPr>
            <p:ph type="body" idx="3"/>
          </p:nvPr>
        </p:nvSpPr>
        <p:spPr>
          <a:xfrm>
            <a:off x="1300480" y="4632325"/>
            <a:ext cx="10404475" cy="4389755"/>
          </a:xfrm>
          <a:prstGeom prst="rect">
            <a:avLst/>
          </a:prstGeom>
          <a:noFill/>
          <a:ln>
            <a:noFill/>
          </a:ln>
        </p:spPr>
        <p:txBody>
          <a:bodyPr vert="horz" wrap="square" lIns="91440" tIns="45720" rIns="91440" bIns="45720" numCol="1" spcCol="215900" anchor="t">
            <a:prstTxWarp prst="textNoShape">
              <a:avLst/>
            </a:prstTxWarp>
          </a:bodyPr>
          <a:lstStyle/>
          <a:p>
            <a:pPr>
              <a:defRPr lang="de-de"/>
            </a:pPr>
            <a:r>
              <a:t>Mastertextformat bearbeiten</a:t>
            </a:r>
          </a:p>
          <a:p>
            <a:pPr lvl="1">
              <a:defRPr lang="de-de"/>
            </a:pPr>
            <a:r>
              <a:t>Zweite Ebene</a:t>
            </a:r>
          </a:p>
          <a:p>
            <a:pPr lvl="2">
              <a:defRPr lang="de-de"/>
            </a:pPr>
            <a:r>
              <a:t>Dritte Ebene</a:t>
            </a:r>
          </a:p>
          <a:p>
            <a:pPr lvl="3">
              <a:defRPr lang="de-de"/>
            </a:pPr>
            <a:r>
              <a:t>Vierte Ebene</a:t>
            </a:r>
          </a:p>
          <a:p>
            <a:pPr lvl="4">
              <a:defRPr lang="de-de"/>
            </a:pPr>
            <a:r>
              <a:t>Fünfte Ebene</a:t>
            </a:r>
          </a:p>
        </p:txBody>
      </p:sp>
      <p:sp>
        <p:nvSpPr>
          <p:cNvPr id="6" name="Fußzeilenplatzhalter 5"/>
          <p:cNvSpPr>
            <a:spLocks noGrp="1" noChangeArrowheads="1"/>
            <a:extLst>
              <a:ext uri="smNativeData">
                <pr:smNativeData xmlns="" xmlns:p14="http://schemas.microsoft.com/office/powerpoint/2010/main" xmlns:pr="smNativeData" val="SMDATA_13_eIVQYB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T09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jgAAKsiAAD+OwAAEAAAACYAAAAIAAAAv58AAP8fAAA="/>
              </a:ext>
            </a:extLst>
          </p:cNvSpPr>
          <p:nvPr>
            <p:ph type="ftr" sz="quarter" idx="4"/>
          </p:nvPr>
        </p:nvSpPr>
        <p:spPr>
          <a:xfrm>
            <a:off x="0" y="9264650"/>
            <a:ext cx="5635625" cy="487680"/>
          </a:xfrm>
          <a:prstGeom prst="rect">
            <a:avLst/>
          </a:prstGeom>
          <a:noFill/>
          <a:ln>
            <a:noFill/>
          </a:ln>
        </p:spPr>
        <p:txBody>
          <a:bodyPr vert="horz" wrap="square" lIns="91440" tIns="45720" rIns="91440" bIns="45720" numCol="1" spcCol="215900" anchor="b">
            <a:prstTxWarp prst="textNoShape">
              <a:avLst/>
            </a:prstTxWarp>
          </a:bodyPr>
          <a:lstStyle>
            <a:lvl1pPr algn="l">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7" name="Foliennummernplatzhalter 6"/>
          <p:cNvSpPr>
            <a:spLocks noGrp="1" noChangeArrowheads="1"/>
            <a:extLst>
              <a:ext uri="smNativeData">
                <pr:smNativeData xmlns="" xmlns:p14="http://schemas.microsoft.com/office/powerpoint/2010/main" xmlns:pr="smNativeData" val="SMDATA_13_eIVQYB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T09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LQAA/jgAAPtPAAD+OwAAEAAAACYAAAAIAAAAv58AAP8fAAA="/>
              </a:ext>
            </a:extLst>
          </p:cNvSpPr>
          <p:nvPr>
            <p:ph type="sldNum" sz="quarter" idx="5"/>
          </p:nvPr>
        </p:nvSpPr>
        <p:spPr>
          <a:xfrm>
            <a:off x="7366000" y="9264650"/>
            <a:ext cx="5635625" cy="487680"/>
          </a:xfrm>
          <a:prstGeom prst="rect">
            <a:avLst/>
          </a:prstGeom>
          <a:noFill/>
          <a:ln>
            <a:noFill/>
          </a:ln>
        </p:spPr>
        <p:txBody>
          <a:bodyPr vert="horz" wrap="square" lIns="91440" tIns="45720" rIns="91440" bIns="45720" numCol="1" spcCol="215900" anchor="b">
            <a:prstTxWarp prst="textNoShape">
              <a:avLst/>
            </a:prstTxWarp>
          </a:bodyPr>
          <a:lstStyle>
            <a:lvl1pPr algn="r">
              <a:defRPr lang="de-de" sz="1200"/>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104E3143-0DFD-1BC7-B3F6-FB927FB845AE}" type="slidenum">
              <a:t>‹#›</a:t>
            </a:fld>
            <a:endParaRPr/>
          </a:p>
        </p:txBody>
      </p:sp>
    </p:spTree>
  </p:cSld>
  <p:clrMap bg1="lt1" tx1="dk1" bg2="lt2" tx2="dk2" accent1="accent1" accent2="accent2" accent3="accent3" accent4="accent4" accent5="accent5" accent6="accent6" hlink="hlink" folHlink="folHlink"/>
  <p:hf sldNum="0" hdr="0" ftr="0" dt="0"/>
  <p:notesStyle>
    <a:lvl1pPr marL="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200" b="0" i="0" u="none" strike="noStrike" kern="1" spc="0" baseline="0">
        <a:solidFill>
          <a:schemeClr val="tx1"/>
        </a:solidFill>
        <a:effectLst/>
        <a:latin typeface="Calibri" pitchFamily="2" charset="0"/>
        <a:ea typeface="Calibri" pitchFamily="2" charset="0"/>
        <a:cs typeface="Calibri" pitchFamily="2"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Folienbildplatzhalter 1"/>
          <p:cNvSpPr>
            <a:spLocks noGrp="1" noRot="1" noChangeAspect="1" noChangeArrowheads="1"/>
            <a:extLst>
              <a:ext uri="smNativeData">
                <pr:smNativeData xmlns="" xmlns:p14="http://schemas.microsoft.com/office/powerpoint/2010/main" xmlns:pr="smNativeData" val="SMDATA_13_eIVQYBMAAAAlAAAAZAAAAC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IwX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GQAAgQQAAAA3AAABGwAAEAAAACYAAAAIAAAAAQ4AAAAAAAA="/>
              </a:ext>
            </a:extLst>
          </p:cNvSpPr>
          <p:nvPr>
            <p:ph type="sldImg"/>
          </p:nvPr>
        </p:nvSpPr>
        <p:spPr>
          <a:xfrm>
            <a:off x="4064000" y="731838"/>
            <a:ext cx="4876800" cy="3657600"/>
          </a:xfrm>
        </p:spPr>
      </p:sp>
      <p:sp>
        <p:nvSpPr>
          <p:cNvPr id="3" name="Notizenplatzhalter 2"/>
          <p:cNvSpPr>
            <a:spLocks noGrp="1" noChangeArrowheads="1"/>
            <a:extLst>
              <a:ext uri="smNativeData">
                <pr:smNativeData xmlns="" xmlns:p14="http://schemas.microsoft.com/office/powerpoint/2010/main" xmlns:pr="smNativeData" val="SMDATA_13_eIVQY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CAAAfxwAAAFIAACANwAAEAAAACYAAAAIAAAAvx4AAAAAAAA="/>
              </a:ext>
            </a:extLst>
          </p:cNvSpPr>
          <p:nvPr>
            <p:ph type="body" idx="1"/>
          </p:nvPr>
        </p:nvSpPr>
        <p:spPr>
          <a:xfrm>
            <a:off x="1300480" y="4632325"/>
            <a:ext cx="10404475" cy="4389755"/>
          </a:xfrm>
        </p:spPr>
        <p:txBody>
          <a:bodyPr vert="horz" wrap="square" lIns="91440" tIns="45720" rIns="91440" bIns="45720" numCol="1" spcCol="215900" anchor="t">
            <a:prstTxWarp prst="textNoShape">
              <a:avLst/>
            </a:prstTxWarp>
          </a:bodyPr>
          <a:lstStyle/>
          <a:p>
            <a:pPr>
              <a:defRPr lang="de-d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0" y="731838"/>
            <a:ext cx="4876800" cy="36576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62252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0" y="731838"/>
            <a:ext cx="4876800" cy="36576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3299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0" y="731838"/>
            <a:ext cx="4876800" cy="3657600"/>
          </a:xfrm>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1265475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0" y="731838"/>
            <a:ext cx="4876800" cy="3657600"/>
          </a:xfrm>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1820485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0" y="731838"/>
            <a:ext cx="4876800" cy="3657600"/>
          </a:xfrm>
        </p:spPr>
      </p:sp>
      <p:sp>
        <p:nvSpPr>
          <p:cNvPr id="3" name="Notes Placeholder 2"/>
          <p:cNvSpPr>
            <a:spLocks noGrp="1"/>
          </p:cNvSpPr>
          <p:nvPr>
            <p:ph type="body" idx="1"/>
          </p:nvPr>
        </p:nvSpPr>
        <p:spPr/>
        <p:txBody>
          <a:bodyPr/>
          <a:lstStyle/>
          <a:p>
            <a:pPr marL="0" marR="0" lvl="0" indent="0" algn="l" defTabSz="457200" eaLnBrk="1" fontAlgn="auto" latinLnBrk="0" hangingPunct="1">
              <a:lnSpc>
                <a:spcPct val="100000"/>
              </a:lnSpc>
              <a:spcBef>
                <a:spcPts val="0"/>
              </a:spcBef>
              <a:spcAft>
                <a:spcPts val="0"/>
              </a:spcAft>
              <a:buClrTx/>
              <a:buSzTx/>
              <a:buFontTx/>
              <a:buNone/>
              <a:tabLst/>
              <a:defRPr/>
            </a:pPr>
            <a:endParaRPr lang="en-GB" dirty="0"/>
          </a:p>
        </p:txBody>
      </p:sp>
    </p:spTree>
    <p:extLst>
      <p:ext uri="{BB962C8B-B14F-4D97-AF65-F5344CB8AC3E}">
        <p14:creationId xmlns:p14="http://schemas.microsoft.com/office/powerpoint/2010/main" val="1525710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0" y="731838"/>
            <a:ext cx="4876800" cy="3657600"/>
          </a:xfrm>
        </p:spPr>
      </p:sp>
      <p:sp>
        <p:nvSpPr>
          <p:cNvPr id="3" name="Notes Placeholder 2"/>
          <p:cNvSpPr>
            <a:spLocks noGrp="1"/>
          </p:cNvSpPr>
          <p:nvPr>
            <p:ph type="body" idx="1"/>
          </p:nvPr>
        </p:nvSpPr>
        <p:spPr/>
        <p:txBody>
          <a:bodyPr/>
          <a:lstStyle/>
          <a:p>
            <a:pPr marL="0" marR="0" lvl="0" indent="0" algn="l" defTabSz="45720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457200" eaLnBrk="1" fontAlgn="auto" latinLnBrk="0" hangingPunct="1">
              <a:lnSpc>
                <a:spcPct val="100000"/>
              </a:lnSpc>
              <a:spcBef>
                <a:spcPts val="0"/>
              </a:spcBef>
              <a:spcAft>
                <a:spcPts val="0"/>
              </a:spcAft>
              <a:buClrTx/>
              <a:buSzTx/>
              <a:buFontTx/>
              <a:buAutoNum type="arabicPeriod"/>
              <a:tabLst/>
              <a:defRPr/>
            </a:pPr>
            <a:endParaRPr lang="en-GB" dirty="0"/>
          </a:p>
          <a:p>
            <a:endParaRPr lang="en-GB" dirty="0"/>
          </a:p>
        </p:txBody>
      </p:sp>
    </p:spTree>
    <p:extLst>
      <p:ext uri="{BB962C8B-B14F-4D97-AF65-F5344CB8AC3E}">
        <p14:creationId xmlns:p14="http://schemas.microsoft.com/office/powerpoint/2010/main" val="833923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0" y="731838"/>
            <a:ext cx="4876800" cy="36576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050995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Titel">
    <p:bg>
      <p:bgPr>
        <a:solidFill>
          <a:schemeClr val="bg1"/>
        </a:solidFill>
        <a:effectLst/>
      </p:bgPr>
    </p:bg>
    <p:spTree>
      <p:nvGrpSpPr>
        <p:cNvPr id="1" name=""/>
        <p:cNvGrpSpPr/>
        <p:nvPr/>
      </p:nvGrpSpPr>
      <p:grpSpPr>
        <a:xfrm>
          <a:off x="0" y="0"/>
          <a:ext cx="0" cy="0"/>
          <a:chOff x="0" y="0"/>
          <a:chExt cx="0" cy="0"/>
        </a:xfrm>
      </p:grpSpPr>
      <p:sp>
        <p:nvSpPr>
          <p:cNvPr id="2" name="Holder 3"/>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IBQAAoCMAAMg9AADmJQAAEAAAACYAAAAIAAAAPZAAAAAAAAA="/>
              </a:ext>
            </a:extLst>
          </p:cNvSpPr>
          <p:nvPr>
            <p:ph type="subTitle" idx="4"/>
          </p:nvPr>
        </p:nvSpPr>
        <p:spPr>
          <a:xfrm>
            <a:off x="939800" y="5791200"/>
            <a:ext cx="9103360" cy="369570"/>
          </a:xfrm>
        </p:spPr>
        <p:txBody>
          <a:bodyPr vert="horz" wrap="square" lIns="0" tIns="0" rIns="0" bIns="0" numCol="1" spcCol="215900" anchor="t">
            <a:prstTxWarp prst="textNoShape">
              <a:avLst/>
            </a:prstTxWarp>
          </a:bodyPr>
          <a:lstStyle>
            <a:lvl1pPr defTabSz="815975">
              <a:buNone/>
              <a:tabLst/>
              <a:defRPr lang="de-de" sz="2400">
                <a:solidFill>
                  <a:srgbClr val="7F7F7F"/>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3" name="Titel 14"/>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gAQ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SBQAAmBwAAERIAABGIgAAEAAAACYAAAAIAAAAAYAAAAAAAAA="/>
              </a:ext>
            </a:extLst>
          </p:cNvSpPr>
          <p:nvPr>
            <p:ph type="title"/>
          </p:nvPr>
        </p:nvSpPr>
        <p:spPr>
          <a:xfrm>
            <a:off x="905510" y="4648200"/>
            <a:ext cx="10841990" cy="923290"/>
          </a:xfrm>
        </p:spPr>
        <p:txBody>
          <a:bodyPr/>
          <a:lstStyle>
            <a:lvl1pPr>
              <a:defRPr lang="de-de" sz="6000">
                <a:solidFill>
                  <a:srgbClr val="17375E"/>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t>Mastertitelformat bearbeiten</a:t>
            </a:r>
          </a:p>
        </p:txBody>
      </p:sp>
      <p:sp>
        <p:nvSpPr>
          <p:cNvPr id="4" name="SlideText1"/>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IBQAAyBkAAGg4AACZGwAAEAAAACYAAAAIAAAAPZAAAAAAAAA="/>
              </a:ext>
            </a:extLst>
          </p:cNvSpPr>
          <p:nvPr>
            <p:ph idx="1"/>
          </p:nvPr>
        </p:nvSpPr>
        <p:spPr>
          <a:xfrm>
            <a:off x="939800" y="4191000"/>
            <a:ext cx="8229600" cy="295275"/>
          </a:xfrm>
        </p:spPr>
        <p:txBody>
          <a:bodyPr vert="horz" wrap="square" lIns="0" tIns="0" rIns="0" bIns="0" numCol="1" spcCol="215900" anchor="t">
            <a:prstTxWarp prst="textNoShape">
              <a:avLst/>
            </a:prstTxWarp>
          </a:bodyPr>
          <a:lstStyle>
            <a:lvl1pPr>
              <a:defRPr lang="de-de" sz="2400" b="0" i="0" cap="small">
                <a:solidFill>
                  <a:srgbClr val="7F7F7F"/>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cap="small"/>
            </a:pPr>
            <a:r>
              <a:t>fff</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Textfolie">
    <p:spTree>
      <p:nvGrpSpPr>
        <p:cNvPr id="1" name=""/>
        <p:cNvGrpSpPr/>
        <p:nvPr/>
      </p:nvGrpSpPr>
      <p:grpSpPr>
        <a:xfrm>
          <a:off x="0" y="0"/>
          <a:ext cx="0" cy="0"/>
          <a:chOff x="0" y="0"/>
          <a:chExt cx="0" cy="0"/>
        </a:xfrm>
      </p:grpSpPr>
      <p:sp>
        <p:nvSpPr>
          <p:cNvPr id="2" name="Holder 2"/>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IBQAAiQsAAHpIAACzDwAAEAAAACYAAAAIAAAAPZAAAAAAAAA="/>
              </a:ext>
            </a:extLst>
          </p:cNvSpPr>
          <p:nvPr>
            <p:ph type="title"/>
          </p:nvPr>
        </p:nvSpPr>
        <p:spPr>
          <a:xfrm>
            <a:off x="939800" y="1875155"/>
            <a:ext cx="10841990" cy="676910"/>
          </a:xfrm>
        </p:spPr>
        <p:txBody>
          <a:bodyPr vert="horz" wrap="square" lIns="0" tIns="0" rIns="0" bIns="0" numCol="1" spcCol="215900" anchor="t">
            <a:prstTxWarp prst="textNoShape">
              <a:avLst/>
            </a:prstTxWarp>
          </a:bodyPr>
          <a:lstStyle>
            <a:lvl1pPr>
              <a:defRPr lang="de-de" sz="4400" b="0" i="0">
                <a:solidFill>
                  <a:srgbClr val="17375E"/>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3" name="Holder 3"/>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IBQAAwBIAAHpIAAAGFQAAEAAAACYAAAAIAAAAPZAAAAAAAAA="/>
              </a:ext>
            </a:extLst>
          </p:cNvSpPr>
          <p:nvPr>
            <p:ph idx="1"/>
          </p:nvPr>
        </p:nvSpPr>
        <p:spPr>
          <a:xfrm>
            <a:off x="939800" y="3048000"/>
            <a:ext cx="10841990" cy="369570"/>
          </a:xfrm>
        </p:spPr>
        <p:txBody>
          <a:bodyPr vert="horz" wrap="square" lIns="0" tIns="0" rIns="0" bIns="0" numCol="1" spcCol="215900" anchor="t">
            <a:prstTxWarp prst="textNoShape">
              <a:avLst/>
            </a:prstTxWarp>
          </a:bodyPr>
          <a:lstStyle>
            <a:lvl1pPr>
              <a:defRPr lang="de-de" sz="2400" b="0" i="0">
                <a:solidFill>
                  <a:srgbClr val="7F7F7F"/>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4" name="Holder 4"/>
          <p:cNvSpPr txBox="1">
            <a:spLocks noGrp="1" noChangeArrowheads="1"/>
            <a:extLst>
              <a:ext uri="smNativeData">
                <pr:smNativeData xmlns="" xmlns:p14="http://schemas.microsoft.com/office/powerpoint/2010/main" xmlns:pr="smNativeData" val="SMDATA_13_eIVQYBMAAAAlAAAAEg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AAAAAAAAAAAEAAAACYAAAAIAAAAPJEAAAAAAAA="/>
              </a:ext>
            </a:extLst>
          </p:cNvSpPr>
          <p:nvPr>
            <p:ph type="ftr" sz="quarter" idx="3"/>
          </p:nvPr>
        </p:nvSpPr>
        <p:spPr>
          <a:prstGeom prst="rect">
            <a:avLst/>
          </a:prstGeom>
        </p:spPr>
        <p:txBody>
          <a:bodyPr vert="horz" wrap="square" lIns="0" tIns="0" rIns="0" bIns="0" numCol="1" spcCol="215900" anchor="t">
            <a:prstTxWarp prst="textNoShape">
              <a:avLst/>
            </a:prstTxWarp>
          </a:bodyPr>
          <a:lstStyle>
            <a:lvl1pPr algn="ctr">
              <a:defRPr lang="en-gb" sz="1500">
                <a:solidFill>
                  <a:srgbClr val="17375E"/>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gb"/>
              <a:t>The Protection of Bystanders’ Privacy - Seminar on Privacy in Ubiquitous Computing</a:t>
            </a:r>
          </a:p>
        </p:txBody>
      </p:sp>
      <p:sp>
        <p:nvSpPr>
          <p:cNvPr id="5" name="Holder 5"/>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QAA4DgAAPAKAACYOgAAEAAAACYAAAAIAAAAPJAAAAAAAAA="/>
              </a:ext>
            </a:extLst>
          </p:cNvSpPr>
          <p:nvPr>
            <p:ph type="dt" sz="half" idx="2"/>
          </p:nvPr>
        </p:nvSpPr>
        <p:spPr/>
        <p:txBody>
          <a:bodyPr vert="horz" wrap="square" lIns="0" tIns="0" rIns="0" bIns="0" numCol="1" spcCol="215900" anchor="t">
            <a:prstTxWarp prst="textNoShape">
              <a:avLst/>
            </a:prstTxWarp>
          </a:bodyPr>
          <a:lstStyle>
            <a:lvl1pPr algn="l">
              <a:defRPr lang="en-us"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en-us"/>
            </a:pPr>
            <a:r>
              <a:t>25.03.2021</a:t>
            </a:r>
          </a:p>
        </p:txBody>
      </p:sp>
      <p:sp>
        <p:nvSpPr>
          <p:cNvPr id="6" name="Holder 6"/>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SAAAGDkAABZOAACYOgAAEAAAACYAAAAIAAAAPJAAAAAAAAA="/>
              </a:ext>
            </a:extLst>
          </p:cNvSpPr>
          <p:nvPr>
            <p:ph type="sldNum" sz="quarter" idx="4"/>
          </p:nvPr>
        </p:nvSpPr>
        <p:spPr/>
        <p:txBody>
          <a:bodyPr vert="horz" wrap="square" lIns="0" tIns="0" rIns="0" bIns="0" numCol="1" spcCol="215900" anchor="t">
            <a:prstTxWarp prst="textNoShape">
              <a:avLst/>
            </a:prstTxWarp>
          </a:bodyPr>
          <a:lstStyle>
            <a:lvl1pPr algn="r">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14E970EE-A0F9-BC86-B751-56D33E1F4103}"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Aufzählung">
    <p:spTree>
      <p:nvGrpSpPr>
        <p:cNvPr id="1" name=""/>
        <p:cNvGrpSpPr/>
        <p:nvPr/>
      </p:nvGrpSpPr>
      <p:grpSpPr>
        <a:xfrm>
          <a:off x="0" y="0"/>
          <a:ext cx="0" cy="0"/>
          <a:chOff x="0" y="0"/>
          <a:chExt cx="0" cy="0"/>
        </a:xfrm>
      </p:grpSpPr>
      <p:sp>
        <p:nvSpPr>
          <p:cNvPr id="2" name="Holder 2"/>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IBQAAiQsAAHpIAACzDwAAEAAAACYAAAAIAAAAPZAAAAAAAAA="/>
              </a:ext>
            </a:extLst>
          </p:cNvSpPr>
          <p:nvPr>
            <p:ph type="title"/>
          </p:nvPr>
        </p:nvSpPr>
        <p:spPr>
          <a:xfrm>
            <a:off x="939800" y="1875155"/>
            <a:ext cx="10841990" cy="676910"/>
          </a:xfrm>
        </p:spPr>
        <p:txBody>
          <a:bodyPr vert="horz" wrap="square" lIns="0" tIns="0" rIns="0" bIns="0" numCol="1" spcCol="215900" anchor="t">
            <a:prstTxWarp prst="textNoShape">
              <a:avLst/>
            </a:prstTxWarp>
          </a:bodyPr>
          <a:lstStyle>
            <a:lvl1pPr>
              <a:defRPr lang="de-de" sz="4400" b="0" i="0">
                <a:solidFill>
                  <a:srgbClr val="17375E"/>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3" name="Holder 3"/>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QAL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IBQAAwBIAAHpIAACaIQAAEAAAACYAAAAIAAAAPZAAAAAAAAA="/>
              </a:ext>
            </a:extLst>
          </p:cNvSpPr>
          <p:nvPr>
            <p:ph idx="1"/>
          </p:nvPr>
        </p:nvSpPr>
        <p:spPr>
          <a:xfrm>
            <a:off x="939800" y="3048000"/>
            <a:ext cx="10841990" cy="2414270"/>
          </a:xfrm>
        </p:spPr>
        <p:txBody>
          <a:bodyPr vert="horz" wrap="square" lIns="0" tIns="0" rIns="0" bIns="0" numCol="1" spcCol="215900" anchor="t">
            <a:prstTxWarp prst="textNoShape">
              <a:avLst/>
            </a:prstTxWarp>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t>Test</a:t>
            </a:r>
          </a:p>
          <a:p>
            <a:pPr>
              <a:defRPr lang="de-de"/>
            </a:pPr>
            <a:r>
              <a:t>Test</a:t>
            </a:r>
          </a:p>
          <a:p>
            <a:pPr lvl="1">
              <a:defRPr lang="de-de"/>
            </a:pPr>
            <a:r>
              <a:t>Test</a:t>
            </a:r>
          </a:p>
          <a:p>
            <a:pPr lvl="2">
              <a:defRPr lang="de-de"/>
            </a:pPr>
            <a:r>
              <a:t>Test</a:t>
            </a:r>
          </a:p>
        </p:txBody>
      </p:sp>
      <p:sp>
        <p:nvSpPr>
          <p:cNvPr id="4" name="Holder 5"/>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QAA4DgAAPAKAACYOgAAEAAAACYAAAAIAAAAPJAAAAAAAAA="/>
              </a:ext>
            </a:extLst>
          </p:cNvSpPr>
          <p:nvPr>
            <p:ph type="dt" sz="half" idx="2"/>
          </p:nvPr>
        </p:nvSpPr>
        <p:spPr/>
        <p:txBody>
          <a:bodyPr vert="horz" wrap="square" lIns="0" tIns="0" rIns="0" bIns="0" numCol="1" spcCol="215900" anchor="t">
            <a:prstTxWarp prst="textNoShape">
              <a:avLst/>
            </a:prstTxWarp>
          </a:bodyPr>
          <a:lstStyle>
            <a:lvl1pPr algn="l">
              <a:defRPr lang="en-us"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en-us"/>
            </a:pPr>
            <a:r>
              <a:t>25.03.2021</a:t>
            </a:r>
          </a:p>
        </p:txBody>
      </p:sp>
      <p:sp>
        <p:nvSpPr>
          <p:cNvPr id="5" name="Holder 6"/>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SAAAGDkAABZOAACYOgAAEAAAACYAAAAIAAAAPJAAAAAAAAA="/>
              </a:ext>
            </a:extLst>
          </p:cNvSpPr>
          <p:nvPr>
            <p:ph type="sldNum" sz="quarter" idx="4"/>
          </p:nvPr>
        </p:nvSpPr>
        <p:spPr/>
        <p:txBody>
          <a:bodyPr vert="horz" wrap="square" lIns="0" tIns="0" rIns="0" bIns="0" numCol="1" spcCol="215900" anchor="t">
            <a:prstTxWarp prst="textNoShape">
              <a:avLst/>
            </a:prstTxWarp>
          </a:bodyPr>
          <a:lstStyle>
            <a:lvl1pPr algn="r">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1A1BBD7A-34F7-4E4B-B9A3-C21EF3ED4F97}" type="slidenum">
              <a:t>‹#›</a:t>
            </a:fld>
            <a:endParaRPr/>
          </a:p>
        </p:txBody>
      </p:sp>
      <p:sp>
        <p:nvSpPr>
          <p:cNvPr id="6" name="Espace réservé du contenu 5"/>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IBQAAXTYAAMcoAACANwAAEAAAACYAAAAIAAAAAYAAAAAAAAA="/>
              </a:ext>
            </a:extLst>
          </p:cNvSpPr>
          <p:nvPr>
            <p:ph idx="10"/>
          </p:nvPr>
        </p:nvSpPr>
        <p:spPr>
          <a:xfrm>
            <a:off x="939800" y="8837295"/>
            <a:ext cx="5688965" cy="184785"/>
          </a:xfrm>
        </p:spPr>
        <p:txBody>
          <a:bodyPr/>
          <a:lstStyle>
            <a:lvl1pPr>
              <a:defRPr lang="en-gb" sz="1200" b="0" i="0" baseline="0">
                <a:solidFill>
                  <a:srgbClr val="595959"/>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en-gb"/>
            </a:pPr>
            <a:r>
              <a:t>Source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Großes Bild">
    <p:spTree>
      <p:nvGrpSpPr>
        <p:cNvPr id="1" name=""/>
        <p:cNvGrpSpPr/>
        <p:nvPr/>
      </p:nvGrpSpPr>
      <p:grpSpPr>
        <a:xfrm>
          <a:off x="0" y="0"/>
          <a:ext cx="0" cy="0"/>
          <a:chOff x="0" y="0"/>
          <a:chExt cx="0" cy="0"/>
        </a:xfrm>
      </p:grpSpPr>
      <p:sp>
        <p:nvSpPr>
          <p:cNvPr id="2" name="Bildplatzhalter 23"/>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cAgAAABQAAB4PAAAEAAAACYAAAAIAAAAAYAAAAAAAAA="/>
              </a:ext>
            </a:extLst>
          </p:cNvSpPr>
          <p:nvPr>
            <p:ph type="pic" sz="quarter" idx="11"/>
          </p:nvPr>
        </p:nvSpPr>
        <p:spPr>
          <a:xfrm>
            <a:off x="0" y="1371600"/>
            <a:ext cx="13004800" cy="8458200"/>
          </a:xfrm>
        </p:spPr>
        <p:txBody>
          <a:bodyPr/>
          <a:lstStyle>
            <a:lvl1pPr>
              <a:defRPr lang="de-de" sz="1800" b="0" i="0">
                <a:solidFill>
                  <a:srgbClr val="575756"/>
                </a:solidFill>
                <a:latin typeface="DINPro"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3" name="Rechteck 5"/>
          <p:cNvSpPr>
            <a:extLst>
              <a:ext uri="smNativeData">
                <pr:smNativeData xmlns="" xmlns:p14="http://schemas.microsoft.com/office/powerpoint/2010/main" xmlns:pr="smNativeData" val="SMDATA_13_eIVQYBMAAAAlAAAAZAAAAA0AAAAAkAAAAEgAAACQAAAASAAAAAAAAAAB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AAAABAAAAAQAAAAAAAAAAAAAAAAAAAAAAAAAAAAAAAAAAAAAAAAAAAAAAAn9/fwAAAAADzMzMAMDA/wB/f38AAAAAAAAAAAAAAAAAAAAAAAAAAAAhAAAAGAAAABQAAAAAAAAAUDcAAABQAAAAPAAAEAAAACYAAAAIAAAA//////////8="/>
              </a:ext>
            </a:extLst>
          </p:cNvSpPr>
          <p:nvPr/>
        </p:nvSpPr>
        <p:spPr>
          <a:xfrm>
            <a:off x="0" y="8991600"/>
            <a:ext cx="13004800" cy="762000"/>
          </a:xfrm>
          <a:prstGeom prst="rect">
            <a:avLst/>
          </a:prstGeom>
          <a:solidFill>
            <a:schemeClr val="bg1"/>
          </a:solidFill>
          <a:ln>
            <a:noFill/>
          </a:ln>
          <a:effectLst/>
        </p:spPr>
        <p:txBody>
          <a:bodyPr vert="horz" wrap="square" lIns="91440" tIns="45720" rIns="91440" bIns="45720" numCol="1" spcCol="215900" anchor="ctr"/>
          <a:lstStyle/>
          <a:p>
            <a:pPr algn="ctr">
              <a:defRPr lang="de-de">
                <a:solidFill>
                  <a:srgbClr val="FFFFFF"/>
                </a:solidFill>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Großes Bild">
    <p:spTree>
      <p:nvGrpSpPr>
        <p:cNvPr id="1" name=""/>
        <p:cNvGrpSpPr/>
        <p:nvPr/>
      </p:nvGrpSpPr>
      <p:grpSpPr>
        <a:xfrm>
          <a:off x="0" y="0"/>
          <a:ext cx="0" cy="0"/>
          <a:chOff x="0" y="0"/>
          <a:chExt cx="0" cy="0"/>
        </a:xfrm>
      </p:grpSpPr>
      <p:sp>
        <p:nvSpPr>
          <p:cNvPr id="2" name="Holder 3"/>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jQ4AAABQAACRNwAAEAAAACYAAAAIAAAAPRAAAAAAAAA="/>
              </a:ext>
            </a:extLst>
          </p:cNvSpPr>
          <p:nvPr>
            <p:ph idx="10"/>
          </p:nvPr>
        </p:nvSpPr>
        <p:spPr>
          <a:xfrm>
            <a:off x="0" y="2365375"/>
            <a:ext cx="13004800" cy="6667500"/>
          </a:xfrm>
        </p:spPr>
        <p:txBody>
          <a:bodyPr vert="horz" wrap="square" lIns="0" tIns="0" rIns="0" bIns="0" numCol="1" spcCol="215900" anchor="t">
            <a:prstTxWarp prst="textNoShape">
              <a:avLst/>
            </a:prstTxWarp>
          </a:bodyPr>
          <a:lstStyle/>
          <a:p>
            <a:pPr>
              <a:defRPr lang="de-de"/>
            </a:pPr>
            <a:endParaRPr/>
          </a:p>
        </p:txBody>
      </p:sp>
      <p:sp>
        <p:nvSpPr>
          <p:cNvPr id="3" name="object 62"/>
          <p:cNvSpPr>
            <a:extLst>
              <a:ext uri="smNativeData">
                <pr:smNativeData xmlns="" xmlns:p14="http://schemas.microsoft.com/office/powerpoint/2010/main" xmlns:pr="smNativeData" val="SMDATA_13_eIVQYBMAAAAlAAAACwAAAA0AAAAAAAAAAAAAAAAAAAAAAAAAAAAAAAAAAAAAAAAAAAEAAABQAAAAAAAAAAAA4D8AAAAAAADgPwAAAAAAAOA/AAAAAAAA4D8AAAAAAADgPwAAAAAAAOA/AAAAAAAA4D8AAAAAAADgPwAAAAAAAOA/AAAAAAAA4D8CAAAAjAAAAAEAAAADAAAAECU/AA+W1AAAAAAAAAAAAAAAAAAAAAAAAAAAAAAAAAAAAAAAeAAAAAEAAABAAAAAZAAAAAAAAABoAQ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JB/EgMMAAAAEAAAAAAAAAAAAAAAAAAAAAAAAAAeAAAAaAAAAAEAAAAAAAAAAAAAAAAAAAAAAAAAECcAABAnAAAAAAAAAAAAAAAAAAAAAAAAAAAAAAAAAAAAAAAAAAAAABQAAAAAAAAAwMD/AAAAAAAAAAAAAAAAAAAAAABkAAAAAAAAAH9/fwAKAAAAHwAAAFQAAAAQJT8AD5bUAAAAAAAAAAAAAAAAAAAAAAAAAAAAAAAAAAAAAAAAAAAAAAAAAn9/fwAAAAADzMzMAMDA/wB/f38AAAAAAAAAAAAAAAAAAAAAAAAAAAAhAAAAGAAAABQAAAAAAAAAoggAAABQAACUDgAAEAAAACYAAAAIAAAA//////////8="/>
              </a:ext>
            </a:extLst>
          </p:cNvSpPr>
          <p:nvPr/>
        </p:nvSpPr>
        <p:spPr>
          <a:xfrm>
            <a:off x="0" y="1403350"/>
            <a:ext cx="13004800" cy="966470"/>
          </a:xfrm>
          <a:custGeom>
            <a:avLst/>
            <a:gdLst/>
            <a:ahLst/>
            <a:cxnLst/>
            <a:rect l="0" t="0" r="13004800" b="966470"/>
            <a:pathLst>
              <a:path w="13004800" h="966470">
                <a:moveTo>
                  <a:pt x="0" y="966470"/>
                </a:moveTo>
                <a:lnTo>
                  <a:pt x="13004800" y="966470"/>
                </a:lnTo>
                <a:lnTo>
                  <a:pt x="13004800" y="0"/>
                </a:lnTo>
                <a:lnTo>
                  <a:pt x="0" y="0"/>
                </a:lnTo>
                <a:lnTo>
                  <a:pt x="0" y="966470"/>
                </a:lnTo>
                <a:close/>
              </a:path>
            </a:pathLst>
          </a:custGeom>
          <a:gradFill flip="none" rotWithShape="1">
            <a:gsLst>
              <a:gs pos="0">
                <a:srgbClr val="10253F"/>
              </a:gs>
              <a:gs pos="100000">
                <a:srgbClr val="0F96D4"/>
              </a:gs>
            </a:gsLst>
            <a:lin ang="0" scaled="0"/>
            <a:tileRect/>
          </a:gradFill>
          <a:ln>
            <a:noFill/>
          </a:ln>
          <a:effectLst/>
        </p:spPr>
        <p:txBody>
          <a:bodyPr vert="horz" wrap="square" lIns="0" tIns="0" rIns="0" bIns="0" numCol="1" spcCol="215900" anchor="t"/>
          <a:lstStyle/>
          <a:p>
            <a:pPr>
              <a:defRPr lang="de-de"/>
            </a:pPr>
            <a:endParaRPr/>
          </a:p>
        </p:txBody>
      </p:sp>
      <p:sp>
        <p:nvSpPr>
          <p:cNvPr id="4" name="Holder 2"/>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IBQAAdAkAAHpIAACsDAAAEAAAACYAAAAIAAAAPZAAAAAAAAA="/>
              </a:ext>
            </a:extLst>
          </p:cNvSpPr>
          <p:nvPr>
            <p:ph type="title"/>
          </p:nvPr>
        </p:nvSpPr>
        <p:spPr>
          <a:xfrm>
            <a:off x="939800" y="1536700"/>
            <a:ext cx="10841990" cy="523240"/>
          </a:xfrm>
        </p:spPr>
        <p:txBody>
          <a:bodyPr vert="horz" wrap="square" lIns="0" tIns="0" rIns="0" bIns="0" numCol="1" spcCol="215900" anchor="t">
            <a:prstTxWarp prst="textNoShape">
              <a:avLst/>
            </a:prstTxWarp>
          </a:bodyPr>
          <a:lstStyle>
            <a:lvl1pPr>
              <a:defRPr lang="de-de" sz="3400" b="0" i="0" cap="small">
                <a:solidFill>
                  <a:schemeClr val="bg1"/>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cap="small"/>
            </a:pPr>
            <a:endParaRPr/>
          </a:p>
        </p:txBody>
      </p:sp>
      <p:sp>
        <p:nvSpPr>
          <p:cNvPr id="5" name="Holder 5"/>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QAA4DgAAPAKAACYOgAAEAAAACYAAAAIAAAAPJAAAAAAAAA="/>
              </a:ext>
            </a:extLst>
          </p:cNvSpPr>
          <p:nvPr>
            <p:ph type="dt" sz="half" idx="2"/>
          </p:nvPr>
        </p:nvSpPr>
        <p:spPr/>
        <p:txBody>
          <a:bodyPr vert="horz" wrap="square" lIns="0" tIns="0" rIns="0" bIns="0" numCol="1" spcCol="215900" anchor="t">
            <a:prstTxWarp prst="textNoShape">
              <a:avLst/>
            </a:prstTxWarp>
          </a:bodyPr>
          <a:lstStyle>
            <a:lvl1pPr algn="l">
              <a:defRPr lang="en-us"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25.03.2021</a:t>
            </a:r>
          </a:p>
        </p:txBody>
      </p:sp>
      <p:sp>
        <p:nvSpPr>
          <p:cNvPr id="6" name="Holder 4"/>
          <p:cNvSpPr txBox="1">
            <a:spLocks noGrp="1" noChangeArrowheads="1"/>
            <a:extLst>
              <a:ext uri="smNativeData">
                <pr:smNativeData xmlns="" xmlns:p14="http://schemas.microsoft.com/office/powerpoint/2010/main" xmlns:pr="smNativeData" val="SMDATA_13_eIVQYBMAAAAlAAAAEg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gAQ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AAAAAAAAAAAEAAAACYAAAAIAAAAPJEAAAAAAAA="/>
              </a:ext>
            </a:extLst>
          </p:cNvSpPr>
          <p:nvPr>
            <p:ph type="ftr" sz="quarter" idx="3"/>
          </p:nvPr>
        </p:nvSpPr>
        <p:spPr>
          <a:prstGeom prst="rect">
            <a:avLst/>
          </a:prstGeom>
        </p:spPr>
        <p:txBody>
          <a:bodyPr vert="horz" wrap="square" lIns="0" tIns="0" rIns="0" bIns="0" numCol="1" spcCol="215900" anchor="t">
            <a:prstTxWarp prst="textNoShape">
              <a:avLst/>
            </a:prstTxWarp>
          </a:bodyPr>
          <a:lstStyle>
            <a:lvl1pPr algn="ctr">
              <a:defRPr lang="en-gb" sz="1500">
                <a:solidFill>
                  <a:srgbClr val="17375E"/>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gb"/>
              <a:t>The Protection of Bystanders’ Privacy - Seminar on Privacy in Ubiquitous Computing</a:t>
            </a:r>
          </a:p>
        </p:txBody>
      </p:sp>
      <p:sp>
        <p:nvSpPr>
          <p:cNvPr id="7" name="Holder 6"/>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SAAAGDkAABZOAACYOgAAEAAAACYAAAAIAAAAPJAAAAAAAAA="/>
              </a:ext>
            </a:extLst>
          </p:cNvSpPr>
          <p:nvPr>
            <p:ph type="sldNum" sz="quarter" idx="4"/>
          </p:nvPr>
        </p:nvSpPr>
        <p:spPr/>
        <p:txBody>
          <a:bodyPr vert="horz" wrap="square" lIns="0" tIns="0" rIns="0" bIns="0" numCol="1" spcCol="215900" anchor="t">
            <a:prstTxWarp prst="textNoShape">
              <a:avLst/>
            </a:prstTxWarp>
          </a:bodyPr>
          <a:lstStyle>
            <a:lvl1pPr algn="r">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0A2592B0-FEE7-7064-A99D-0831DCD35F5D}"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ext &amp; Bild">
    <p:spTree>
      <p:nvGrpSpPr>
        <p:cNvPr id="1" name=""/>
        <p:cNvGrpSpPr/>
        <p:nvPr/>
      </p:nvGrpSpPr>
      <p:grpSpPr>
        <a:xfrm>
          <a:off x="0" y="0"/>
          <a:ext cx="0" cy="0"/>
          <a:chOff x="0" y="0"/>
          <a:chExt cx="0" cy="0"/>
        </a:xfrm>
      </p:grpSpPr>
      <p:sp>
        <p:nvSpPr>
          <p:cNvPr id="2" name="object 62"/>
          <p:cNvSpPr>
            <a:extLst>
              <a:ext uri="smNativeData">
                <pr:smNativeData xmlns="" xmlns:p14="http://schemas.microsoft.com/office/powerpoint/2010/main" xmlns:pr="smNativeData" val="SMDATA_13_eIVQYBMAAAAlAAAACwAAAA0AAAAAAAAAAAAAAAAAAAAAAAAAAAAAAAAAAAAAAAAAAAEAAABQAAAAAAAAAAAA4D8AAAAAAADgPwAAAAAAAOA/AAAAAAAA4D8AAAAAAADgPwAAAAAAAOA/AAAAAAAA4D8AAAAAAADgPwAAAAAAAOA/AAAAAAAA4D8CAAAAjAAAAAEAAAADAAAAECU/AA+W1AAAAAAAAAAAAAAAAAAAAAAAAAAAAAAAAAAAAAAAeAAAAAEAAABAAAAAZAAAAAAAAABoAQ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4AAAAMAAAAEAAAAAAAAAAAAAAAAAAAAAAAAAAeAAAAaAAAAAEAAAAAAAAAAAAAAAAAAAAAAAAAECcAABAnAAAAAAAAAAAAAAAAAAAAAAAAAAAAAAAAAAAAAAAAAAAAABQAAAAAAAAAwMD/AAAAAAAAAAAAAAAAAAAAAABkAAAAAAAAAH9/fwAKAAAAHwAAAFQAAAAQJT8AD5bUAAAAAAAAAAAAAAAAAAAAAAAAAAAAAAAAAAAAAAAAAAAAAAAAAn9/fwAAAAADzMzMAMDA/wB/f38AAAAAAAAAAAAAAAAAAAAAAAAAAAAhAAAAGAAAABQAAAAAAAAAoggAAABQAACUDgAAEAAAACYAAAAIAAAA//////////8="/>
              </a:ext>
            </a:extLst>
          </p:cNvSpPr>
          <p:nvPr/>
        </p:nvSpPr>
        <p:spPr>
          <a:xfrm>
            <a:off x="0" y="1403350"/>
            <a:ext cx="13004800" cy="966470"/>
          </a:xfrm>
          <a:custGeom>
            <a:avLst/>
            <a:gdLst/>
            <a:ahLst/>
            <a:cxnLst/>
            <a:rect l="0" t="0" r="13004800" b="966470"/>
            <a:pathLst>
              <a:path w="13004800" h="966470">
                <a:moveTo>
                  <a:pt x="0" y="966470"/>
                </a:moveTo>
                <a:lnTo>
                  <a:pt x="13004800" y="966470"/>
                </a:lnTo>
                <a:lnTo>
                  <a:pt x="13004800" y="0"/>
                </a:lnTo>
                <a:lnTo>
                  <a:pt x="0" y="0"/>
                </a:lnTo>
                <a:lnTo>
                  <a:pt x="0" y="966470"/>
                </a:lnTo>
                <a:close/>
              </a:path>
            </a:pathLst>
          </a:custGeom>
          <a:gradFill flip="none" rotWithShape="1">
            <a:gsLst>
              <a:gs pos="0">
                <a:srgbClr val="10253F"/>
              </a:gs>
              <a:gs pos="100000">
                <a:srgbClr val="0F96D4"/>
              </a:gs>
            </a:gsLst>
            <a:lin ang="0" scaled="0"/>
            <a:tileRect/>
          </a:gradFill>
          <a:ln>
            <a:noFill/>
          </a:ln>
          <a:effectLst/>
        </p:spPr>
        <p:txBody>
          <a:bodyPr vert="horz" wrap="square" lIns="0" tIns="0" rIns="0" bIns="0" numCol="1" spcCol="215900" anchor="t"/>
          <a:lstStyle/>
          <a:p>
            <a:pPr>
              <a:defRPr lang="de-de"/>
            </a:pPr>
            <a:endParaRPr/>
          </a:p>
        </p:txBody>
      </p:sp>
      <p:sp>
        <p:nvSpPr>
          <p:cNvPr id="3" name="Holder 3"/>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QJwAAlA4AABpQAACYNwAAEAAAACYAAAAIAAAAPRAAAAAAAAA="/>
              </a:ext>
            </a:extLst>
          </p:cNvSpPr>
          <p:nvPr>
            <p:ph idx="10"/>
          </p:nvPr>
        </p:nvSpPr>
        <p:spPr>
          <a:xfrm>
            <a:off x="6350000" y="2369820"/>
            <a:ext cx="6671310" cy="6667500"/>
          </a:xfrm>
        </p:spPr>
        <p:txBody>
          <a:bodyPr vert="horz" wrap="square" lIns="0" tIns="0" rIns="0" bIns="0" numCol="1" spcCol="215900" anchor="t">
            <a:prstTxWarp prst="textNoShape">
              <a:avLst/>
            </a:prstTxWarp>
          </a:bodyPr>
          <a:lstStyle/>
          <a:p>
            <a:pPr>
              <a:defRPr lang="de-de"/>
            </a:pPr>
            <a:endParaRPr/>
          </a:p>
        </p:txBody>
      </p:sp>
      <p:sp>
        <p:nvSpPr>
          <p:cNvPr id="4" name="Holder 5"/>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QAA4DgAAPAKAACYOgAAEAAAACYAAAAIAAAAPJAAAAAAAAA="/>
              </a:ext>
            </a:extLst>
          </p:cNvSpPr>
          <p:nvPr>
            <p:ph type="dt" sz="half" idx="2"/>
          </p:nvPr>
        </p:nvSpPr>
        <p:spPr/>
        <p:txBody>
          <a:bodyPr vert="horz" wrap="square" lIns="0" tIns="0" rIns="0" bIns="0" numCol="1" spcCol="215900" anchor="t">
            <a:prstTxWarp prst="textNoShape">
              <a:avLst/>
            </a:prstTxWarp>
          </a:bodyPr>
          <a:lstStyle>
            <a:lvl1pPr algn="l">
              <a:defRPr lang="en-us"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us"/>
              <a:t>25.03.2021</a:t>
            </a:r>
          </a:p>
        </p:txBody>
      </p:sp>
      <p:sp>
        <p:nvSpPr>
          <p:cNvPr id="5" name="Holder 4"/>
          <p:cNvSpPr txBox="1">
            <a:spLocks noGrp="1" noChangeArrowheads="1"/>
            <a:extLst>
              <a:ext uri="smNativeData">
                <pr:smNativeData xmlns="" xmlns:p14="http://schemas.microsoft.com/office/powerpoint/2010/main" xmlns:pr="smNativeData" val="SMDATA_13_eIVQYBMAAAAlAAAAEg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gAQ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AAAAAAAAAAAEAAAACYAAAAIAAAAPJEAAAAAAAA="/>
              </a:ext>
            </a:extLst>
          </p:cNvSpPr>
          <p:nvPr>
            <p:ph type="ftr" sz="quarter" idx="3"/>
          </p:nvPr>
        </p:nvSpPr>
        <p:spPr>
          <a:prstGeom prst="rect">
            <a:avLst/>
          </a:prstGeom>
        </p:spPr>
        <p:txBody>
          <a:bodyPr vert="horz" wrap="square" lIns="0" tIns="0" rIns="0" bIns="0" numCol="1" spcCol="215900" anchor="t">
            <a:prstTxWarp prst="textNoShape">
              <a:avLst/>
            </a:prstTxWarp>
          </a:bodyPr>
          <a:lstStyle>
            <a:lvl1pPr algn="ctr">
              <a:defRPr lang="en-gb" sz="1500">
                <a:solidFill>
                  <a:srgbClr val="17375E"/>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r>
              <a:rPr lang="en-gb"/>
              <a:t>The Protection of Bystanders’ Privacy - Seminar on Privacy in Ubiquitous Computing</a:t>
            </a:r>
          </a:p>
        </p:txBody>
      </p:sp>
      <p:sp>
        <p:nvSpPr>
          <p:cNvPr id="6" name="Holder 6"/>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SAAAGDkAABZOAACYOgAAEAAAACYAAAAIAAAAPJAAAAAAAAA="/>
              </a:ext>
            </a:extLst>
          </p:cNvSpPr>
          <p:nvPr>
            <p:ph type="sldNum" sz="quarter" idx="4"/>
          </p:nvPr>
        </p:nvSpPr>
        <p:spPr/>
        <p:txBody>
          <a:bodyPr vert="horz" wrap="square" lIns="0" tIns="0" rIns="0" bIns="0" numCol="1" spcCol="215900" anchor="t">
            <a:prstTxWarp prst="textNoShape">
              <a:avLst/>
            </a:prstTxWarp>
          </a:bodyPr>
          <a:lstStyle>
            <a:lvl1pPr algn="r">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765BBC7B-359B-0E4A-D5E3-C31FF2AD2396}" type="slidenum">
              <a:t>‹#›</a:t>
            </a:fld>
            <a:endParaRPr/>
          </a:p>
        </p:txBody>
      </p:sp>
      <p:sp>
        <p:nvSpPr>
          <p:cNvPr id="7" name="SlideText1"/>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ABgAAwBIAAGAiAAAGFQAAEAAAACYAAAAIAAAAPZAAAAAAAAA="/>
              </a:ext>
            </a:extLst>
          </p:cNvSpPr>
          <p:nvPr>
            <p:ph idx="1"/>
          </p:nvPr>
        </p:nvSpPr>
        <p:spPr>
          <a:xfrm>
            <a:off x="1016000" y="3048000"/>
            <a:ext cx="4572000" cy="369570"/>
          </a:xfrm>
        </p:spPr>
        <p:txBody>
          <a:bodyPr vert="horz" wrap="square" lIns="0" tIns="0" rIns="0" bIns="0" numCol="1" spcCol="215900" anchor="t">
            <a:prstTxWarp prst="textNoShape">
              <a:avLst/>
            </a:prstTxWarp>
          </a:bodyPr>
          <a:lstStyle>
            <a:lvl1pPr>
              <a:defRPr lang="de-de" sz="2400" b="0" i="0">
                <a:solidFill>
                  <a:srgbClr val="7F7F7F"/>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8" name="Holder 2"/>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IBQAAdAkAAHpIAACsDAAAEAAAACYAAAAIAAAAPZAAAAAAAAA="/>
              </a:ext>
            </a:extLst>
          </p:cNvSpPr>
          <p:nvPr>
            <p:ph type="title"/>
          </p:nvPr>
        </p:nvSpPr>
        <p:spPr>
          <a:xfrm>
            <a:off x="939800" y="1536700"/>
            <a:ext cx="10841990" cy="523240"/>
          </a:xfrm>
        </p:spPr>
        <p:txBody>
          <a:bodyPr vert="horz" wrap="square" lIns="0" tIns="0" rIns="0" bIns="0" numCol="1" spcCol="215900" anchor="t">
            <a:prstTxWarp prst="textNoShape">
              <a:avLst/>
            </a:prstTxWarp>
          </a:bodyPr>
          <a:lstStyle>
            <a:lvl1pPr>
              <a:defRPr lang="de-de" sz="3400" b="0" i="0" cap="small">
                <a:solidFill>
                  <a:schemeClr val="bg1"/>
                </a:solidFill>
                <a:latin typeface="Calibri" pitchFamily="2"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cap="small"/>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Weiße Foli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Bild 9" descr="PPT_Göttingen.png"/>
          <p:cNvPicPr>
            <a:picLocks noChangeAspect="1"/>
            <a:extLst>
              <a:ext uri="smNativeData">
                <pr:smNativeData xmlns="" xmlns:p14="http://schemas.microsoft.com/office/powerpoint/2010/main" xmlns:pr="smNativeData" val="SMDATA_15_eIVQ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AAAAAAAAAAAAUAAAADwAABAAAAAmAAAACAAAAP//////////"/>
              </a:ext>
            </a:extLst>
          </p:cNvPicPr>
          <p:nvPr/>
        </p:nvPicPr>
        <p:blipFill>
          <a:blip r:embed="rId9"/>
          <a:stretch>
            <a:fillRect/>
          </a:stretch>
        </p:blipFill>
        <p:spPr>
          <a:xfrm>
            <a:off x="0" y="0"/>
            <a:ext cx="13004800" cy="9753600"/>
          </a:xfrm>
          <a:prstGeom prst="rect">
            <a:avLst/>
          </a:prstGeom>
          <a:noFill/>
          <a:ln>
            <a:noFill/>
          </a:ln>
          <a:effectLst/>
        </p:spPr>
      </p:pic>
      <p:sp>
        <p:nvSpPr>
          <p:cNvPr id="3" name="Holder 2"/>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Fubm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nBgAAiQsAAFlJAABlDgAAEAAAACYAAAAIAAAAv58AAP//wQE="/>
              </a:ext>
            </a:extLst>
          </p:cNvSpPr>
          <p:nvPr>
            <p:ph type="title"/>
          </p:nvPr>
        </p:nvSpPr>
        <p:spPr>
          <a:xfrm>
            <a:off x="1081405" y="1875155"/>
            <a:ext cx="10841990" cy="464820"/>
          </a:xfrm>
          <a:prstGeom prst="rect">
            <a:avLst/>
          </a:prstGeom>
          <a:noFill/>
          <a:ln>
            <a:noFill/>
          </a:ln>
          <a:effectLst/>
        </p:spPr>
        <p:txBody>
          <a:bodyPr vert="horz" wrap="square" lIns="0" tIns="0" rIns="0" bIns="0" numCol="1" spcCol="215900" anchor="t">
            <a:prstTxWarp prst="textNoShape">
              <a:avLst/>
            </a:prstTxWarp>
          </a:bodyPr>
          <a:lstStyle>
            <a:lvl1pPr>
              <a:defRPr lang="de-de" sz="3000" b="0" i="0">
                <a:solidFill>
                  <a:schemeClr val="bg1"/>
                </a:solidFill>
                <a:latin typeface="DINPro"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4" name="Holder 3"/>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nBgAARhQAANBIAAA1JQAAEAAAACYAAAAIAAAAv58AAP//wQE="/>
              </a:ext>
            </a:extLst>
          </p:cNvSpPr>
          <p:nvPr>
            <p:ph type="body" idx="1"/>
          </p:nvPr>
        </p:nvSpPr>
        <p:spPr>
          <a:xfrm>
            <a:off x="1081405" y="3295650"/>
            <a:ext cx="10754995" cy="2752725"/>
          </a:xfrm>
          <a:prstGeom prst="rect">
            <a:avLst/>
          </a:prstGeom>
          <a:noFill/>
          <a:ln>
            <a:noFill/>
          </a:ln>
          <a:effectLst/>
        </p:spPr>
        <p:txBody>
          <a:bodyPr vert="horz" wrap="square" lIns="0" tIns="0" rIns="0" bIns="0" numCol="1" spcCol="215900" anchor="t">
            <a:prstTxWarp prst="textNoShape">
              <a:avLst/>
            </a:prstTxWarp>
          </a:bodyPr>
          <a:lstStyle>
            <a:lvl1pPr>
              <a:defRPr lang="de-de" sz="1800" b="0" i="0">
                <a:solidFill>
                  <a:srgbClr val="575756"/>
                </a:solidFill>
                <a:latin typeface="DINPro" charset="0"/>
                <a:ea typeface="Calibri" pitchFamily="2" charset="0"/>
                <a:cs typeface="Calibri" pitchFamily="2" charset="0"/>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endParaRPr/>
          </a:p>
        </p:txBody>
      </p:sp>
      <p:sp>
        <p:nvSpPr>
          <p:cNvPr id="5" name="Holder 6"/>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SAAAGDkAABZOAACYOgAAEAAAACYAAAAIAAAAv58AAP//wQE="/>
              </a:ext>
            </a:extLst>
          </p:cNvSpPr>
          <p:nvPr>
            <p:ph type="sldNum" sz="quarter" idx="4"/>
          </p:nvPr>
        </p:nvSpPr>
        <p:spPr>
          <a:xfrm>
            <a:off x="11836400" y="9281160"/>
            <a:ext cx="857250" cy="243840"/>
          </a:xfrm>
          <a:prstGeom prst="rect">
            <a:avLst/>
          </a:prstGeom>
          <a:noFill/>
          <a:ln>
            <a:noFill/>
          </a:ln>
          <a:effectLst/>
        </p:spPr>
        <p:txBody>
          <a:bodyPr vert="horz" wrap="square" lIns="0" tIns="0" rIns="0" bIns="0" numCol="1" spcCol="215900" anchor="t">
            <a:prstTxWarp prst="textNoShape">
              <a:avLst/>
            </a:prstTxWarp>
          </a:bodyPr>
          <a:lstStyle>
            <a:lvl1pPr algn="r">
              <a:defRPr lang="de-de"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de-de"/>
            </a:pPr>
            <a:fld id="{304E1184-CADD-1BE7-93F6-3CB25FB86569}" type="slidenum">
              <a:t>‹#›</a:t>
            </a:fld>
            <a:endParaRPr/>
          </a:p>
        </p:txBody>
      </p:sp>
      <p:sp>
        <p:nvSpPr>
          <p:cNvPr id="6" name="Holder 5"/>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QAA4DgAAPAKAACYOgAAEAAAACYAAAAIAAAAv58AAP//wQE="/>
              </a:ext>
            </a:extLst>
          </p:cNvSpPr>
          <p:nvPr>
            <p:ph type="dt" sz="half" idx="2"/>
          </p:nvPr>
        </p:nvSpPr>
        <p:spPr>
          <a:xfrm>
            <a:off x="311150" y="9245600"/>
            <a:ext cx="1466850" cy="279400"/>
          </a:xfrm>
          <a:prstGeom prst="rect">
            <a:avLst/>
          </a:prstGeom>
          <a:noFill/>
          <a:ln>
            <a:noFill/>
          </a:ln>
          <a:effectLst/>
        </p:spPr>
        <p:txBody>
          <a:bodyPr vert="horz" wrap="square" lIns="0" tIns="0" rIns="0" bIns="0" numCol="1" spcCol="215900" anchor="t">
            <a:prstTxWarp prst="textNoShape">
              <a:avLst/>
            </a:prstTxWarp>
          </a:bodyPr>
          <a:lstStyle>
            <a:lvl1pPr algn="l">
              <a:defRPr lang="en-us" sz="1500">
                <a:solidFill>
                  <a:srgbClr val="8C8C8C"/>
                </a:solidFill>
              </a:defRPr>
            </a:lvl1pPr>
            <a:lvl2pPr>
              <a:defRPr lang="de-de"/>
            </a:lvl2pPr>
            <a:lvl3pPr>
              <a:defRPr lang="de-de"/>
            </a:lvl3pPr>
            <a:lvl4pPr>
              <a:defRPr lang="de-de"/>
            </a:lvl4pPr>
            <a:lvl5pPr>
              <a:defRPr lang="de-de"/>
            </a:lvl5pPr>
            <a:lvl6pPr>
              <a:defRPr lang="de-de"/>
            </a:lvl6pPr>
            <a:lvl7pPr>
              <a:defRPr lang="de-de"/>
            </a:lvl7pPr>
            <a:lvl8pPr>
              <a:defRPr lang="de-de"/>
            </a:lvl8pPr>
            <a:lvl9pPr>
              <a:defRPr lang="de-de"/>
            </a:lvl9pPr>
          </a:lstStyle>
          <a:p>
            <a:pPr>
              <a:defRPr lang="en-us"/>
            </a:pPr>
            <a:r>
              <a:t>25.03.2021</a:t>
            </a:r>
          </a:p>
        </p:txBody>
      </p:sp>
      <p:sp>
        <p:nvSpPr>
          <p:cNvPr id="7" name="Textplatzhalter 30"/>
          <p:cNvSpPr>
            <a:extLst>
              <a:ext uri="smNativeData">
                <pr:smNativeData xmlns="" xmlns:p14="http://schemas.microsoft.com/office/powerpoint/2010/main" xmlns:pr="smNativeData" val="SMDATA_13_eIVQY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wNAAAPgMAAAhNAADyBAAAEAAAACYAAAAIAAAA//////////8="/>
              </a:ext>
            </a:extLst>
          </p:cNvSpPr>
          <p:nvPr/>
        </p:nvSpPr>
        <p:spPr>
          <a:xfrm>
            <a:off x="8483600" y="527050"/>
            <a:ext cx="4038600" cy="276860"/>
          </a:xfrm>
          <a:prstGeom prst="rect">
            <a:avLst/>
          </a:prstGeom>
          <a:noFill/>
          <a:ln>
            <a:noFill/>
          </a:ln>
          <a:effectLst/>
        </p:spPr>
        <p:txBody>
          <a:bodyPr vert="horz" wrap="square" lIns="91440" tIns="45720" rIns="91440" bIns="45720" numCol="1" spcCol="215900" anchor="t"/>
          <a:lstStyle>
            <a:lvl1pPr marL="0" algn="r">
              <a:defRPr lang="de-de" baseline="0">
                <a:solidFill>
                  <a:srgbClr val="7F7F7F"/>
                </a:solidFill>
                <a:latin typeface="Calibri" pitchFamily="2" charset="0"/>
                <a:ea typeface="Calibri" pitchFamily="2" charset="0"/>
                <a:cs typeface="Calibri" pitchFamily="2" charset="0"/>
              </a:defRPr>
            </a:lvl1pPr>
            <a:lvl2pPr marL="457200">
              <a:defRPr lang="de-de">
                <a:latin typeface="Calibri" pitchFamily="2" charset="0"/>
                <a:ea typeface="Calibri" pitchFamily="2" charset="0"/>
                <a:cs typeface="Calibri" pitchFamily="2" charset="0"/>
              </a:defRPr>
            </a:lvl2pPr>
            <a:lvl3pPr marL="914400">
              <a:defRPr lang="de-de">
                <a:latin typeface="Calibri" pitchFamily="2" charset="0"/>
                <a:ea typeface="Calibri" pitchFamily="2" charset="0"/>
                <a:cs typeface="Calibri" pitchFamily="2" charset="0"/>
              </a:defRPr>
            </a:lvl3pPr>
            <a:lvl4pPr marL="1371600">
              <a:defRPr lang="de-de">
                <a:latin typeface="Calibri" pitchFamily="2" charset="0"/>
                <a:ea typeface="Calibri" pitchFamily="2" charset="0"/>
                <a:cs typeface="Calibri" pitchFamily="2" charset="0"/>
              </a:defRPr>
            </a:lvl4pPr>
            <a:lvl5pPr marL="1828800">
              <a:defRPr lang="de-de">
                <a:latin typeface="Calibri" pitchFamily="2" charset="0"/>
                <a:ea typeface="Calibri" pitchFamily="2" charset="0"/>
                <a:cs typeface="Calibri" pitchFamily="2" charset="0"/>
              </a:defRPr>
            </a:lvl5pPr>
            <a:lvl6pPr marL="2286000">
              <a:defRPr lang="de-de">
                <a:latin typeface="Calibri" pitchFamily="2" charset="0"/>
                <a:ea typeface="Calibri" pitchFamily="2" charset="0"/>
                <a:cs typeface="Calibri" pitchFamily="2" charset="0"/>
              </a:defRPr>
            </a:lvl6pPr>
            <a:lvl7pPr marL="2743200">
              <a:defRPr lang="de-de">
                <a:latin typeface="Calibri" pitchFamily="2" charset="0"/>
                <a:ea typeface="Calibri" pitchFamily="2" charset="0"/>
                <a:cs typeface="Calibri" pitchFamily="2" charset="0"/>
              </a:defRPr>
            </a:lvl7pPr>
            <a:lvl8pPr marL="3200400">
              <a:defRPr lang="de-de">
                <a:latin typeface="Calibri" pitchFamily="2" charset="0"/>
                <a:ea typeface="Calibri" pitchFamily="2" charset="0"/>
                <a:cs typeface="Calibri" pitchFamily="2" charset="0"/>
              </a:defRPr>
            </a:lvl8pPr>
            <a:lvl9pPr marL="3657600">
              <a:defRPr lang="de-de">
                <a:latin typeface="Calibri" pitchFamily="2" charset="0"/>
                <a:ea typeface="Calibri" pitchFamily="2" charset="0"/>
                <a:cs typeface="Calibri" pitchFamily="2" charset="0"/>
              </a:defRPr>
            </a:lvl9pPr>
          </a:lstStyle>
          <a:p>
            <a:pPr defTabSz="914400">
              <a:tabLst/>
              <a:defRPr lang="de-de"/>
            </a:pPr>
            <a:r>
              <a:t>Institute of Computer Science</a:t>
            </a:r>
          </a:p>
        </p:txBody>
      </p:sp>
      <p:sp>
        <p:nvSpPr>
          <p:cNvPr id="8" name="Rectangle1"/>
          <p:cNvSpPr>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DQAA5TgAACBEAACYOgAAEAAAACYAAAAIAAAA//////////8="/>
              </a:ext>
            </a:extLst>
          </p:cNvSpPr>
          <p:nvPr/>
        </p:nvSpPr>
        <p:spPr>
          <a:xfrm>
            <a:off x="2152650" y="9248775"/>
            <a:ext cx="8921750" cy="276225"/>
          </a:xfrm>
          <a:prstGeom prst="rect">
            <a:avLst/>
          </a:prstGeom>
          <a:noFill/>
          <a:ln>
            <a:noFill/>
          </a:ln>
          <a:effectLst/>
        </p:spPr>
        <p:txBody>
          <a:bodyPr vert="horz" wrap="square" lIns="0" tIns="0" rIns="0" bIns="0" numCol="1" spcCol="215900" anchor="t"/>
          <a:lstStyle/>
          <a:p>
            <a:pPr algn="ctr">
              <a:defRPr lang="de-de" sz="1500">
                <a:solidFill>
                  <a:srgbClr val="17375E"/>
                </a:solidFill>
              </a:defRPr>
            </a:pPr>
            <a:r>
              <a:t>Mechanisms to Raise Awareness about Smartwatch Data Collection - Lab Course on Computer Security and Privacy</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8" r:id="rId4"/>
    <p:sldLayoutId id="2147483664" r:id="rId5"/>
    <p:sldLayoutId id="2147483667" r:id="rId6"/>
    <p:sldLayoutId id="2147483665" r:id="rId7"/>
  </p:sldLayoutIdLst>
  <p:hf hdr="0"/>
  <p:txStyles>
    <p:titleStyle>
      <a:lvl1pPr marL="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9pPr>
    </p:titleStyle>
    <p:bodyStyle>
      <a:lvl1pPr marL="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9pPr>
    </p:bodyStyle>
    <p:otherStyle>
      <a:lvl1pPr marL="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6"/>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CSBQAAmBwAAERIAADYJwAAEAAAACYAAAAIAAAAAQAAAAAAAAA="/>
              </a:ext>
            </a:extLst>
          </p:cNvSpPr>
          <p:nvPr>
            <p:ph type="title"/>
          </p:nvPr>
        </p:nvSpPr>
        <p:spPr>
          <a:xfrm>
            <a:off x="905510" y="4648200"/>
            <a:ext cx="10841990" cy="1828800"/>
          </a:xfrm>
        </p:spPr>
        <p:txBody>
          <a:bodyPr/>
          <a:lstStyle/>
          <a:p>
            <a:pPr>
              <a:defRPr lang="de-de"/>
            </a:pPr>
            <a:r>
              <a:t>Mechanisms to Raise Awareness about Smartwatch Data Collection</a:t>
            </a:r>
          </a:p>
        </p:txBody>
      </p:sp>
      <p:sp>
        <p:nvSpPr>
          <p:cNvPr id="3" name="Untertitel 8"/>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gigAAMg9AADCKgAAEAAAACYAAAAIAAAAAQAAAAAAAAA="/>
              </a:ext>
            </a:extLst>
          </p:cNvSpPr>
          <p:nvPr>
            <p:ph type="subTitle" idx="4"/>
          </p:nvPr>
        </p:nvSpPr>
        <p:spPr>
          <a:xfrm>
            <a:off x="939800" y="6584950"/>
            <a:ext cx="9103360" cy="365760"/>
          </a:xfrm>
        </p:spPr>
        <p:txBody>
          <a:bodyPr/>
          <a:lstStyle/>
          <a:p>
            <a:pPr>
              <a:defRPr lang="de-de"/>
            </a:pPr>
            <a:r>
              <a:t>Lab Course on Computer Security and Privacy</a:t>
            </a:r>
          </a:p>
        </p:txBody>
      </p:sp>
      <p:sp>
        <p:nvSpPr>
          <p:cNvPr id="4" name="Textplatzhalter 7"/>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yBkAAGg4AAAOHAAAEAAAACYAAAAIAAAAAQAAAAAAAAA="/>
              </a:ext>
            </a:extLst>
          </p:cNvSpPr>
          <p:nvPr>
            <p:ph type="body" idx="1"/>
          </p:nvPr>
        </p:nvSpPr>
        <p:spPr>
          <a:xfrm>
            <a:off x="939800" y="4191000"/>
            <a:ext cx="8229600" cy="369570"/>
          </a:xfrm>
        </p:spPr>
        <p:txBody>
          <a:bodyPr/>
          <a:lstStyle/>
          <a:p>
            <a:pPr>
              <a:defRPr lang="de-de" cap="small"/>
            </a:pPr>
            <a:r>
              <a:t>Mehmed Mustafa, Chris Warin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5kaWE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rPr dirty="0"/>
              <a:t>Approach – Services II</a:t>
            </a:r>
          </a:p>
        </p:txBody>
      </p:sp>
      <p:sp>
        <p:nvSpPr>
          <p:cNvPr id="3" name="Espace réservé du texte 2"/>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DDMgAAEAAAACYAAAAIAAAAAYAAAAAAAAA="/>
              </a:ext>
            </a:extLst>
          </p:cNvSpPr>
          <p:nvPr>
            <p:ph type="body" idx="1"/>
          </p:nvPr>
        </p:nvSpPr>
        <p:spPr>
          <a:xfrm>
            <a:off x="939800" y="3048000"/>
            <a:ext cx="10841990" cy="5203825"/>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rPr lang="en-gb" dirty="0"/>
              <a:t>Random sensing service </a:t>
            </a:r>
            <a:r>
              <a:rPr lang="en-GB" dirty="0"/>
              <a:t>–</a:t>
            </a:r>
            <a:r>
              <a:rPr lang="en-gb" dirty="0"/>
              <a:t> 4 different actions:</a:t>
            </a:r>
          </a:p>
          <a:p>
            <a:pPr lvl="1">
              <a:defRPr lang="de-de"/>
            </a:pPr>
            <a:r>
              <a:rPr lang="en-gb" dirty="0"/>
              <a:t>Start one random service</a:t>
            </a:r>
          </a:p>
          <a:p>
            <a:pPr lvl="1">
              <a:defRPr lang="de-de"/>
            </a:pPr>
            <a:r>
              <a:rPr lang="en-GB" dirty="0"/>
              <a:t>Start the max amount of services</a:t>
            </a:r>
          </a:p>
          <a:p>
            <a:pPr lvl="1">
              <a:defRPr lang="de-de"/>
            </a:pPr>
            <a:r>
              <a:rPr lang="en-gb" dirty="0"/>
              <a:t>Stop one random service</a:t>
            </a:r>
          </a:p>
          <a:p>
            <a:pPr lvl="1">
              <a:defRPr lang="de-de"/>
            </a:pPr>
            <a:r>
              <a:rPr lang="en-GB" dirty="0"/>
              <a:t>Stop all services</a:t>
            </a:r>
            <a:endParaRPr lang="en-gb" dirty="0"/>
          </a:p>
          <a:p>
            <a:pPr>
              <a:defRPr lang="de-de"/>
            </a:pPr>
            <a:r>
              <a:rPr lang="en-gb" dirty="0"/>
              <a:t>Message port service</a:t>
            </a:r>
          </a:p>
          <a:p>
            <a:pPr lvl="1">
              <a:defRPr lang="de-de"/>
            </a:pPr>
            <a:r>
              <a:rPr lang="en-GB" dirty="0"/>
              <a:t>Creates a communication channel between Watch Face and Main App</a:t>
            </a:r>
            <a:endParaRPr lang="en-gb" dirty="0"/>
          </a:p>
          <a:p>
            <a:pPr>
              <a:defRPr lang="de-de"/>
            </a:pPr>
            <a:r>
              <a:rPr lang="en-gb" dirty="0"/>
              <a:t>Feedback service</a:t>
            </a:r>
          </a:p>
          <a:p>
            <a:pPr lvl="1">
              <a:defRPr lang="de-de"/>
            </a:pPr>
            <a:r>
              <a:rPr lang="en-GB" dirty="0"/>
              <a:t>Receives feedback messages</a:t>
            </a:r>
          </a:p>
          <a:p>
            <a:pPr lvl="1">
              <a:defRPr lang="de-de"/>
            </a:pPr>
            <a:r>
              <a:rPr lang="en-GB" dirty="0"/>
              <a:t>Transforms them into actual feedback</a:t>
            </a:r>
            <a:endParaRPr lang="en-gb" dirty="0"/>
          </a:p>
        </p:txBody>
      </p:sp>
      <p:sp>
        <p:nvSpPr>
          <p:cNvPr id="4" name="Espace réservé de la date 4"/>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4D234438-76A0-76B2-EE9B-80E70AD518D5}" type="slidenum">
              <a:t>10</a:t>
            </a:fld>
            <a:endParaRPr/>
          </a:p>
        </p:txBody>
      </p:sp>
    </p:spTree>
    <p:extLst>
      <p:ext uri="{BB962C8B-B14F-4D97-AF65-F5344CB8AC3E}">
        <p14:creationId xmlns:p14="http://schemas.microsoft.com/office/powerpoint/2010/main" val="2203937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yRchU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rPr dirty="0"/>
              <a:t>Approach – Main Application</a:t>
            </a:r>
          </a:p>
        </p:txBody>
      </p:sp>
      <p:sp>
        <p:nvSpPr>
          <p:cNvPr id="3" name="Espace réservé du texte 2"/>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BnJgAAEAAAACYAAAAIAAAAAYAAAAAAAAA="/>
              </a:ext>
            </a:extLst>
          </p:cNvSpPr>
          <p:nvPr>
            <p:ph type="body" idx="1"/>
          </p:nvPr>
        </p:nvSpPr>
        <p:spPr>
          <a:xfrm>
            <a:off x="939800" y="3048000"/>
            <a:ext cx="10841990" cy="3194685"/>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rPr dirty="0"/>
              <a:t>Main page</a:t>
            </a:r>
          </a:p>
          <a:p>
            <a:pPr lvl="1">
              <a:defRPr lang="de-de"/>
            </a:pPr>
            <a:r>
              <a:rPr lang="de-DE" dirty="0"/>
              <a:t>Single button:</a:t>
            </a:r>
          </a:p>
          <a:p>
            <a:pPr lvl="2">
              <a:defRPr lang="de-de"/>
            </a:pPr>
            <a:r>
              <a:rPr lang="de-DE" dirty="0"/>
              <a:t>Triggers random sensing</a:t>
            </a:r>
          </a:p>
          <a:p>
            <a:pPr lvl="2">
              <a:defRPr lang="de-de"/>
            </a:pPr>
            <a:r>
              <a:rPr lang="de-DE" dirty="0"/>
              <a:t>For testing purposes</a:t>
            </a:r>
            <a:endParaRPr dirty="0"/>
          </a:p>
          <a:p>
            <a:pPr>
              <a:defRPr lang="de-de"/>
            </a:pPr>
            <a:r>
              <a:rPr dirty="0"/>
              <a:t>Visual feedback settings</a:t>
            </a:r>
          </a:p>
          <a:p>
            <a:pPr lvl="1">
              <a:defRPr lang="de-de"/>
            </a:pPr>
            <a:r>
              <a:rPr lang="de-DE" dirty="0"/>
              <a:t>Radio box list to choose feedback</a:t>
            </a:r>
            <a:endParaRPr dirty="0"/>
          </a:p>
          <a:p>
            <a:pPr>
              <a:defRPr lang="de-de"/>
            </a:pPr>
            <a:r>
              <a:rPr dirty="0"/>
              <a:t>Other feedback settings</a:t>
            </a:r>
          </a:p>
          <a:p>
            <a:pPr lvl="1">
              <a:defRPr lang="de-de"/>
            </a:pPr>
            <a:r>
              <a:rPr lang="de-DE" dirty="0"/>
              <a:t>Switches to toggle vibration and sound</a:t>
            </a:r>
            <a:endParaRPr dirty="0"/>
          </a:p>
          <a:p>
            <a:pPr>
              <a:defRPr lang="de-de"/>
            </a:pPr>
            <a:r>
              <a:rPr dirty="0"/>
              <a:t>Sensors suspension setting</a:t>
            </a:r>
          </a:p>
          <a:p>
            <a:pPr>
              <a:defRPr lang="de-de"/>
            </a:pPr>
            <a:endParaRPr lang="en-gb" dirty="0"/>
          </a:p>
        </p:txBody>
      </p:sp>
      <p:sp>
        <p:nvSpPr>
          <p:cNvPr id="4" name="Espace réservé de la date 4"/>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656E3B5A-1488-3BCD-C6D6-E298759830B7}" type="slidenum">
              <a:t>11</a:t>
            </a:fld>
            <a:endParaRPr/>
          </a:p>
        </p:txBody>
      </p:sp>
      <p:pic>
        <p:nvPicPr>
          <p:cNvPr id="6" name="Picture 6"/>
          <p:cNvPicPr>
            <a:picLocks noChangeAspect="1"/>
            <a:extLst>
              <a:ext uri="smNativeData">
                <pr:smNativeData xmlns="" xmlns:p14="http://schemas.microsoft.com/office/powerpoint/2010/main" xmlns:pr="smNativeData" val="SMDATA_15_eIVQ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lTkAAMIQAABzSwAAoCIAABAAAAAmAAAACAAAAP//////////"/>
              </a:ext>
            </a:extLst>
          </p:cNvPicPr>
          <p:nvPr/>
        </p:nvPicPr>
        <p:blipFill>
          <a:blip r:embed="rId3"/>
          <a:stretch>
            <a:fillRect/>
          </a:stretch>
        </p:blipFill>
        <p:spPr>
          <a:xfrm>
            <a:off x="9360535" y="2724150"/>
            <a:ext cx="2904490" cy="2904490"/>
          </a:xfrm>
          <a:prstGeom prst="rect">
            <a:avLst/>
          </a:prstGeom>
          <a:noFill/>
          <a:ln>
            <a:noFill/>
          </a:ln>
          <a:effectLst/>
        </p:spPr>
      </p:pic>
      <p:pic>
        <p:nvPicPr>
          <p:cNvPr id="7" name="Picture 8"/>
          <p:cNvPicPr>
            <a:picLocks noChangeAspect="1"/>
            <a:extLst>
              <a:ext uri="smNativeData">
                <pr:smNativeData xmlns="" xmlns:p14="http://schemas.microsoft.com/office/powerpoint/2010/main" xmlns:pr="smNativeData" val="SMDATA_15_eIVQ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5yQAAMIQAADFNgAAoCIAABAAAAAmAAAACAAAAP//////////"/>
              </a:ext>
            </a:extLst>
          </p:cNvPicPr>
          <p:nvPr/>
        </p:nvPicPr>
        <p:blipFill>
          <a:blip r:embed="rId4"/>
          <a:stretch>
            <a:fillRect/>
          </a:stretch>
        </p:blipFill>
        <p:spPr>
          <a:xfrm>
            <a:off x="5998845" y="2724150"/>
            <a:ext cx="2904490" cy="2904490"/>
          </a:xfrm>
          <a:prstGeom prst="rect">
            <a:avLst/>
          </a:prstGeom>
          <a:noFill/>
          <a:ln>
            <a:noFill/>
          </a:ln>
          <a:effectLst/>
        </p:spPr>
      </p:pic>
      <p:pic>
        <p:nvPicPr>
          <p:cNvPr id="8" name="Picture 10"/>
          <p:cNvPicPr>
            <a:picLocks noChangeAspect="1"/>
            <a:extLst>
              <a:ext uri="smNativeData">
                <pr:smNativeData xmlns="" xmlns:p14="http://schemas.microsoft.com/office/powerpoint/2010/main" xmlns:pr="smNativeData" val="SMDATA_15_eIVQ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Pi8AAIMiAAAcQQAAYTQAABAAAAAmAAAACAAAAP//////////"/>
              </a:ext>
            </a:extLst>
          </p:cNvPicPr>
          <p:nvPr/>
        </p:nvPicPr>
        <p:blipFill>
          <a:blip r:embed="rId5"/>
          <a:stretch>
            <a:fillRect/>
          </a:stretch>
        </p:blipFill>
        <p:spPr>
          <a:xfrm>
            <a:off x="7679690" y="5610225"/>
            <a:ext cx="2904490" cy="2904490"/>
          </a:xfrm>
          <a:prstGeom prst="rect">
            <a:avLst/>
          </a:prstGeom>
          <a:noFill/>
          <a:ln>
            <a:noFill/>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rPr dirty="0"/>
              <a:t>Approach – Watch Face</a:t>
            </a:r>
          </a:p>
        </p:txBody>
      </p:sp>
      <p:sp>
        <p:nvSpPr>
          <p:cNvPr id="3" name="Espace réservé du texte 2"/>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DoLQAAEAAAACYAAAAIAAAAAYAAAAAAAAA="/>
              </a:ext>
            </a:extLst>
          </p:cNvSpPr>
          <p:nvPr>
            <p:ph type="body" idx="1"/>
          </p:nvPr>
        </p:nvSpPr>
        <p:spPr>
          <a:xfrm>
            <a:off x="939800" y="3048000"/>
            <a:ext cx="10841990" cy="441452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rPr lang="en-GB" dirty="0"/>
              <a:t>Shows time</a:t>
            </a:r>
          </a:p>
          <a:p>
            <a:pPr>
              <a:defRPr lang="de-de"/>
            </a:pPr>
            <a:r>
              <a:rPr lang="en-GB" dirty="0"/>
              <a:t>Shows visual feedback:</a:t>
            </a:r>
          </a:p>
          <a:p>
            <a:pPr lvl="1">
              <a:defRPr lang="de-de"/>
            </a:pPr>
            <a:r>
              <a:rPr dirty="0"/>
              <a:t>Ring feedback</a:t>
            </a:r>
          </a:p>
          <a:p>
            <a:pPr lvl="1">
              <a:defRPr lang="de-de"/>
            </a:pPr>
            <a:r>
              <a:rPr dirty="0"/>
              <a:t>Icon feedback</a:t>
            </a:r>
          </a:p>
          <a:p>
            <a:pPr lvl="1">
              <a:defRPr lang="de-de"/>
            </a:pPr>
            <a:r>
              <a:rPr dirty="0"/>
              <a:t>Notification feedback</a:t>
            </a:r>
          </a:p>
          <a:p>
            <a:pPr>
              <a:defRPr lang="de-de"/>
            </a:pPr>
            <a:r>
              <a:rPr dirty="0"/>
              <a:t>Can trigger other feedback:</a:t>
            </a:r>
          </a:p>
          <a:p>
            <a:pPr lvl="1">
              <a:defRPr lang="de-de"/>
            </a:pPr>
            <a:r>
              <a:rPr lang="de-DE" dirty="0"/>
              <a:t>Vibration</a:t>
            </a:r>
          </a:p>
          <a:p>
            <a:pPr lvl="1">
              <a:defRPr lang="de-de"/>
            </a:pPr>
            <a:r>
              <a:rPr lang="de-DE" dirty="0"/>
              <a:t>Sound</a:t>
            </a:r>
            <a:endParaRPr dirty="0"/>
          </a:p>
          <a:p>
            <a:pPr>
              <a:defRPr lang="de-de"/>
            </a:pPr>
            <a:r>
              <a:rPr lang="de-DE" dirty="0"/>
              <a:t>Ambient mode</a:t>
            </a:r>
            <a:endParaRPr dirty="0"/>
          </a:p>
        </p:txBody>
      </p:sp>
      <p:sp>
        <p:nvSpPr>
          <p:cNvPr id="4" name="Espace réservé de la date 4"/>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w8XME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2F32C17E-30C2-6737-8C8A-C6628FC47A93}" type="slidenum">
              <a:t>12</a:t>
            </a:fld>
            <a:endParaRPr/>
          </a:p>
        </p:txBody>
      </p:sp>
      <p:pic>
        <p:nvPicPr>
          <p:cNvPr id="6" name="Picture 6"/>
          <p:cNvPicPr>
            <a:picLocks noChangeAspect="1"/>
            <a:extLst>
              <a:ext uri="smNativeData">
                <pr:smNativeData xmlns="" xmlns:p14="http://schemas.microsoft.com/office/powerpoint/2010/main" xmlns:pr="smNativeData" val="SMDATA_15_eIVQ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SID8/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EiQAADMRAABENwAAZSQAABAAAAAmAAAACAAAAP//////////"/>
              </a:ext>
            </a:extLst>
          </p:cNvPicPr>
          <p:nvPr/>
        </p:nvPicPr>
        <p:blipFill>
          <a:blip r:embed="rId3"/>
          <a:stretch>
            <a:fillRect/>
          </a:stretch>
        </p:blipFill>
        <p:spPr>
          <a:xfrm>
            <a:off x="5863590" y="2795905"/>
            <a:ext cx="3120390" cy="3120390"/>
          </a:xfrm>
          <a:prstGeom prst="rect">
            <a:avLst/>
          </a:prstGeom>
          <a:noFill/>
          <a:ln>
            <a:noFill/>
          </a:ln>
          <a:effectLst/>
        </p:spPr>
      </p:pic>
      <p:pic>
        <p:nvPicPr>
          <p:cNvPr id="7" name="Picture 8"/>
          <p:cNvPicPr>
            <a:picLocks noChangeAspect="1"/>
            <a:extLst>
              <a:ext uri="smNativeData">
                <pr:smNativeData xmlns="" xmlns:p14="http://schemas.microsoft.com/office/powerpoint/2010/main" xmlns:pr="smNativeData" val="SMDATA_15_eIVQ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GToAADMRAABLTQAAZSQAABAAAAAmAAAACAAAAP//////////"/>
              </a:ext>
            </a:extLst>
          </p:cNvPicPr>
          <p:nvPr/>
        </p:nvPicPr>
        <p:blipFill>
          <a:blip r:embed="rId4"/>
          <a:stretch>
            <a:fillRect/>
          </a:stretch>
        </p:blipFill>
        <p:spPr>
          <a:xfrm>
            <a:off x="9444355" y="2795905"/>
            <a:ext cx="3120390" cy="3120390"/>
          </a:xfrm>
          <a:prstGeom prst="rect">
            <a:avLst/>
          </a:prstGeom>
          <a:noFill/>
          <a:ln>
            <a:noFill/>
          </a:ln>
          <a:effectLst/>
        </p:spPr>
      </p:pic>
      <p:pic>
        <p:nvPicPr>
          <p:cNvPr id="8" name="Picture 10"/>
          <p:cNvPicPr>
            <a:picLocks noChangeAspect="1"/>
            <a:extLst>
              <a:ext uri="smNativeData">
                <pr:smNativeData xmlns="" xmlns:p14="http://schemas.microsoft.com/office/powerpoint/2010/main" xmlns:pr="smNativeData" val="SMDATA_15_eIVQ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FS8AAOUiAABHQgAAFzYAABAAAAAmAAAACAAAAP//////////"/>
              </a:ext>
            </a:extLst>
          </p:cNvPicPr>
          <p:nvPr/>
        </p:nvPicPr>
        <p:blipFill>
          <a:blip r:embed="rId5"/>
          <a:stretch>
            <a:fillRect/>
          </a:stretch>
        </p:blipFill>
        <p:spPr>
          <a:xfrm>
            <a:off x="7653655" y="5672455"/>
            <a:ext cx="3120390" cy="3120390"/>
          </a:xfrm>
          <a:prstGeom prst="rect">
            <a:avLst/>
          </a:prstGeom>
          <a:noFill/>
          <a:ln>
            <a:noFill/>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t>Discussion - First approach</a:t>
            </a:r>
          </a:p>
        </p:txBody>
      </p:sp>
      <p:sp>
        <p:nvSpPr>
          <p:cNvPr id="3" name="Espace réservé du texte 2"/>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BQMQAAEAAAACYAAAAIAAAAAYAAAAAAAAA="/>
              </a:ext>
            </a:extLst>
          </p:cNvSpPr>
          <p:nvPr>
            <p:ph type="body" idx="1"/>
          </p:nvPr>
        </p:nvSpPr>
        <p:spPr>
          <a:xfrm>
            <a:off x="939800" y="3048000"/>
            <a:ext cx="10841990" cy="496824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rPr dirty="0"/>
              <a:t>Global sensor monitoring application</a:t>
            </a:r>
          </a:p>
          <a:p>
            <a:pPr>
              <a:defRPr lang="de-de"/>
            </a:pPr>
            <a:r>
              <a:rPr dirty="0"/>
              <a:t>Detects when a sensor is accessed by other apps</a:t>
            </a:r>
          </a:p>
          <a:p>
            <a:pPr lvl="1">
              <a:defRPr lang="de-de"/>
            </a:pPr>
            <a:r>
              <a:rPr dirty="0"/>
              <a:t>Triggers feedback</a:t>
            </a:r>
          </a:p>
          <a:p>
            <a:pPr>
              <a:defRPr lang="de-de" b="1"/>
            </a:pPr>
            <a:r>
              <a:rPr dirty="0"/>
              <a:t>Not feasible</a:t>
            </a:r>
          </a:p>
          <a:p>
            <a:pPr lvl="1">
              <a:defRPr lang="de-de"/>
            </a:pPr>
            <a:r>
              <a:rPr dirty="0"/>
              <a:t>No API to know if a sensor is being used outside of the app</a:t>
            </a:r>
          </a:p>
          <a:p>
            <a:pPr lvl="1">
              <a:defRPr lang="de-de"/>
            </a:pPr>
            <a:r>
              <a:rPr dirty="0"/>
              <a:t>Required info present in system log</a:t>
            </a:r>
          </a:p>
          <a:p>
            <a:pPr lvl="2">
              <a:defRPr lang="de-de"/>
            </a:pPr>
            <a:r>
              <a:rPr dirty="0"/>
              <a:t>But app has no read access</a:t>
            </a:r>
          </a:p>
          <a:p>
            <a:pPr>
              <a:defRPr lang="de-de"/>
            </a:pPr>
            <a:endParaRPr lang="en-gb" dirty="0"/>
          </a:p>
        </p:txBody>
      </p:sp>
      <p:sp>
        <p:nvSpPr>
          <p:cNvPr id="4" name="Espace réservé de la date 4"/>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4A8BD310-5EA7-DE25-E933-A8709D7D1FFD}" type="slidenum">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6"/>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CSBQAAmBwAAERIAABGIgAAEAAAACYAAAAIAAAAAAAAAAAAAAA="/>
              </a:ext>
            </a:extLst>
          </p:cNvSpPr>
          <p:nvPr>
            <p:ph type="title"/>
          </p:nvPr>
        </p:nvSpPr>
        <p:spPr/>
        <p:txBody>
          <a:bodyPr/>
          <a:lstStyle/>
          <a:p>
            <a:pPr algn="ctr">
              <a:defRPr lang="de-de"/>
            </a:pPr>
            <a:r>
              <a:rPr lang="en-gb" dirty="0"/>
              <a:t>Demo</a:t>
            </a:r>
          </a:p>
        </p:txBody>
      </p:sp>
    </p:spTree>
    <p:extLst>
      <p:ext uri="{BB962C8B-B14F-4D97-AF65-F5344CB8AC3E}">
        <p14:creationId xmlns:p14="http://schemas.microsoft.com/office/powerpoint/2010/main" val="3327469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w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t>Discussion - Second approach</a:t>
            </a:r>
          </a:p>
        </p:txBody>
      </p:sp>
      <p:sp>
        <p:nvSpPr>
          <p:cNvPr id="3" name="Espace réservé du texte 2"/>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CoPAAAEAAAACYAAAAIAAAAAYAAAAAAAAA="/>
              </a:ext>
            </a:extLst>
          </p:cNvSpPr>
          <p:nvPr>
            <p:ph type="body" idx="1"/>
          </p:nvPr>
        </p:nvSpPr>
        <p:spPr>
          <a:xfrm>
            <a:off x="939800" y="3048000"/>
            <a:ext cx="10841990" cy="681228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rPr dirty="0"/>
              <a:t>Advantages</a:t>
            </a:r>
          </a:p>
          <a:p>
            <a:pPr lvl="1">
              <a:defRPr lang="de-de"/>
            </a:pPr>
            <a:r>
              <a:rPr dirty="0"/>
              <a:t>Good granularity of feedback</a:t>
            </a:r>
          </a:p>
          <a:p>
            <a:pPr lvl="2">
              <a:defRPr lang="de-de"/>
            </a:pPr>
            <a:r>
              <a:rPr dirty="0"/>
              <a:t>Different combinations/intensities of feedback</a:t>
            </a:r>
          </a:p>
          <a:p>
            <a:pPr lvl="1">
              <a:defRPr lang="de-de"/>
            </a:pPr>
            <a:r>
              <a:rPr dirty="0"/>
              <a:t>Gives control to user</a:t>
            </a:r>
          </a:p>
          <a:p>
            <a:pPr lvl="2">
              <a:defRPr lang="de-de"/>
            </a:pPr>
            <a:r>
              <a:rPr dirty="0"/>
              <a:t>Can suspend sensor access with timer</a:t>
            </a:r>
          </a:p>
          <a:p>
            <a:pPr lvl="1">
              <a:defRPr lang="de-de"/>
            </a:pPr>
            <a:r>
              <a:rPr dirty="0"/>
              <a:t>Designed to be shared</a:t>
            </a:r>
          </a:p>
          <a:p>
            <a:pPr lvl="2">
              <a:defRPr lang="de-de"/>
            </a:pPr>
            <a:r>
              <a:rPr dirty="0"/>
              <a:t>Separated Watch Face + Main App</a:t>
            </a:r>
          </a:p>
          <a:p>
            <a:pPr>
              <a:defRPr lang="de-de"/>
            </a:pPr>
            <a:r>
              <a:rPr dirty="0"/>
              <a:t>Limits</a:t>
            </a:r>
          </a:p>
          <a:p>
            <a:pPr lvl="1">
              <a:defRPr lang="de-de"/>
            </a:pPr>
            <a:r>
              <a:rPr dirty="0"/>
              <a:t>Less generic than first approach</a:t>
            </a:r>
          </a:p>
          <a:p>
            <a:pPr lvl="1">
              <a:defRPr lang="de-de"/>
            </a:pPr>
            <a:r>
              <a:rPr dirty="0"/>
              <a:t>Still only a prototype</a:t>
            </a:r>
          </a:p>
          <a:p>
            <a:pPr lvl="1">
              <a:defRPr lang="de-de"/>
            </a:pPr>
            <a:r>
              <a:rPr dirty="0"/>
              <a:t>Can be bypassed by user</a:t>
            </a:r>
          </a:p>
          <a:p>
            <a:pPr>
              <a:defRPr lang="de-de"/>
            </a:pPr>
            <a:endParaRPr lang="en-gb" dirty="0"/>
          </a:p>
        </p:txBody>
      </p:sp>
      <p:sp>
        <p:nvSpPr>
          <p:cNvPr id="4" name="Espace réservé de la date 4"/>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3D785376-38D0-2DA5-9EC0-CEF01D8E689B}" type="slidenum">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zDwAAEAAAACYAAAAIAAAAAAAAAAAAAAA="/>
              </a:ext>
            </a:extLst>
          </p:cNvSpPr>
          <p:nvPr>
            <p:ph type="title"/>
          </p:nvPr>
        </p:nvSpPr>
        <p:spPr/>
        <p:txBody>
          <a:bodyPr/>
          <a:lstStyle/>
          <a:p>
            <a:pPr>
              <a:defRPr lang="de-de"/>
            </a:pPr>
            <a:r>
              <a:rPr lang="en-gb"/>
              <a:t>Conclusion</a:t>
            </a:r>
          </a:p>
        </p:txBody>
      </p:sp>
      <p:sp>
        <p:nvSpPr>
          <p:cNvPr id="3" name="Espace réservé du texte 2"/>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AYKgAAEAAAACYAAAAIAAAAAYAAAAAAAAA="/>
              </a:ext>
            </a:extLst>
          </p:cNvSpPr>
          <p:nvPr>
            <p:ph type="body" idx="1"/>
          </p:nvPr>
        </p:nvSpPr>
        <p:spPr>
          <a:xfrm>
            <a:off x="939800" y="3048000"/>
            <a:ext cx="10841990" cy="379476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rPr dirty="0"/>
              <a:t>Lack of APIs to have global information about sensors</a:t>
            </a:r>
          </a:p>
          <a:p>
            <a:pPr>
              <a:defRPr lang="de-de"/>
            </a:pPr>
            <a:r>
              <a:rPr dirty="0"/>
              <a:t>Developers must implement transparency mechanisms themselves</a:t>
            </a:r>
          </a:p>
          <a:p>
            <a:pPr>
              <a:defRPr lang="de-de"/>
            </a:pPr>
            <a:r>
              <a:rPr dirty="0"/>
              <a:t>Our solution: </a:t>
            </a:r>
          </a:p>
          <a:p>
            <a:pPr lvl="1">
              <a:defRPr lang="de-de"/>
            </a:pPr>
            <a:r>
              <a:rPr lang="en-US" dirty="0"/>
              <a:t>Aims to put users in control + raise data collection awareness</a:t>
            </a:r>
          </a:p>
          <a:p>
            <a:pPr lvl="1">
              <a:buChar char="→"/>
              <a:defRPr lang="de-de"/>
            </a:pPr>
            <a:r>
              <a:rPr lang="en-US" dirty="0"/>
              <a:t> Case Study necessary to assess efficiency</a:t>
            </a:r>
          </a:p>
          <a:p>
            <a:pPr lvl="1">
              <a:defRPr lang="de-de"/>
            </a:pPr>
            <a:r>
              <a:rPr lang="en-US" dirty="0"/>
              <a:t>To be shared to community?</a:t>
            </a:r>
          </a:p>
        </p:txBody>
      </p:sp>
      <p:sp>
        <p:nvSpPr>
          <p:cNvPr id="4" name="Espace réservé de la date 4"/>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M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642D5FD3-9D89-78A9-C795-6BFC11DB313E}" type="slidenum">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8"/>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oCMAAMg9AADmJQAAEAAAACYAAAAIAAAAAAAAAAAAAAA="/>
              </a:ext>
            </a:extLst>
          </p:cNvSpPr>
          <p:nvPr>
            <p:ph type="subTitle" idx="4"/>
          </p:nvPr>
        </p:nvSpPr>
        <p:spPr/>
        <p:txBody>
          <a:bodyPr/>
          <a:lstStyle/>
          <a:p>
            <a:pPr>
              <a:defRPr lang="de-de"/>
            </a:pPr>
            <a:r>
              <a:rPr lang="en-gb"/>
              <a:t>Do you have any questions?</a:t>
            </a:r>
          </a:p>
        </p:txBody>
      </p:sp>
      <p:sp>
        <p:nvSpPr>
          <p:cNvPr id="3" name="Titre 6"/>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CSBQAAmBwAAERIAABGIgAAEAAAACYAAAAIAAAAAAAAAAAAAAA="/>
              </a:ext>
            </a:extLst>
          </p:cNvSpPr>
          <p:nvPr>
            <p:ph type="title"/>
          </p:nvPr>
        </p:nvSpPr>
        <p:spPr/>
        <p:txBody>
          <a:bodyPr/>
          <a:lstStyle/>
          <a:p>
            <a:pPr>
              <a:defRPr lang="de-de"/>
            </a:pPr>
            <a:r>
              <a:rPr lang="en-gb"/>
              <a:t>Thanks for your attention!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zDwAAEAAAACYAAAAIAAAAAAAAAAAAAAA="/>
              </a:ext>
            </a:extLst>
          </p:cNvSpPr>
          <p:nvPr>
            <p:ph type="title"/>
          </p:nvPr>
        </p:nvSpPr>
        <p:spPr/>
        <p:txBody>
          <a:bodyPr/>
          <a:lstStyle/>
          <a:p>
            <a:pPr>
              <a:defRPr lang="de-de"/>
            </a:pPr>
            <a:r>
              <a:rPr lang="en-gb"/>
              <a:t>References</a:t>
            </a:r>
          </a:p>
        </p:txBody>
      </p:sp>
      <p:sp>
        <p:nvSpPr>
          <p:cNvPr id="3" name="Espace réservé du texte 2"/>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KpJAACgOwAAEAAAACYAAAAIAAAAAQAAAAAAAAA="/>
              </a:ext>
            </a:extLst>
          </p:cNvSpPr>
          <p:nvPr>
            <p:ph type="body" idx="1"/>
          </p:nvPr>
        </p:nvSpPr>
        <p:spPr>
          <a:xfrm>
            <a:off x="939800" y="3048000"/>
            <a:ext cx="11035030" cy="6644640"/>
          </a:xfrm>
        </p:spPr>
        <p:txBody>
          <a:bodyPr/>
          <a:lstStyle/>
          <a:p>
            <a:pPr marL="271780" indent="-271780" algn="just">
              <a:spcAft>
                <a:spcPts val="600"/>
              </a:spcAft>
              <a:defRPr lang="de-de"/>
            </a:pPr>
            <a:r>
              <a:rPr lang="en-gb" sz="1600"/>
              <a:t>[1] P. Datta, A. S. Namin, and M. Chatterjee, “A survey of privacy concerns in wearable devices,” in 2018 IEEE International Conference on Big Data (Big Data), IEEE, 2018, pp. 4549–4553.</a:t>
            </a:r>
          </a:p>
          <a:p>
            <a:pPr marL="271780" indent="-271780" algn="just">
              <a:spcAft>
                <a:spcPts val="600"/>
              </a:spcAft>
              <a:defRPr lang="en-gb" sz="1600"/>
            </a:pPr>
            <a:r>
              <a:t>[2] V. G. Motti and K. Caine, “Users’ privacy concerns about wearables,” in International Conference on Financial Cryptography and Data Security, Springer, 2015, pp. 231–244.</a:t>
            </a:r>
          </a:p>
          <a:p>
            <a:pPr marL="271780" indent="-271780" algn="just">
              <a:spcAft>
                <a:spcPts val="600"/>
              </a:spcAft>
              <a:defRPr lang="en-gb" sz="1600"/>
            </a:pPr>
            <a:r>
              <a:t>[3] D. Dobbelstein, P. Henzler, and E. Rukzio, “Unconstrained pedestrian navigation based on vibro-tactile feedback around the wristband of a smartwatch,” in Proceedings of the 2016 CHI Conference Extended Abstracts on Human Factors in Computing Systems, 2016, pp. 2439–2445.</a:t>
            </a:r>
          </a:p>
          <a:p>
            <a:pPr marL="271780" indent="-271780" algn="just">
              <a:spcAft>
                <a:spcPts val="600"/>
              </a:spcAft>
              <a:defRPr lang="en-gb" sz="1600"/>
            </a:pPr>
            <a:r>
              <a:t>[4] S. Goodman, S. Kirchner, R. Guttman, D. Jain, J. Froehlich, and L. Findlater, “Evaluating smartwatch-based sound feedback for deaf and hard-of-hearing users across contexts,” in Proceedings of the 2020 CHI Conference on Human Factors in Computing Systems, 2020, pp. 1–13.</a:t>
            </a:r>
          </a:p>
          <a:p>
            <a:pPr marL="271780" indent="-271780" algn="just">
              <a:spcAft>
                <a:spcPts val="600"/>
              </a:spcAft>
              <a:defRPr lang="en-gb" sz="1600"/>
            </a:pPr>
            <a:r>
              <a:t>[5] J. Lee, Y. Song, J. Oh, Y. Chee, C. Ahn, H. Shin, H. Kang, and T. H. Lim, “Smartwatch feedback device for high-qualit chest compressions by a single rescuer during infant cardiac arrest: A randomized, controlled simulation study,” European Journal of Emergency Medicine, vol. 26, no. 4, p. 266, 2019.</a:t>
            </a:r>
          </a:p>
          <a:p>
            <a:pPr marL="271780" indent="-271780" algn="just">
              <a:spcAft>
                <a:spcPts val="600"/>
              </a:spcAft>
              <a:defRPr lang="en-gb" sz="1600"/>
            </a:pPr>
            <a:r>
              <a:t>[6] M. Williams, J. R. Nurse, and S. Creese, “(smart) watch out! encouraging privacy-protective behavior through interactive games,” International Journal of Human-Computer Studies, vol. 132, pp. 121–137, 2019. </a:t>
            </a:r>
          </a:p>
          <a:p>
            <a:pPr marL="271780" indent="-271780" algn="just">
              <a:spcAft>
                <a:spcPts val="600"/>
              </a:spcAft>
              <a:defRPr lang="en-gb" sz="1600"/>
            </a:pPr>
            <a:r>
              <a:t>[7] S. Patil, R. Hoyle, R. Schlegel, A. Kapadia, and A. J. Lee, “Interrupt now or inform later? comparing immediate and delayed privacy feedback,” in Proceedings of the 33rd Annual ACM Conference on Human Factors in Computing Systems, 2015, pp. 1415–1418.</a:t>
            </a:r>
          </a:p>
          <a:p>
            <a:pPr marL="271780" indent="-271780" algn="just">
              <a:spcAft>
                <a:spcPts val="600"/>
              </a:spcAft>
              <a:defRPr lang="en-gb" sz="1600"/>
            </a:pPr>
            <a:r>
              <a:t>[8] E. S. Udoh and A. Alkharashi, “Privacy risk awareness and the behavior of smartwatch users: A case study of indiana university students,” in 2016 Future Technologies Conference (FTC), IEEE, 2016, pp. 926–931.</a:t>
            </a:r>
          </a:p>
          <a:p>
            <a:pPr marL="271780" indent="-271780" algn="just">
              <a:spcAft>
                <a:spcPts val="600"/>
              </a:spcAft>
              <a:defRPr lang="en-gb" sz="1600"/>
            </a:pPr>
            <a:endParaRPr/>
          </a:p>
          <a:p>
            <a:pPr marL="271780" indent="-271780" algn="just">
              <a:spcAft>
                <a:spcPts val="600"/>
              </a:spcAft>
              <a:defRPr lang="de-de"/>
            </a:pPr>
            <a:endParaRPr/>
          </a:p>
          <a:p>
            <a:pPr marL="271780" indent="-271780" algn="l">
              <a:defRPr lang="de-de"/>
            </a:pPr>
            <a:endParaRPr lang="en-gb" sz="1400"/>
          </a:p>
          <a:p>
            <a:pPr marL="271780" indent="-271780" algn="l">
              <a:defRPr lang="de-de"/>
            </a:pPr>
            <a:endParaRPr lang="en-gb" sz="1400"/>
          </a:p>
          <a:p>
            <a:pPr algn="l">
              <a:defRPr lang="de-de"/>
            </a:pPr>
            <a:endParaRPr lang="en-gb" sz="1400"/>
          </a:p>
        </p:txBody>
      </p:sp>
      <p:sp>
        <p:nvSpPr>
          <p:cNvPr id="4" name="Espace réservé de la date 4"/>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0465078A-C4E9-30F1-A7DD-32A449935167}" type="slidenum">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2"/>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kG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zDwAAEAAAACYAAAAIAAAAAAAAAAAAAAA="/>
              </a:ext>
            </a:extLst>
          </p:cNvSpPr>
          <p:nvPr>
            <p:ph type="title"/>
          </p:nvPr>
        </p:nvSpPr>
        <p:spPr/>
        <p:txBody>
          <a:bodyPr/>
          <a:lstStyle/>
          <a:p>
            <a:pPr>
              <a:defRPr lang="de-de"/>
            </a:pPr>
            <a:r>
              <a:t>Summary</a:t>
            </a:r>
          </a:p>
        </p:txBody>
      </p:sp>
      <p:sp>
        <p:nvSpPr>
          <p:cNvPr id="3" name="object 61"/>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PTLo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AwLQAAEAAAACYAAAAIAAAAAYAAAAAAAAA="/>
              </a:ext>
            </a:extLst>
          </p:cNvSpPr>
          <p:nvPr>
            <p:ph type="body" idx="1"/>
          </p:nvPr>
        </p:nvSpPr>
        <p:spPr>
          <a:xfrm>
            <a:off x="939800" y="3048000"/>
            <a:ext cx="10841990" cy="429768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defTabSz="360045">
              <a:tabLst/>
              <a:defRPr lang="de-de"/>
            </a:pPr>
            <a:r>
              <a:rPr lang="en-us" dirty="0"/>
              <a:t>Introduction</a:t>
            </a:r>
          </a:p>
          <a:p>
            <a:pPr defTabSz="360045">
              <a:tabLst/>
              <a:defRPr lang="en-us"/>
            </a:pPr>
            <a:r>
              <a:rPr dirty="0"/>
              <a:t>Foundations</a:t>
            </a:r>
          </a:p>
          <a:p>
            <a:pPr defTabSz="360045">
              <a:tabLst/>
              <a:defRPr lang="en-us"/>
            </a:pPr>
            <a:r>
              <a:rPr dirty="0"/>
              <a:t>Related Work</a:t>
            </a:r>
          </a:p>
          <a:p>
            <a:pPr defTabSz="360045">
              <a:tabLst/>
              <a:defRPr lang="en-us"/>
            </a:pPr>
            <a:r>
              <a:rPr dirty="0"/>
              <a:t>Approach</a:t>
            </a:r>
          </a:p>
          <a:p>
            <a:pPr defTabSz="360045">
              <a:tabLst/>
              <a:defRPr lang="en-us"/>
            </a:pPr>
            <a:r>
              <a:rPr lang="en-US" dirty="0"/>
              <a:t>Demo</a:t>
            </a:r>
            <a:endParaRPr dirty="0"/>
          </a:p>
          <a:p>
            <a:pPr defTabSz="360045">
              <a:tabLst/>
              <a:defRPr lang="en-us"/>
            </a:pPr>
            <a:r>
              <a:rPr dirty="0"/>
              <a:t>Discussion</a:t>
            </a:r>
          </a:p>
          <a:p>
            <a:pPr defTabSz="360045">
              <a:tabLst/>
              <a:defRPr lang="de-de"/>
            </a:pPr>
            <a:r>
              <a:rPr lang="en-us" dirty="0"/>
              <a:t>Conclusion</a:t>
            </a:r>
          </a:p>
        </p:txBody>
      </p:sp>
      <p:sp>
        <p:nvSpPr>
          <p:cNvPr id="4" name="Datumsplatzhalter 111"/>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OwE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Foliennummernplatzhalter 112"/>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An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24701EE2-ACC9-25E8-87C8-5ABD5086710F}" type="slidenum">
              <a:t>2</a:t>
            </a:fld>
            <a:endParaRPr/>
          </a:p>
        </p:txBody>
      </p:sp>
    </p:spTree>
  </p:cSld>
  <p:clrMapOvr>
    <a:masterClrMapping/>
  </p:clrMapOvr>
  <mc:AlternateContent xmlns:mc="http://schemas.openxmlformats.org/markup-compatibility/2006" xmlns:p14="http://schemas.microsoft.com/office/powerpoint/2010/main">
    <mc:Choice Requires="p14">
      <p:transition spd="slow" p14:dur="1800">
        <p:fade/>
        <p:extLst>
          <p:ext uri="smNativeData">
            <pr:smNativeData xmlns="" xmlns:pr="smNativeData" val="eIVQYAAAAAAIBwAAAAAAAAYAAAAAAAAAAAAAAAAAAAAAAAAAAQAAAAAAAAAAAAAAAAAAAAAAAAAAAAAA"/>
          </p:ext>
        </p:extLst>
      </p:transition>
    </mc:Choice>
    <mc:Fallback xmlns="">
      <p:transition spd="slow">
        <p:fade/>
        <p:extLst>
          <p:ext uri="smNativeData">
            <pr:smNativeData xmlns:pr="smNativeData" xmlns:p14="http://schemas.microsoft.com/office/powerpoint/2010/main" xmlns="" val="eIVQYAAAAAAIBwAAAAAAAAYAAAAAAAAAAAAAAAAAAAAAAAAAAQAAAAAAAAAAAAAAAAAAAAAAAAAAAAAA"/>
          </p:ext>
        </p:extLs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zDwAAEAAAACYAAAAIAAAAAAAAAAAAAAA="/>
              </a:ext>
            </a:extLst>
          </p:cNvSpPr>
          <p:nvPr>
            <p:ph type="title"/>
          </p:nvPr>
        </p:nvSpPr>
        <p:spPr/>
        <p:txBody>
          <a:bodyPr/>
          <a:lstStyle/>
          <a:p>
            <a:pPr>
              <a:defRPr lang="de-de"/>
            </a:pPr>
            <a:r>
              <a:rPr lang="en-us" dirty="0"/>
              <a:t>Introduction</a:t>
            </a:r>
            <a:endParaRPr lang="en-gb" dirty="0"/>
          </a:p>
        </p:txBody>
      </p:sp>
      <p:sp>
        <p:nvSpPr>
          <p:cNvPr id="3" name="Content Placeholder 2"/>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D/MAAAEAAAACYAAAAIAAAAAYAAAAAAAAA="/>
              </a:ext>
            </a:extLst>
          </p:cNvSpPr>
          <p:nvPr>
            <p:ph type="body" idx="1"/>
          </p:nvPr>
        </p:nvSpPr>
        <p:spPr>
          <a:xfrm>
            <a:off x="939800" y="3048000"/>
            <a:ext cx="10841990" cy="4916805"/>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rPr lang="en-us" dirty="0"/>
              <a:t>Privacy paradox</a:t>
            </a:r>
          </a:p>
          <a:p>
            <a:pPr lvl="1">
              <a:defRPr lang="de-de"/>
            </a:pPr>
            <a:r>
              <a:rPr lang="en-US" dirty="0"/>
              <a:t>Users have concerns about smartwatches [1],[2]</a:t>
            </a:r>
          </a:p>
          <a:p>
            <a:pPr lvl="1">
              <a:defRPr lang="de-de"/>
            </a:pPr>
            <a:r>
              <a:rPr lang="en-US" dirty="0"/>
              <a:t>They do not act accordingly/misunderstand them [8]</a:t>
            </a:r>
            <a:endParaRPr lang="en-us" dirty="0"/>
          </a:p>
          <a:p>
            <a:pPr>
              <a:defRPr lang="de-de"/>
            </a:pPr>
            <a:r>
              <a:rPr lang="en-us" dirty="0"/>
              <a:t>How do we raise awareness?</a:t>
            </a:r>
          </a:p>
          <a:p>
            <a:pPr>
              <a:defRPr lang="de-de"/>
            </a:pPr>
            <a:r>
              <a:rPr lang="en-us" dirty="0"/>
              <a:t>Our solution:</a:t>
            </a:r>
          </a:p>
          <a:p>
            <a:pPr lvl="1">
              <a:defRPr lang="de-de"/>
            </a:pPr>
            <a:r>
              <a:rPr lang="en-US" dirty="0"/>
              <a:t>Application that collects data in a transparent way</a:t>
            </a:r>
          </a:p>
          <a:p>
            <a:pPr lvl="1">
              <a:defRPr lang="de-de"/>
            </a:pPr>
            <a:r>
              <a:rPr lang="en-US" dirty="0"/>
              <a:t>Shows feedback to the user when sensor data is collected</a:t>
            </a:r>
            <a:endParaRPr lang="en-us" dirty="0"/>
          </a:p>
        </p:txBody>
      </p:sp>
      <p:sp>
        <p:nvSpPr>
          <p:cNvPr id="4" name="Date Placeholder 3"/>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Ec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rPr lang="en-us"/>
              <a:t>25.03.2021</a:t>
            </a:r>
          </a:p>
        </p:txBody>
      </p:sp>
      <p:sp>
        <p:nvSpPr>
          <p:cNvPr id="5" name="Slide Number Placeholder 4"/>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09EA7373-3DE4-BF85-AA52-CBD03D1C5C9E}" type="slidenum">
              <a:rPr lang="en-gb"/>
              <a:t>3</a:t>
            </a:fld>
            <a:endParaRPr lang="en-gb"/>
          </a:p>
        </p:txBody>
      </p:sp>
      <p:sp>
        <p:nvSpPr>
          <p:cNvPr id="6" name="Content Placeholder 5"/>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QE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XTYAAMcoAACANwAAEAAAACYAAAAIAAAAAAAAAAAAAAA="/>
              </a:ext>
            </a:extLst>
          </p:cNvSpPr>
          <p:nvPr>
            <p:ph type="body" idx="10"/>
          </p:nvPr>
        </p:nvSpPr>
        <p:spPr/>
        <p:txBody>
          <a:bodyPr/>
          <a:lstStyle/>
          <a:p>
            <a:pPr>
              <a:defRPr lang="en-gb"/>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t>Foundations – Smartwatches</a:t>
            </a:r>
          </a:p>
        </p:txBody>
      </p:sp>
      <p:sp>
        <p:nvSpPr>
          <p:cNvPr id="3" name="Espace réservé du texte 2"/>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JBQAAwRIAAHtIAADDMgAAAAAAACYAAAAIAAAAAYAAAAAAAAA="/>
              </a:ext>
            </a:extLst>
          </p:cNvSpPr>
          <p:nvPr>
            <p:ph type="body" idx="1"/>
          </p:nvPr>
        </p:nvSpPr>
        <p:spPr>
          <a:xfrm>
            <a:off x="940435" y="3048635"/>
            <a:ext cx="10841990" cy="520319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rPr lang="en-us" dirty="0"/>
              <a:t>What is a smartwatch ?</a:t>
            </a:r>
          </a:p>
          <a:p>
            <a:pPr>
              <a:defRPr lang="de-de"/>
            </a:pPr>
            <a:r>
              <a:rPr lang="en-us" dirty="0"/>
              <a:t>Features</a:t>
            </a:r>
          </a:p>
          <a:p>
            <a:pPr lvl="1">
              <a:defRPr lang="de-de"/>
            </a:pPr>
            <a:r>
              <a:rPr lang="en-us" dirty="0"/>
              <a:t>Have </a:t>
            </a:r>
            <a:r>
              <a:rPr lang="en-us" dirty="0" err="1"/>
              <a:t>WiFi</a:t>
            </a:r>
            <a:r>
              <a:rPr lang="en-us" dirty="0"/>
              <a:t>/Bluetooth connectivity</a:t>
            </a:r>
          </a:p>
          <a:p>
            <a:pPr lvl="1">
              <a:defRPr lang="de-de"/>
            </a:pPr>
            <a:r>
              <a:rPr lang="en-us" dirty="0"/>
              <a:t>Support mobile applications</a:t>
            </a:r>
          </a:p>
          <a:p>
            <a:pPr lvl="1">
              <a:defRPr lang="de-de"/>
            </a:pPr>
            <a:r>
              <a:rPr lang="en-us" dirty="0"/>
              <a:t>Have their own operating system</a:t>
            </a:r>
          </a:p>
          <a:p>
            <a:pPr lvl="1">
              <a:defRPr lang="de-de"/>
            </a:pPr>
            <a:r>
              <a:rPr lang="en-us" dirty="0"/>
              <a:t>Peripheral devices (sensors)</a:t>
            </a:r>
          </a:p>
          <a:p>
            <a:pPr>
              <a:defRPr lang="de-de"/>
            </a:pPr>
            <a:r>
              <a:rPr dirty="0"/>
              <a:t>Our research: Samsung Galaxy Watch 3</a:t>
            </a:r>
          </a:p>
          <a:p>
            <a:pPr>
              <a:defRPr lang="de-de"/>
            </a:pPr>
            <a:r>
              <a:rPr dirty="0"/>
              <a:t>Uses Tizen OS</a:t>
            </a:r>
          </a:p>
          <a:p>
            <a:pPr>
              <a:defRPr lang="de-de"/>
            </a:pPr>
            <a:endParaRPr dirty="0"/>
          </a:p>
          <a:p>
            <a:pPr lvl="1">
              <a:defRPr lang="de-de"/>
            </a:pPr>
            <a:endParaRPr dirty="0"/>
          </a:p>
          <a:p>
            <a:pPr>
              <a:defRPr lang="de-de"/>
            </a:pPr>
            <a:endParaRPr lang="en-gb" dirty="0"/>
          </a:p>
        </p:txBody>
      </p:sp>
      <p:sp>
        <p:nvSpPr>
          <p:cNvPr id="4" name="Espace réservé de la date 4"/>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36AB98A1-EFDB-FE6E-9513-193BD65D634C}" type="slidenum">
              <a:t>4</a:t>
            </a:fld>
            <a:endParaRPr/>
          </a:p>
        </p:txBody>
      </p:sp>
      <p:sp>
        <p:nvSpPr>
          <p:cNvPr id="6" name="Content Placeholder 5">
            <a:extLst>
              <a:ext uri="{FF2B5EF4-FFF2-40B4-BE49-F238E27FC236}">
                <a16:creationId xmlns:a16="http://schemas.microsoft.com/office/drawing/2014/main" id="{2CBCAD60-2A41-4BE9-9BB9-341041C15568}"/>
              </a:ext>
            </a:extLst>
          </p:cNvPr>
          <p:cNvSpPr txBox="1">
            <a:spLocks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QE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XTYAAMcoAACANwAAEAAAACYAAAAIAAAAAAAAAAAAAAA="/>
              </a:ext>
            </a:extLst>
          </p:cNvSpPr>
          <p:nvPr/>
        </p:nvSpPr>
        <p:spPr>
          <a:xfrm>
            <a:off x="939800" y="8837295"/>
            <a:ext cx="5688965" cy="184785"/>
          </a:xfrm>
          <a:prstGeom prst="rect">
            <a:avLst/>
          </a:prstGeom>
          <a:noFill/>
          <a:ln>
            <a:noFill/>
          </a:ln>
          <a:effectLst/>
        </p:spPr>
        <p:txBody>
          <a:bodyPr vert="horz" wrap="square" lIns="0" tIns="0" rIns="0" bIns="0" numCol="1" spcCol="215900" anchor="t">
            <a:prstTxWarp prst="textNoShape">
              <a:avLst/>
            </a:prstTxWarp>
          </a:bodyPr>
          <a:lstStyle>
            <a:lvl1pPr marL="0" marR="0" indent="0" algn="l" defTabSz="457200">
              <a:lnSpc>
                <a:spcPct val="100000"/>
              </a:lnSpc>
              <a:spcBef>
                <a:spcPts val="0"/>
              </a:spcBef>
              <a:spcAft>
                <a:spcPts val="0"/>
              </a:spcAft>
              <a:buNone/>
              <a:tabLst/>
              <a:defRPr lang="en-gb" sz="1200" b="0" i="0" u="none" strike="noStrike" kern="1" spc="0" baseline="0">
                <a:solidFill>
                  <a:srgbClr val="595959"/>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9pPr>
          </a:lstStyle>
          <a:p>
            <a:pPr>
              <a:defRPr lang="en-gb"/>
            </a:pPr>
            <a:r>
              <a:rPr lang="en-GB" dirty="0"/>
              <a:t>Source: https://commons.wikimedia.org/wiki/File:Samsung_Galaxy_Watch_3.png</a:t>
            </a:r>
          </a:p>
        </p:txBody>
      </p:sp>
      <p:pic>
        <p:nvPicPr>
          <p:cNvPr id="8" name="Picture 7">
            <a:extLst>
              <a:ext uri="{FF2B5EF4-FFF2-40B4-BE49-F238E27FC236}">
                <a16:creationId xmlns:a16="http://schemas.microsoft.com/office/drawing/2014/main" id="{1C3AB2FB-79E4-4C86-ADD1-0A1F9AEBC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5851" y="2894330"/>
            <a:ext cx="5594349" cy="559434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rPr dirty="0"/>
              <a:t>Foundations – Tizen Applications</a:t>
            </a:r>
          </a:p>
        </p:txBody>
      </p:sp>
      <p:sp>
        <p:nvSpPr>
          <p:cNvPr id="3" name="Espace réservé du texte 2"/>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JBQAAwRIAAHtIAADDMgAAAAAAACYAAAAIAAAAAYAAAAAAAAA="/>
              </a:ext>
            </a:extLst>
          </p:cNvSpPr>
          <p:nvPr>
            <p:ph type="body" idx="1"/>
          </p:nvPr>
        </p:nvSpPr>
        <p:spPr>
          <a:xfrm>
            <a:off x="940435" y="3048635"/>
            <a:ext cx="10841990" cy="520319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rPr lang="en-GB" dirty="0"/>
              <a:t>.NET applications – C# based</a:t>
            </a:r>
          </a:p>
          <a:p>
            <a:pPr lvl="1">
              <a:defRPr lang="de-de"/>
            </a:pPr>
            <a:r>
              <a:rPr lang="en-US" dirty="0"/>
              <a:t>Managed run-time</a:t>
            </a:r>
          </a:p>
          <a:p>
            <a:pPr lvl="1">
              <a:defRPr lang="de-de"/>
            </a:pPr>
            <a:r>
              <a:rPr lang="en-US" dirty="0"/>
              <a:t>Safe code</a:t>
            </a:r>
          </a:p>
          <a:p>
            <a:pPr lvl="1">
              <a:defRPr lang="de-de"/>
            </a:pPr>
            <a:r>
              <a:rPr lang="en-US" dirty="0"/>
              <a:t>Fast development</a:t>
            </a:r>
          </a:p>
          <a:p>
            <a:pPr>
              <a:defRPr lang="de-de"/>
            </a:pPr>
            <a:r>
              <a:rPr lang="en-us" dirty="0"/>
              <a:t>Xamarin Forms</a:t>
            </a:r>
          </a:p>
          <a:p>
            <a:pPr>
              <a:defRPr lang="de-de"/>
            </a:pPr>
            <a:r>
              <a:rPr lang="en-us" dirty="0" err="1"/>
              <a:t>TizenFX</a:t>
            </a:r>
            <a:endParaRPr lang="en-us" dirty="0"/>
          </a:p>
          <a:p>
            <a:pPr>
              <a:defRPr lang="de-de"/>
            </a:pPr>
            <a:endParaRPr dirty="0"/>
          </a:p>
          <a:p>
            <a:pPr lvl="1">
              <a:defRPr lang="de-de"/>
            </a:pPr>
            <a:endParaRPr dirty="0"/>
          </a:p>
          <a:p>
            <a:pPr>
              <a:defRPr lang="de-de"/>
            </a:pPr>
            <a:endParaRPr lang="en-gb" dirty="0"/>
          </a:p>
        </p:txBody>
      </p:sp>
      <p:sp>
        <p:nvSpPr>
          <p:cNvPr id="4" name="Espace réservé de la date 4"/>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36AB98A1-EFDB-FE6E-9513-193BD65D634C}" type="slidenum">
              <a:t>5</a:t>
            </a:fld>
            <a:endParaRPr/>
          </a:p>
        </p:txBody>
      </p:sp>
      <p:sp>
        <p:nvSpPr>
          <p:cNvPr id="6" name="Content Placeholder 5">
            <a:extLst>
              <a:ext uri="{FF2B5EF4-FFF2-40B4-BE49-F238E27FC236}">
                <a16:creationId xmlns:a16="http://schemas.microsoft.com/office/drawing/2014/main" id="{2CBCAD60-2A41-4BE9-9BB9-341041C15568}"/>
              </a:ext>
            </a:extLst>
          </p:cNvPr>
          <p:cNvSpPr txBox="1">
            <a:spLocks noChangeArrowheads="1"/>
            <a:extLst>
              <a:ext uri="smNativeData">
                <pr:smNativeData xmlns:pr="smNativeData" xmlns:p14="http://schemas.microsoft.com/office/powerpoint/2010/main" xmlns=""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QE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XTYAAMcoAACANwAAEAAAACYAAAAIAAAAAAAAAAAAAAA="/>
              </a:ext>
            </a:extLst>
          </p:cNvSpPr>
          <p:nvPr/>
        </p:nvSpPr>
        <p:spPr>
          <a:xfrm>
            <a:off x="939800" y="8837295"/>
            <a:ext cx="5688965" cy="184785"/>
          </a:xfrm>
          <a:prstGeom prst="rect">
            <a:avLst/>
          </a:prstGeom>
          <a:noFill/>
          <a:ln>
            <a:noFill/>
          </a:ln>
          <a:effectLst/>
        </p:spPr>
        <p:txBody>
          <a:bodyPr vert="horz" wrap="square" lIns="0" tIns="0" rIns="0" bIns="0" numCol="1" spcCol="215900" anchor="t">
            <a:prstTxWarp prst="textNoShape">
              <a:avLst/>
            </a:prstTxWarp>
          </a:bodyPr>
          <a:lstStyle>
            <a:lvl1pPr marL="0" marR="0" indent="0" algn="l" defTabSz="457200">
              <a:lnSpc>
                <a:spcPct val="100000"/>
              </a:lnSpc>
              <a:spcBef>
                <a:spcPts val="0"/>
              </a:spcBef>
              <a:spcAft>
                <a:spcPts val="0"/>
              </a:spcAft>
              <a:buNone/>
              <a:tabLst/>
              <a:defRPr lang="en-gb" sz="1200" b="0" i="0" u="none" strike="noStrike" kern="1" spc="0" baseline="0">
                <a:solidFill>
                  <a:srgbClr val="595959"/>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de-de" sz="1800" b="0" i="0" u="none" strike="noStrike" kern="1" spc="0" baseline="0">
                <a:solidFill>
                  <a:schemeClr val="tx1"/>
                </a:solidFill>
                <a:effectLst/>
                <a:latin typeface="Calibri" pitchFamily="2" charset="0"/>
                <a:ea typeface="Calibri" pitchFamily="2" charset="0"/>
                <a:cs typeface="Calibri" pitchFamily="2" charset="0"/>
              </a:defRPr>
            </a:lvl9pPr>
          </a:lstStyle>
          <a:p>
            <a:pPr>
              <a:defRPr lang="en-gb"/>
            </a:pPr>
            <a:r>
              <a:rPr lang="en-GB" dirty="0"/>
              <a:t>Source: https://commons.wikimedia.org/wiki/File:Samsung_Galaxy_Watch_3.png</a:t>
            </a:r>
          </a:p>
        </p:txBody>
      </p:sp>
      <p:pic>
        <p:nvPicPr>
          <p:cNvPr id="9" name="Picture 2">
            <a:extLst>
              <a:ext uri="{FF2B5EF4-FFF2-40B4-BE49-F238E27FC236}">
                <a16:creationId xmlns:a16="http://schemas.microsoft.com/office/drawing/2014/main" id="{E27C64CB-738F-4D08-B50B-F82B20DC0995}"/>
              </a:ext>
            </a:extLst>
          </p:cNvPr>
          <p:cNvPicPr>
            <a:picLocks noChangeAspect="1"/>
            <a:extLst>
              <a:ext uri="smNativeData">
                <pr:smNativeData xmlns:pr="smNativeData" xmlns:p14="http://schemas.microsoft.com/office/powerpoint/2010/main" xmlns="" val="SMDATA_15_eIVQ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uD4AAKUSAABzSwAAYB8AABAAAAAmAAAACAAAAP//////////"/>
              </a:ext>
            </a:extLst>
          </p:cNvPicPr>
          <p:nvPr/>
        </p:nvPicPr>
        <p:blipFill>
          <a:blip r:embed="rId2"/>
          <a:stretch>
            <a:fillRect/>
          </a:stretch>
        </p:blipFill>
        <p:spPr>
          <a:xfrm>
            <a:off x="8726805" y="4231005"/>
            <a:ext cx="2899727" cy="2899727"/>
          </a:xfrm>
          <a:prstGeom prst="rect">
            <a:avLst/>
          </a:prstGeom>
          <a:noFill/>
          <a:ln>
            <a:noFill/>
          </a:ln>
          <a:effectLst/>
        </p:spPr>
      </p:pic>
    </p:spTree>
    <p:extLst>
      <p:ext uri="{BB962C8B-B14F-4D97-AF65-F5344CB8AC3E}">
        <p14:creationId xmlns:p14="http://schemas.microsoft.com/office/powerpoint/2010/main" val="420568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t>Related work</a:t>
            </a:r>
          </a:p>
        </p:txBody>
      </p:sp>
      <p:sp>
        <p:nvSpPr>
          <p:cNvPr id="3" name="Espace réservé du texte 2"/>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CYNwAAEAAAACYAAAAIAAAAAYAAAAAAAAA="/>
              </a:ext>
            </a:extLst>
          </p:cNvSpPr>
          <p:nvPr>
            <p:ph type="body" idx="1"/>
          </p:nvPr>
        </p:nvSpPr>
        <p:spPr>
          <a:xfrm>
            <a:off x="939800" y="3048000"/>
            <a:ext cx="10841990" cy="598932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rPr dirty="0"/>
              <a:t>Users have wearable privacy concerns [1], [2]</a:t>
            </a:r>
          </a:p>
          <a:p>
            <a:pPr lvl="1">
              <a:defRPr lang="de-de"/>
            </a:pPr>
            <a:r>
              <a:rPr dirty="0"/>
              <a:t>But also misunderstandings and false beliefs [8]</a:t>
            </a:r>
          </a:p>
          <a:p>
            <a:pPr lvl="1">
              <a:buChar char="→"/>
              <a:defRPr lang="de-de"/>
            </a:pPr>
            <a:r>
              <a:rPr dirty="0"/>
              <a:t> Important to raise awareness</a:t>
            </a:r>
          </a:p>
          <a:p>
            <a:pPr>
              <a:defRPr lang="de-de"/>
            </a:pPr>
            <a:r>
              <a:rPr lang="en-gb" dirty="0"/>
              <a:t>Various apps giving context-dependent feedback</a:t>
            </a:r>
          </a:p>
          <a:p>
            <a:pPr lvl="1">
              <a:defRPr lang="en-gb"/>
            </a:pPr>
            <a:r>
              <a:rPr dirty="0"/>
              <a:t>Haptic feedback for pedestrian navigation [3]</a:t>
            </a:r>
          </a:p>
          <a:p>
            <a:pPr lvl="1">
              <a:defRPr lang="en-gb"/>
            </a:pPr>
            <a:r>
              <a:rPr dirty="0"/>
              <a:t>Visual and haptic feedback to assist deaf people [4]</a:t>
            </a:r>
          </a:p>
          <a:p>
            <a:pPr lvl="1">
              <a:defRPr lang="en-gb"/>
            </a:pPr>
            <a:r>
              <a:rPr dirty="0"/>
              <a:t>Visual feedback to assist rescuers during CPR [5]</a:t>
            </a:r>
          </a:p>
          <a:p>
            <a:pPr>
              <a:defRPr lang="en-gb"/>
            </a:pPr>
            <a:r>
              <a:rPr dirty="0"/>
              <a:t>Both together?</a:t>
            </a:r>
          </a:p>
          <a:p>
            <a:pPr lvl="1">
              <a:defRPr lang="en-gb"/>
            </a:pPr>
            <a:r>
              <a:rPr dirty="0"/>
              <a:t>Study to question the impact of timing of privacy feedback on UX [7]</a:t>
            </a:r>
          </a:p>
          <a:p>
            <a:pPr lvl="1">
              <a:defRPr lang="en-gb"/>
            </a:pPr>
            <a:r>
              <a:rPr dirty="0"/>
              <a:t>Serious game to raise awareness [6]</a:t>
            </a:r>
          </a:p>
        </p:txBody>
      </p:sp>
      <p:sp>
        <p:nvSpPr>
          <p:cNvPr id="4" name="Espace réservé de la date 4"/>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06C68E86-C8EB-9378-A57E-3E2DC030536B}" type="slidenum">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t>Approach – System requirements</a:t>
            </a:r>
          </a:p>
        </p:txBody>
      </p:sp>
      <p:sp>
        <p:nvSpPr>
          <p:cNvPr id="3" name="Espace réservé du texte 2"/>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JJIAADKLgAAAAAAACYAAAAIAAAAAYAAAAAAAAA="/>
              </a:ext>
            </a:extLst>
          </p:cNvSpPr>
          <p:nvPr>
            <p:ph type="body" idx="1"/>
          </p:nvPr>
        </p:nvSpPr>
        <p:spPr>
          <a:xfrm>
            <a:off x="939800" y="3048000"/>
            <a:ext cx="10857230" cy="455803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rPr dirty="0"/>
              <a:t>System → Detect sensor accesses → Notify the user</a:t>
            </a:r>
          </a:p>
          <a:p>
            <a:pPr>
              <a:defRPr lang="de-de"/>
            </a:pPr>
            <a:r>
              <a:rPr dirty="0"/>
              <a:t>User → Suspend the sensor usage</a:t>
            </a:r>
          </a:p>
          <a:p>
            <a:pPr>
              <a:defRPr lang="de-de"/>
            </a:pPr>
            <a:r>
              <a:rPr dirty="0"/>
              <a:t>User Interface → Designed following the general principles</a:t>
            </a:r>
          </a:p>
          <a:p>
            <a:pPr>
              <a:defRPr lang="de-de"/>
            </a:pPr>
            <a:r>
              <a:rPr dirty="0"/>
              <a:t>Feedbacks → Adapted to the core settings of the device</a:t>
            </a:r>
          </a:p>
          <a:p>
            <a:pPr>
              <a:defRPr lang="de-de"/>
            </a:pPr>
            <a:r>
              <a:rPr dirty="0"/>
              <a:t>Communication → Minimal, fast and efficient</a:t>
            </a:r>
          </a:p>
          <a:p>
            <a:pPr>
              <a:defRPr lang="de-de"/>
            </a:pPr>
            <a:r>
              <a:rPr dirty="0"/>
              <a:t>User → Should feel comfortable and have control over their privacy</a:t>
            </a:r>
          </a:p>
          <a:p>
            <a:pPr>
              <a:defRPr lang="de-de"/>
            </a:pPr>
            <a:endParaRPr dirty="0"/>
          </a:p>
          <a:p>
            <a:pPr>
              <a:defRPr lang="de-de"/>
            </a:pPr>
            <a:endParaRPr lang="en-gb" dirty="0"/>
          </a:p>
        </p:txBody>
      </p:sp>
      <p:sp>
        <p:nvSpPr>
          <p:cNvPr id="4" name="Espace réservé de la date 4"/>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26FC97FF-B1CB-A961-8544-4734D90A7312}" type="slidenum">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t>Approach – System Overview</a:t>
            </a:r>
          </a:p>
        </p:txBody>
      </p:sp>
      <p:sp>
        <p:nvSpPr>
          <p:cNvPr id="3" name="Espace réservé du texte 2"/>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CQGwAAEAAAACYAAAAIAAAAAYAAAAAAAAA="/>
              </a:ext>
            </a:extLst>
          </p:cNvSpPr>
          <p:nvPr>
            <p:ph type="body" idx="1"/>
          </p:nvPr>
        </p:nvSpPr>
        <p:spPr>
          <a:xfrm>
            <a:off x="939800" y="3048000"/>
            <a:ext cx="10841990" cy="1432560"/>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endParaRPr/>
          </a:p>
          <a:p>
            <a:pPr>
              <a:defRPr lang="de-de"/>
            </a:pPr>
            <a:endParaRPr lang="en-gb"/>
          </a:p>
        </p:txBody>
      </p:sp>
      <p:sp>
        <p:nvSpPr>
          <p:cNvPr id="4" name="Espace réservé de la date 4"/>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2C0B76C9-87C1-5E80-8FB3-71D538FD7924}" type="slidenum">
              <a:t>8</a:t>
            </a:fld>
            <a:endParaRPr/>
          </a:p>
        </p:txBody>
      </p:sp>
      <p:pic>
        <p:nvPicPr>
          <p:cNvPr id="6" name="Picture 8"/>
          <p:cNvPicPr>
            <a:picLocks noChangeAspect="1"/>
            <a:extLst>
              <a:ext uri="smNativeData">
                <pr:smNativeData xmlns="" xmlns:p14="http://schemas.microsoft.com/office/powerpoint/2010/main" xmlns:pr="smNativeData" val="SMDATA_15_eIVQYB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GAIAAKQRAAAUTQAA3jQAABAAAAAmAAAACAAAAP//////////"/>
              </a:ext>
            </a:extLst>
          </p:cNvPicPr>
          <p:nvPr/>
        </p:nvPicPr>
        <p:blipFill>
          <a:blip r:embed="rId3"/>
          <a:stretch>
            <a:fillRect/>
          </a:stretch>
        </p:blipFill>
        <p:spPr>
          <a:xfrm>
            <a:off x="340360" y="2867660"/>
            <a:ext cx="12189460" cy="5726430"/>
          </a:xfrm>
          <a:prstGeom prst="rect">
            <a:avLst/>
          </a:prstGeom>
          <a:noFill/>
          <a:ln>
            <a:noFill/>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5kaWE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iQsAAHpIAACpDwAAEAAAACYAAAAIAAAAAQAAAAAAAAA="/>
              </a:ext>
            </a:extLst>
          </p:cNvSpPr>
          <p:nvPr>
            <p:ph type="title"/>
          </p:nvPr>
        </p:nvSpPr>
        <p:spPr>
          <a:xfrm>
            <a:off x="939800" y="1875155"/>
            <a:ext cx="10841990" cy="670560"/>
          </a:xfrm>
        </p:spPr>
        <p:txBody>
          <a:bodyPr/>
          <a:lstStyle/>
          <a:p>
            <a:pPr>
              <a:defRPr lang="en-gb"/>
            </a:pPr>
            <a:r>
              <a:rPr dirty="0"/>
              <a:t>Approach – Services I</a:t>
            </a:r>
          </a:p>
        </p:txBody>
      </p:sp>
      <p:sp>
        <p:nvSpPr>
          <p:cNvPr id="3" name="Espace réservé du texte 2"/>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IBQAAwBIAAHpIAADDMgAAEAAAACYAAAAIAAAAAYAAAAAAAAA="/>
              </a:ext>
            </a:extLst>
          </p:cNvSpPr>
          <p:nvPr>
            <p:ph type="body" idx="1"/>
          </p:nvPr>
        </p:nvSpPr>
        <p:spPr>
          <a:xfrm>
            <a:off x="939800" y="3048000"/>
            <a:ext cx="10841990" cy="5203825"/>
          </a:xfrm>
        </p:spPr>
        <p:txBody>
          <a:bodyPr/>
          <a:lstStyle>
            <a:lvl1pPr marL="0" indent="360680" defTabSz="360045">
              <a:lnSpc>
                <a:spcPct val="150000"/>
              </a:lnSpc>
              <a:spcAft>
                <a:spcPts val="600"/>
              </a:spcAft>
              <a:buClr>
                <a:schemeClr val="accent1"/>
              </a:buClr>
              <a:buSzPts val="2910"/>
              <a:buFont typeface="Wingdings" charset="0"/>
              <a:buChar char="§"/>
              <a:tabLst/>
              <a:defRPr lang="de-de" sz="2800" b="0" i="0" baseline="0">
                <a:solidFill>
                  <a:srgbClr val="595959"/>
                </a:solidFill>
                <a:latin typeface="Calibri" pitchFamily="2" charset="0"/>
                <a:ea typeface="Calibri" pitchFamily="2" charset="0"/>
                <a:cs typeface="Calibri" pitchFamily="2" charset="0"/>
              </a:defRPr>
            </a:lvl1pPr>
            <a:lvl2pPr marL="742950" indent="-285750">
              <a:lnSpc>
                <a:spcPct val="150000"/>
              </a:lnSpc>
              <a:buFont typeface="Arial" pitchFamily="2" charset="0"/>
              <a:buChar char="•"/>
              <a:defRPr lang="de-de" sz="2400" b="0" i="0" baseline="0">
                <a:solidFill>
                  <a:srgbClr val="595959"/>
                </a:solidFill>
                <a:latin typeface="Calibri" pitchFamily="2" charset="0"/>
                <a:ea typeface="Calibri" pitchFamily="2" charset="0"/>
                <a:cs typeface="Calibri" pitchFamily="2" charset="0"/>
              </a:defRPr>
            </a:lvl2pPr>
            <a:lvl3pPr marL="1200150" indent="-285750">
              <a:lnSpc>
                <a:spcPct val="150000"/>
              </a:lnSpc>
              <a:buFont typeface="Wingdings" charset="0"/>
              <a:buChar char="§"/>
              <a:defRPr lang="de-de" sz="2000" b="0" i="0" baseline="0">
                <a:solidFill>
                  <a:srgbClr val="595959"/>
                </a:solidFill>
                <a:latin typeface="Calibri" pitchFamily="2" charset="0"/>
                <a:ea typeface="Calibri" pitchFamily="2" charset="0"/>
                <a:cs typeface="Calibri" pitchFamily="2" charset="0"/>
              </a:defRPr>
            </a:lvl3pPr>
            <a:lvl4pPr>
              <a:defRPr lang="de-de"/>
            </a:lvl4pPr>
            <a:lvl5pPr>
              <a:defRPr lang="de-de"/>
            </a:lvl5pPr>
            <a:lvl6pPr>
              <a:defRPr lang="de-de"/>
            </a:lvl6pPr>
            <a:lvl7pPr>
              <a:defRPr lang="de-de"/>
            </a:lvl7pPr>
            <a:lvl8pPr>
              <a:defRPr lang="de-de"/>
            </a:lvl8pPr>
            <a:lvl9pPr>
              <a:defRPr lang="de-de"/>
            </a:lvl9pPr>
          </a:lstStyle>
          <a:p>
            <a:pPr>
              <a:defRPr lang="de-de"/>
            </a:pPr>
            <a:r>
              <a:rPr dirty="0"/>
              <a:t>Human activity services:</a:t>
            </a:r>
          </a:p>
          <a:p>
            <a:pPr lvl="1">
              <a:defRPr lang="de-de"/>
            </a:pPr>
            <a:r>
              <a:rPr dirty="0"/>
              <a:t>Health – Heart rate monitor</a:t>
            </a:r>
          </a:p>
          <a:p>
            <a:pPr lvl="1">
              <a:defRPr lang="de-de"/>
            </a:pPr>
            <a:r>
              <a:rPr dirty="0"/>
              <a:t>Location – GPS </a:t>
            </a:r>
          </a:p>
          <a:p>
            <a:pPr lvl="1">
              <a:defRPr lang="de-de"/>
            </a:pPr>
            <a:r>
              <a:rPr dirty="0"/>
              <a:t>Activity – Pedometer</a:t>
            </a:r>
          </a:p>
          <a:p>
            <a:pPr>
              <a:defRPr lang="de-de"/>
            </a:pPr>
            <a:r>
              <a:rPr dirty="0"/>
              <a:t>Privacy permission service</a:t>
            </a:r>
          </a:p>
          <a:p>
            <a:pPr lvl="1">
              <a:defRPr lang="de-de"/>
            </a:pPr>
            <a:r>
              <a:rPr lang="de-DE" dirty="0"/>
              <a:t>Checks and asks the user for privileges</a:t>
            </a:r>
          </a:p>
          <a:p>
            <a:pPr lvl="2">
              <a:defRPr lang="de-de"/>
            </a:pPr>
            <a:r>
              <a:rPr lang="de-DE" dirty="0"/>
              <a:t>E.g. Sensor access privilege</a:t>
            </a:r>
            <a:endParaRPr dirty="0"/>
          </a:p>
        </p:txBody>
      </p:sp>
      <p:sp>
        <p:nvSpPr>
          <p:cNvPr id="4" name="Espace réservé de la date 4"/>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AQAA4DgAAPAKAACYOgAAEAAAACYAAAAIAAAAAAAAAAAAAAA="/>
              </a:ext>
            </a:extLst>
          </p:cNvSpPr>
          <p:nvPr>
            <p:ph type="dt" sz="half" idx="2"/>
          </p:nvPr>
        </p:nvSpPr>
        <p:spPr/>
        <p:txBody>
          <a:bodyPr/>
          <a:lstStyle/>
          <a:p>
            <a:pPr>
              <a:defRPr lang="de-de"/>
            </a:pPr>
            <a:r>
              <a:t>26.03.2021</a:t>
            </a:r>
          </a:p>
        </p:txBody>
      </p:sp>
      <p:sp>
        <p:nvSpPr>
          <p:cNvPr id="5" name="Espace réservé du numéro de diapositive 5"/>
          <p:cNvSpPr>
            <a:spLocks noGrp="1" noChangeArrowheads="1"/>
            <a:extLst>
              <a:ext uri="smNativeData">
                <pr:smNativeData xmlns="" xmlns:p14="http://schemas.microsoft.com/office/powerpoint/2010/main" xmlns:pr="smNativeData" val="SMDATA_13_eIVQY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DQSAAAGDkAABZOAACYOgAAEAAAACYAAAAIAAAAAAAAAAAAAAA="/>
              </a:ext>
            </a:extLst>
          </p:cNvSpPr>
          <p:nvPr>
            <p:ph type="sldNum" sz="quarter" idx="4"/>
          </p:nvPr>
        </p:nvSpPr>
        <p:spPr/>
        <p:txBody>
          <a:bodyPr/>
          <a:lstStyle/>
          <a:p>
            <a:pPr>
              <a:defRPr lang="de-de"/>
            </a:pPr>
            <a:fld id="{4D234438-76A0-76B2-EE9B-80E70AD518D5}" type="slidenum">
              <a:t>9</a:t>
            </a:fld>
            <a:endParaRPr/>
          </a:p>
        </p:txBody>
      </p:sp>
    </p:spTree>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635</TotalTime>
  <Words>1100</Words>
  <Application>Microsoft Office PowerPoint</Application>
  <PresentationFormat>Custom</PresentationFormat>
  <Paragraphs>170</Paragraphs>
  <Slides>18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DINPro</vt:lpstr>
      <vt:lpstr>Wingdings</vt:lpstr>
      <vt:lpstr>Presentation</vt:lpstr>
      <vt:lpstr>Mechanisms to Raise Awareness about Smartwatch Data Collection</vt:lpstr>
      <vt:lpstr>Summary</vt:lpstr>
      <vt:lpstr>Introduction</vt:lpstr>
      <vt:lpstr>Foundations – Smartwatches</vt:lpstr>
      <vt:lpstr>Foundations – Tizen Applications</vt:lpstr>
      <vt:lpstr>Related work</vt:lpstr>
      <vt:lpstr>Approach – System requirements</vt:lpstr>
      <vt:lpstr>Approach – System Overview</vt:lpstr>
      <vt:lpstr>Approach – Services I</vt:lpstr>
      <vt:lpstr>Approach – Services II</vt:lpstr>
      <vt:lpstr>Approach – Main Application</vt:lpstr>
      <vt:lpstr>Approach – Watch Face</vt:lpstr>
      <vt:lpstr>Discussion - First approach</vt:lpstr>
      <vt:lpstr>Demo</vt:lpstr>
      <vt:lpstr>Discussion - Second approach</vt:lpstr>
      <vt:lpstr>Conclusion</vt:lpstr>
      <vt:lpstr>Thanks for your attention!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subject/>
  <dc:creator>Lange, Regina (ZVW)</dc:creator>
  <cp:keywords/>
  <dc:description/>
  <cp:lastModifiedBy>Administrator</cp:lastModifiedBy>
  <cp:revision>39</cp:revision>
  <dcterms:created xsi:type="dcterms:W3CDTF">2017-01-26T06:58:26Z</dcterms:created>
  <dcterms:modified xsi:type="dcterms:W3CDTF">2021-03-25T16:37:48Z</dcterms:modified>
</cp:coreProperties>
</file>