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showSpecialPlsOnTitleSld="0">
  <p:sldMasterIdLst>
    <p:sldMasterId id="2147483648" r:id="rId5"/>
  </p:sldMasterIdLst>
  <p:notesMasterIdLst>
    <p:notesMasterId r:id="rId6"/>
  </p:notesMasterIdLst>
  <p:handoutMasterIdLst>
    <p:handoutMasterId r:id="rId7"/>
  </p:handoutMasterIdLst>
  <p:sldIdLst>
    <p:sldId id="276" r:id="rId8"/>
    <p:sldId id="262" r:id="rId9"/>
    <p:sldId id="301" r:id="rId10"/>
    <p:sldId id="300" r:id="rId11"/>
    <p:sldId id="293" r:id="rId12"/>
    <p:sldId id="299" r:id="rId13"/>
    <p:sldId id="292" r:id="rId14"/>
    <p:sldId id="302" r:id="rId15"/>
    <p:sldId id="291" r:id="rId16"/>
    <p:sldId id="294" r:id="rId17"/>
    <p:sldId id="295" r:id="rId18"/>
    <p:sldId id="296" r:id="rId19"/>
    <p:sldId id="297" r:id="rId20"/>
    <p:sldId id="289" r:id="rId21"/>
    <p:sldId id="290" r:id="rId22"/>
    <p:sldId id="284" r:id="rId23"/>
    <p:sldId id="287" r:id="rId24"/>
    <p:sldId id="288" r:id="rId25"/>
  </p:sldIdLst>
  <p:sldSz cx="13004800" cy="9753600"/>
  <p:notesSz cx="13004800" cy="9753600"/>
  <p:defaultText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15889784" val="982" rev64="64" revOS="3"/>
      <pr:smFileRevision xmlns:pr="smNativeData" dt="1615889784" val="101"/>
      <pr:guideOptions xmlns:pr="smNativeData" dt="1615889784"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p:scale>
          <a:sx n="70" d="100"/>
          <a:sy n="70" d="100"/>
        </p:scale>
        <p:origin x="1482" y="300"/>
      </p:cViewPr>
      <p:guideLst x="0" y="0">
        <p:guide orient="horz" pos="288"/>
        <p:guide pos="736"/>
      </p:guideLst>
    </p:cSldViewPr>
  </p:slideViewPr>
  <p:outlineViewPr>
    <p:cViewPr>
      <p:scale>
        <a:sx n="33" d="100"/>
        <a:sy n="33" d="100"/>
      </p:scale>
      <p:origin x="0" y="0"/>
    </p:cViewPr>
  </p:outlineViewPr>
  <p:sorterViewPr>
    <p:cViewPr>
      <p:scale>
        <a:sx n="18" d="100"/>
        <a:sy n="18" d="100"/>
      </p:scale>
      <p:origin x="0" y="0"/>
    </p:cViewPr>
  </p:sorterViewPr>
  <p:notesViewPr>
    <p:cSldViewPr>
      <p:cViewPr>
        <p:scale>
          <a:sx n="70" d="100"/>
          <a:sy n="70" d="100"/>
        </p:scale>
        <p:origin x="1482" y="300"/>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Datumsplatzhalter 2"/>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sz="quarter"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A685D26-6897-3DAB-D9D0-9EFE139E2FCB}" type="datetime1">
              <a:t>3/16/2021</a:t>
            </a:fld>
          </a:p>
        </p:txBody>
      </p:sp>
      <p:sp>
        <p:nvSpPr>
          <p:cNvPr id="4" name="Fußzeilenplatzhalter 3"/>
          <p:cNvSpPr>
            <a:spLocks noGrp="1" noChangeArrowheads="1"/>
            <a:extLst>
              <a:ext uri="smNativeData">
                <pr:smNativeData xmlns:pr="smNativeData"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58AAAAAAAA="/>
              </a:ext>
            </a:extLst>
          </p:cNvSpPr>
          <p:nvPr>
            <p:ph type="ftr" sz="quarter" idx="2"/>
          </p:nvPr>
        </p:nvSpPr>
        <p:spPr>
          <a:xfrm>
            <a:off x="0" y="9264650"/>
            <a:ext cx="5635625" cy="487680"/>
          </a:xfrm>
          <a:prstGeom prst="rect">
            <a:avLst/>
          </a:prstGeom>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5" name="Foliennummernplatzhalter 4"/>
          <p:cNvSpPr>
            <a:spLocks noGrp="1" noChangeArrowheads="1"/>
            <a:extLst>
              <a:ext uri="smNativeData">
                <pr:smNativeData xmlns:pr="smNativeData"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58AAAAAAAA="/>
              </a:ext>
            </a:extLst>
          </p:cNvSpPr>
          <p:nvPr>
            <p:ph type="sldNum" sz="quarter" idx="3"/>
          </p:nvPr>
        </p:nvSpPr>
        <p:spPr>
          <a:xfrm>
            <a:off x="7366000" y="9264650"/>
            <a:ext cx="5635625" cy="487680"/>
          </a:xfrm>
          <a:prstGeom prst="rect">
            <a:avLst/>
          </a:prstGeom>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5EF814B-0598-BA77-D657-F322CF1920A6}" type="slidenum">
              <a:t>‹#›</a:t>
            </a:fld>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Datumsplatzhalter 2"/>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572C999-D7B8-273F-F6CA-216A87840074}" type="datetime1">
              <a:t>3/16/2021</a:t>
            </a:fld>
          </a:p>
        </p:txBody>
      </p:sp>
      <p:sp>
        <p:nvSpPr>
          <p:cNvPr id="4" name="Folienbildplatzhalter 3"/>
          <p:cNvSpPr>
            <a:spLocks noGrp="1" noChangeArrowheads="1"/>
            <a:extLst>
              <a:ext uri="smNativeData">
                <pr:smNativeData xmlns:pr="smNativeData"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vx8AAP8fAAA="/>
              </a:ext>
            </a:extLst>
          </p:cNvSpPr>
          <p:nvPr>
            <p:ph type="sldImg" idx="2"/>
          </p:nvPr>
        </p:nvSpPr>
        <p:spPr>
          <a:xfrm>
            <a:off x="4064000" y="732155"/>
            <a:ext cx="4876800" cy="36576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de-de"/>
            </a:pPr>
          </a:p>
        </p:txBody>
      </p:sp>
      <p:sp>
        <p:nvSpPr>
          <p:cNvPr id="5" name="Notizenplatzhalter 4"/>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8AAP8fAAA="/>
              </a:ext>
            </a:extLst>
          </p:cNvSpPr>
          <p:nvPr>
            <p:ph type="body" idx="3"/>
          </p:nvPr>
        </p:nvSpPr>
        <p:spPr>
          <a:xfrm>
            <a:off x="1300480" y="4632325"/>
            <a:ext cx="10404475" cy="4389755"/>
          </a:xfrm>
          <a:prstGeom prst="rect">
            <a:avLst/>
          </a:prstGeom>
          <a:noFill/>
          <a:ln>
            <a:noFill/>
          </a:ln>
        </p:spPr>
        <p:txBody>
          <a:bodyPr vert="horz" wrap="square" lIns="91440" tIns="45720" rIns="91440" bIns="45720" numCol="1" spcCol="215900" anchor="t">
            <a:prstTxWarp prst="textNoShape">
              <a:avLst/>
            </a:prstTxWarp>
          </a:bodyPr>
          <a:lstStyle/>
          <a:p>
            <a:pPr>
              <a:defRPr lang="de-de"/>
            </a:pPr>
            <a:r>
              <a:t>Mastertextformat bearbeiten</a:t>
            </a:r>
          </a:p>
          <a:p>
            <a:pPr lvl="1">
              <a:defRPr lang="de-de"/>
            </a:pPr>
            <a:r>
              <a:t>Zweite Ebene</a:t>
            </a:r>
          </a:p>
          <a:p>
            <a:pPr lvl="2">
              <a:defRPr lang="de-de"/>
            </a:pPr>
            <a:r>
              <a:t>Dritte Ebene</a:t>
            </a:r>
          </a:p>
          <a:p>
            <a:pPr lvl="3">
              <a:defRPr lang="de-de"/>
            </a:pPr>
            <a:r>
              <a:t>Vierte Ebene</a:t>
            </a:r>
          </a:p>
          <a:p>
            <a:pPr lvl="4">
              <a:defRPr lang="de-de"/>
            </a:pPr>
            <a:r>
              <a:t>Fünfte Ebene</a:t>
            </a:r>
          </a:p>
        </p:txBody>
      </p:sp>
      <p:sp>
        <p:nvSpPr>
          <p:cNvPr id="6" name="Fußzeilenplatzhalter 5"/>
          <p:cNvSpPr>
            <a:spLocks noGrp="1" noChangeArrowheads="1"/>
            <a:extLst>
              <a:ext uri="smNativeData">
                <pr:smNativeData xmlns:pr="smNativeData"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jgAAKsiAAD+OwAAEAAAACYAAAAIAAAAv58AAP8fAAA="/>
              </a:ext>
            </a:extLst>
          </p:cNvSpPr>
          <p:nvPr>
            <p:ph type="ftr" sz="quarter" idx="4"/>
          </p:nvPr>
        </p:nvSpPr>
        <p:spPr>
          <a:xfrm>
            <a:off x="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7" name="Foliennummernplatzhalter 6"/>
          <p:cNvSpPr>
            <a:spLocks noGrp="1" noChangeArrowheads="1"/>
            <a:extLst>
              <a:ext uri="smNativeData">
                <pr:smNativeData xmlns:pr="smNativeData"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LQAA/jgAAPtPAAD+OwAAEAAAACYAAAAIAAAAv58AAP8fAAA="/>
              </a:ext>
            </a:extLst>
          </p:cNvSpPr>
          <p:nvPr>
            <p:ph type="sldNum" sz="quarter" idx="5"/>
          </p:nvPr>
        </p:nvSpPr>
        <p:spPr>
          <a:xfrm>
            <a:off x="736600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04E3143-0DFD-1BC7-B3F6-FB927FB845AE}" type="slidenum">
              <a:t>‹#›</a:t>
            </a:fld>
          </a:p>
        </p:txBody>
      </p:sp>
    </p:spTree>
  </p:cSld>
  <p:clrMap bg1="lt1" tx1="dk1" bg2="lt2" tx2="dk2" accent1="accent1" accent2="accent2" accent3="accent3" accent4="accent4" accent5="accent5" accent6="accent6" hlink="hlink" folHlink="folHlink"/>
  <p:hf sldNum="0" hdr="0" ftr="0" dt="0"/>
  <p:notesStyle>
    <a:lvl1pPr marL="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ChangeArrowheads="1"/>
            <a:extLst>
              <a:ext uri="smNativeData">
                <pr:smNativeData xmlns:pr="smNativeData"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AQ4AAAAAAAA="/>
              </a:ext>
            </a:extLst>
          </p:cNvSpPr>
          <p:nvPr>
            <p:ph type="sldImg"/>
          </p:nvPr>
        </p:nvSpPr>
        <p:spPr>
          <a:xfrm>
            <a:off x="4064000" y="732155"/>
            <a:ext cx="4876800" cy="3657600"/>
          </a:xfrm>
        </p:spPr>
      </p:sp>
      <p:sp>
        <p:nvSpPr>
          <p:cNvPr id="3" name="Notizenplatzhalter 2"/>
          <p:cNvSpPr>
            <a:spLocks noGrp="1" noChangeArrowheads="1"/>
            <a:extLst>
              <a:ext uri="smNativeData">
                <pr:smNativeData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4AAAAAAAA="/>
              </a:ext>
            </a:extLst>
          </p:cNvSpPr>
          <p:nvPr>
            <p:ph type="body" idx="1"/>
          </p:nvPr>
        </p:nvSpPr>
        <p:spPr>
          <a:xfrm>
            <a:off x="1300480" y="4632325"/>
            <a:ext cx="10404475" cy="4389755"/>
          </a:xfrm>
        </p:spPr>
        <p:txBody>
          <a:bodyPr vert="horz" wrap="square" lIns="91440" tIns="45720" rIns="91440" bIns="45720" numCol="1" spcCol="215900" anchor="t">
            <a:prstTxWarp prst="textNoShape">
              <a:avLst/>
            </a:prstTxWarp>
          </a:bodyPr>
          <a:lstStyle/>
          <a:p>
            <a:pPr>
              <a:defRPr lang="de-de"/>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el">
    <p:bg>
      <p:bgPr>
        <a:solidFill>
          <a:schemeClr val="bg1"/>
        </a:solidFill>
        <a:effectLst/>
      </p:bgPr>
    </p:bg>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oCMAAMg9AADmJQAAEAAAACYAAAAIAAAAPZAAAAAAAAA="/>
              </a:ext>
            </a:extLst>
          </p:cNvSpPr>
          <p:nvPr>
            <p:ph type="subTitle" idx="4"/>
          </p:nvPr>
        </p:nvSpPr>
        <p:spPr>
          <a:xfrm>
            <a:off x="939800" y="5791200"/>
            <a:ext cx="9103360" cy="369570"/>
          </a:xfrm>
        </p:spPr>
        <p:txBody>
          <a:bodyPr vert="horz" wrap="square" lIns="0" tIns="0" rIns="0" bIns="0" numCol="1" spcCol="215900" anchor="t">
            <a:prstTxWarp prst="textNoShape">
              <a:avLst/>
            </a:prstTxWarp>
          </a:bodyPr>
          <a:lstStyle>
            <a:lvl1pPr defTabSz="815975">
              <a:buNone/>
              <a:tabLst/>
              <a:defRPr lang="de-de" sz="240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Titel 1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SBQAAmBwAAERIAABGIgAAEAAAACYAAAAIAAAAAYAAAAAAAAA="/>
              </a:ext>
            </a:extLst>
          </p:cNvSpPr>
          <p:nvPr>
            <p:ph type="title"/>
          </p:nvPr>
        </p:nvSpPr>
        <p:spPr>
          <a:xfrm>
            <a:off x="905510" y="4648200"/>
            <a:ext cx="10841990" cy="923290"/>
          </a:xfrm>
        </p:spPr>
        <p:txBody>
          <a:bodyPr/>
          <a:lstStyle>
            <a:lvl1pPr>
              <a:defRPr lang="de-de" sz="600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t>Mastertitelformat bearbeiten</a:t>
            </a:r>
          </a:p>
        </p:txBody>
      </p:sp>
      <p:sp>
        <p:nvSpPr>
          <p:cNvPr id="4" name="SlideText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yBkAAGg4AACZGwAAEAAAACYAAAAIAAAAPZAAAAAAAAA="/>
              </a:ext>
            </a:extLst>
          </p:cNvSpPr>
          <p:nvPr>
            <p:ph idx="1"/>
          </p:nvPr>
        </p:nvSpPr>
        <p:spPr>
          <a:xfrm>
            <a:off x="939800" y="4191000"/>
            <a:ext cx="8229600" cy="295275"/>
          </a:xfrm>
        </p:spPr>
        <p:txBody>
          <a:bodyPr vert="horz" wrap="square" lIns="0" tIns="0" rIns="0" bIns="0" numCol="1" spcCol="215900" anchor="t">
            <a:prstTxWarp prst="textNoShape">
              <a:avLst/>
            </a:prstTxWarp>
          </a:bodyPr>
          <a:lstStyle>
            <a:lvl1pPr>
              <a:defRPr lang="de-de" sz="2400" b="0" i="0" cap="small">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r>
              <a:t>fff</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foli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AGFQAAEAAAACYAAAAIAAAAPZAAAAAAAAA="/>
              </a:ext>
            </a:extLst>
          </p:cNvSpPr>
          <p:nvPr>
            <p:ph idx="1"/>
          </p:nvPr>
        </p:nvSpPr>
        <p:spPr>
          <a:xfrm>
            <a:off x="939800" y="3048000"/>
            <a:ext cx="1084199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4" name="Holder 4"/>
          <p:cNvSpPr txBox="1">
            <a:spLocks noGrp="1" noChangeArrowheads="1"/>
            <a:extLst>
              <a:ext uri="smNativeData">
                <pr:smNativeData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endParaRPr lang="en-gb"/>
          </a:p>
        </p:txBody>
      </p:sp>
      <p:sp>
        <p:nvSpPr>
          <p:cNvPr id="5" nam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6" name="Holder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4E970EE-A0F9-BC86-B751-56D33E1F4103}"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Aufzählun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AL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CaIQAAEAAAACYAAAAIAAAAPZAAAAAAAAA="/>
              </a:ext>
            </a:extLst>
          </p:cNvSpPr>
          <p:nvPr>
            <p:ph idx="1"/>
          </p:nvPr>
        </p:nvSpPr>
        <p:spPr>
          <a:xfrm>
            <a:off x="939800" y="3048000"/>
            <a:ext cx="10841990" cy="2414270"/>
          </a:xfrm>
        </p:spPr>
        <p:txBody>
          <a:bodyPr vert="horz" wrap="square" lIns="0" tIns="0" rIns="0" bIns="0" numCol="1" spcCol="215900" anchor="t">
            <a:prstTxWarp prst="textNoShape">
              <a:avLst/>
            </a:prstTxWarp>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Test</a:t>
            </a:r>
          </a:p>
          <a:p>
            <a:pPr>
              <a:defRPr lang="de-de"/>
            </a:pPr>
            <a:r>
              <a:t>Test</a:t>
            </a:r>
          </a:p>
          <a:p>
            <a:pPr lvl="1">
              <a:defRPr lang="de-de"/>
            </a:pPr>
            <a:r>
              <a:t>Test</a:t>
            </a:r>
          </a:p>
          <a:p>
            <a:pPr lvl="2">
              <a:defRPr lang="de-de"/>
            </a:pPr>
            <a:r>
              <a:t>Test</a:t>
            </a:r>
          </a:p>
        </p:txBody>
      </p:sp>
      <p:sp>
        <p:nvSpPr>
          <p:cNvPr id="4" nam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5" name="Holder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A1BBD7A-34F7-4E4B-B9A3-C21EF3ED4F97}" type="slidenum">
              <a:t>‹#›</a:t>
            </a:fld>
          </a:p>
        </p:txBody>
      </p:sp>
      <p:sp>
        <p:nvSpPr>
          <p:cNvPr id="6" name="Espace réservé du contenu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XTYAAMcoAACANwAAEAAAACYAAAAIAAAAAYAAAAAAAAA="/>
              </a:ext>
            </a:extLst>
          </p:cNvSpPr>
          <p:nvPr>
            <p:ph idx="10"/>
          </p:nvPr>
        </p:nvSpPr>
        <p:spPr>
          <a:xfrm>
            <a:off x="939800" y="8837295"/>
            <a:ext cx="5688965" cy="184785"/>
          </a:xfrm>
        </p:spPr>
        <p:txBody>
          <a:bodyPr/>
          <a:lstStyle>
            <a:lvl1pPr>
              <a:defRPr lang="en-gb" sz="1200" b="0" i="0" baseline="0">
                <a:solidFill>
                  <a:srgbClr val="595959"/>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gb"/>
            </a:pPr>
            <a:r>
              <a:t>Source</a:t>
            </a:r>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1_Großes Bild">
    <p:spTree>
      <p:nvGrpSpPr>
        <p:cNvPr id="1" name=""/>
        <p:cNvGrpSpPr/>
        <p:nvPr/>
      </p:nvGrpSpPr>
      <p:grpSpPr>
        <a:xfrm>
          <a:off x="0" y="0"/>
          <a:ext cx="0" cy="0"/>
          <a:chOff x="0" y="0"/>
          <a:chExt cx="0" cy="0"/>
        </a:xfrm>
      </p:grpSpPr>
      <p:sp>
        <p:nvSpPr>
          <p:cNvPr id="2" name="Bildplatzhalter 2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cAgAAABQAAB4PAAAEAAAACYAAAAIAAAAAYAAAAAAAAA="/>
              </a:ext>
            </a:extLst>
          </p:cNvSpPr>
          <p:nvPr>
            <p:ph type="pic" sz="quarter" idx="11"/>
          </p:nvPr>
        </p:nvSpPr>
        <p:spPr>
          <a:xfrm>
            <a:off x="0" y="1371600"/>
            <a:ext cx="13004800" cy="8458200"/>
          </a:xfrm>
        </p:spPr>
        <p:txBody>
          <a:bodyPr/>
          <a:lstStyle>
            <a:lvl1pPr>
              <a:defRPr lang="de-de" sz="1800" b="0" i="0">
                <a:solidFill>
                  <a:srgbClr val="575756"/>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3" name="Rechteck 5"/>
          <p:cNvSpPr>
            <a:extLst>
              <a:ext uri="smNativeData">
                <pr:smNativeData xmlns:pr="smNativeData" val="SMDATA_13_eIVQYB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BAAAAAQAAAAAAAAAAAAAAAAAAAAAAAAAAAAAAAAAAAAAAAAAAAAAAAn9/fwAAAAADzMzMAMDA/wB/f38AAAAAAAAAAAAAAAAAAAAAAAAAAAAhAAAAGAAAABQAAAAAAAAAUDcAAABQAAAAPAAAEAAAACYAAAAIAAAA//////////8="/>
              </a:ext>
            </a:extLst>
          </p:cNvSpPr>
          <p:nvPr/>
        </p:nvSpPr>
        <p:spPr>
          <a:xfrm>
            <a:off x="0" y="8991600"/>
            <a:ext cx="13004800" cy="762000"/>
          </a:xfrm>
          <a:prstGeom prst="rect">
            <a:avLst/>
          </a:prstGeom>
          <a:solidFill>
            <a:schemeClr val="bg1"/>
          </a:solidFill>
          <a:ln>
            <a:noFill/>
          </a:ln>
          <a:effectLst/>
        </p:spPr>
        <p:txBody>
          <a:bodyPr vert="horz" wrap="square" lIns="91440" tIns="45720" rIns="91440" bIns="45720" numCol="1" spcCol="215900" anchor="ctr"/>
          <a:lstStyle/>
          <a:p>
            <a:pPr algn="ctr">
              <a:defRPr lang="de-de">
                <a:solidFill>
                  <a:srgbClr val="FFFFFF"/>
                </a:solidFill>
              </a:defRPr>
            </a:pPr>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Großes Bild">
    <p:spTree>
      <p:nvGrpSpPr>
        <p:cNvPr id="1" name=""/>
        <p:cNvGrpSpPr/>
        <p:nvPr/>
      </p:nvGrpSpPr>
      <p:grpSpPr>
        <a:xfrm>
          <a:off x="0" y="0"/>
          <a:ext cx="0" cy="0"/>
          <a:chOff x="0" y="0"/>
          <a:chExt cx="0" cy="0"/>
        </a:xfrm>
      </p:grpSpPr>
      <p:sp>
        <p:nvSpPr>
          <p:cNvPr id="2"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Q4AAABQAACRNwAAEAAAACYAAAAIAAAAPRAAAAAAAAA="/>
              </a:ext>
            </a:extLst>
          </p:cNvSpPr>
          <p:nvPr>
            <p:ph idx="10"/>
          </p:nvPr>
        </p:nvSpPr>
        <p:spPr>
          <a:xfrm>
            <a:off x="0" y="2365375"/>
            <a:ext cx="13004800" cy="6667500"/>
          </a:xfrm>
        </p:spPr>
        <p:txBody>
          <a:bodyPr vert="horz" wrap="square" lIns="0" tIns="0" rIns="0" bIns="0" numCol="1" spcCol="215900" anchor="t">
            <a:prstTxWarp prst="textNoShape">
              <a:avLst/>
            </a:prstTxWarp>
          </a:bodyPr>
          <a:lstStyle/>
          <a:p>
            <a:pPr>
              <a:defRPr lang="de-de"/>
            </a:pPr>
          </a:p>
        </p:txBody>
      </p:sp>
      <p:sp>
        <p:nvSpPr>
          <p:cNvPr id="3" name="object 62"/>
          <p:cNvSpPr>
            <a:extLst>
              <a:ext uri="smNativeData">
                <pr:smNativeData xmlns:pr="smNativeData"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B/EgM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p>
        </p:txBody>
      </p:sp>
      <p:sp>
        <p:nvSpPr>
          <p:cNvPr id="4" nam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p>
        </p:txBody>
      </p:sp>
      <p:sp>
        <p:nvSpPr>
          <p:cNvPr id="5" nam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6" name="Holder 4"/>
          <p:cNvSpPr txBox="1">
            <a:spLocks noGrp="1" noChangeArrowheads="1"/>
            <a:extLst>
              <a:ext uri="smNativeData">
                <pr:smNativeData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endParaRPr lang="en-gb"/>
          </a:p>
        </p:txBody>
      </p:sp>
      <p:sp>
        <p:nvSpPr>
          <p:cNvPr id="7" name="Holder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0A2592B0-FEE7-7064-A99D-0831DCD35F5D}"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ext &amp; Bild">
    <p:spTree>
      <p:nvGrpSpPr>
        <p:cNvPr id="1" name=""/>
        <p:cNvGrpSpPr/>
        <p:nvPr/>
      </p:nvGrpSpPr>
      <p:grpSpPr>
        <a:xfrm>
          <a:off x="0" y="0"/>
          <a:ext cx="0" cy="0"/>
          <a:chOff x="0" y="0"/>
          <a:chExt cx="0" cy="0"/>
        </a:xfrm>
      </p:grpSpPr>
      <p:sp>
        <p:nvSpPr>
          <p:cNvPr id="2" name="object 62"/>
          <p:cNvSpPr>
            <a:extLst>
              <a:ext uri="smNativeData">
                <pr:smNativeData xmlns:pr="smNativeData"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AAA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p>
        </p:txBody>
      </p:sp>
      <p:sp>
        <p:nvSpPr>
          <p:cNvPr id="3"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JwAAlA4AABpQAACYNwAAEAAAACYAAAAIAAAAPRAAAAAAAAA="/>
              </a:ext>
            </a:extLst>
          </p:cNvSpPr>
          <p:nvPr>
            <p:ph idx="10"/>
          </p:nvPr>
        </p:nvSpPr>
        <p:spPr>
          <a:xfrm>
            <a:off x="6350000" y="2369820"/>
            <a:ext cx="6671310" cy="6667500"/>
          </a:xfrm>
        </p:spPr>
        <p:txBody>
          <a:bodyPr vert="horz" wrap="square" lIns="0" tIns="0" rIns="0" bIns="0" numCol="1" spcCol="215900" anchor="t">
            <a:prstTxWarp prst="textNoShape">
              <a:avLst/>
            </a:prstTxWarp>
          </a:bodyPr>
          <a:lstStyle/>
          <a:p>
            <a:pPr>
              <a:defRPr lang="de-de"/>
            </a:pPr>
          </a:p>
        </p:txBody>
      </p:sp>
      <p:sp>
        <p:nvSpPr>
          <p:cNvPr id="4" nam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endParaRPr lang="en-us"/>
          </a:p>
        </p:txBody>
      </p:sp>
      <p:sp>
        <p:nvSpPr>
          <p:cNvPr id="5" name="Holder 4"/>
          <p:cNvSpPr txBox="1">
            <a:spLocks noGrp="1" noChangeArrowheads="1"/>
            <a:extLst>
              <a:ext uri="smNativeData">
                <pr:smNativeData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endParaRPr lang="en-gb"/>
          </a:p>
        </p:txBody>
      </p:sp>
      <p:sp>
        <p:nvSpPr>
          <p:cNvPr id="6" name="Holder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65BBC7B-359B-0E4A-D5E3-C31FF2AD2396}" type="slidenum">
              <a:t>‹#›</a:t>
            </a:fld>
          </a:p>
        </p:txBody>
      </p:sp>
      <p:sp>
        <p:nvSpPr>
          <p:cNvPr id="7" name="SlideText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BgAAwBIAAGAiAAAGFQAAEAAAACYAAAAIAAAAPZAAAAAAAAA="/>
              </a:ext>
            </a:extLst>
          </p:cNvSpPr>
          <p:nvPr>
            <p:ph idx="1"/>
          </p:nvPr>
        </p:nvSpPr>
        <p:spPr>
          <a:xfrm>
            <a:off x="1016000" y="3048000"/>
            <a:ext cx="457200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8" nam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Weiße 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Bild 9" descr="PPT_Göttingen.png"/>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AAUAAAADwAABAAAAAmAAAACAAAAP//////////"/>
              </a:ext>
            </a:extLst>
          </p:cNvPicPr>
          <p:nvPr/>
        </p:nvPicPr>
        <p:blipFill>
          <a:blip r:embed="rId1"/>
          <a:stretch>
            <a:fillRect/>
          </a:stretch>
        </p:blipFill>
        <p:spPr>
          <a:xfrm>
            <a:off x="0" y="0"/>
            <a:ext cx="13004800" cy="9753600"/>
          </a:xfrm>
          <a:prstGeom prst="rect">
            <a:avLst/>
          </a:prstGeom>
          <a:noFill/>
          <a:ln>
            <a:noFill/>
          </a:ln>
          <a:effectLst/>
        </p:spPr>
      </p:pic>
      <p:sp>
        <p:nvSpPr>
          <p:cNvPr id="3" nam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Fubm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iQsAAFlJAABlDgAAEAAAACYAAAAIAAAAv58AAP//wQE="/>
              </a:ext>
            </a:extLst>
          </p:cNvSpPr>
          <p:nvPr>
            <p:ph type="title"/>
          </p:nvPr>
        </p:nvSpPr>
        <p:spPr>
          <a:xfrm>
            <a:off x="1081405" y="1875155"/>
            <a:ext cx="10841990" cy="464820"/>
          </a:xfrm>
          <a:prstGeom prst="rect">
            <a:avLst/>
          </a:prstGeom>
          <a:noFill/>
          <a:ln>
            <a:noFill/>
          </a:ln>
          <a:effectLst/>
        </p:spPr>
        <p:txBody>
          <a:bodyPr vert="horz" wrap="square" lIns="0" tIns="0" rIns="0" bIns="0" numCol="1" spcCol="215900" anchor="t">
            <a:prstTxWarp prst="textNoShape">
              <a:avLst/>
            </a:prstTxWarp>
          </a:bodyPr>
          <a:lstStyle>
            <a:lvl1pPr>
              <a:defRPr lang="de-de" sz="3000" b="0" i="0">
                <a:solidFill>
                  <a:schemeClr val="bg1"/>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4" nam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RhQAANBIAAA1JQAAEAAAACYAAAAIAAAAv58AAP//wQE="/>
              </a:ext>
            </a:extLst>
          </p:cNvSpPr>
          <p:nvPr>
            <p:ph type="body" idx="1"/>
          </p:nvPr>
        </p:nvSpPr>
        <p:spPr>
          <a:xfrm>
            <a:off x="1081405" y="3295650"/>
            <a:ext cx="10754995" cy="2752725"/>
          </a:xfrm>
          <a:prstGeom prst="rect">
            <a:avLst/>
          </a:prstGeom>
          <a:noFill/>
          <a:ln>
            <a:noFill/>
          </a:ln>
          <a:effectLst/>
        </p:spPr>
        <p:txBody>
          <a:bodyPr vert="horz" wrap="square" lIns="0" tIns="0" rIns="0" bIns="0" numCol="1" spcCol="215900" anchor="t">
            <a:prstTxWarp prst="textNoShape">
              <a:avLst/>
            </a:prstTxWarp>
          </a:bodyPr>
          <a:lstStyle>
            <a:lvl1pPr>
              <a:defRPr lang="de-de" sz="1800" b="0" i="0">
                <a:solidFill>
                  <a:srgbClr val="575756"/>
                </a:solidFill>
                <a:latin typeface="DINPro" pitchFamily="0"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p>
        </p:txBody>
      </p:sp>
      <p:sp>
        <p:nvSpPr>
          <p:cNvPr id="5" name="Holder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v58AAP//wQE="/>
              </a:ext>
            </a:extLst>
          </p:cNvSpPr>
          <p:nvPr>
            <p:ph type="sldNum" sz="quarter" idx="4"/>
          </p:nvPr>
        </p:nvSpPr>
        <p:spPr>
          <a:xfrm>
            <a:off x="11836400" y="9281160"/>
            <a:ext cx="857250" cy="243840"/>
          </a:xfrm>
          <a:prstGeom prst="rect">
            <a:avLst/>
          </a:prstGeom>
          <a:noFill/>
          <a:ln>
            <a:noFill/>
          </a:ln>
          <a:effectLst/>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04E1184-CADD-1BE7-93F6-3CB25FB86569}" type="slidenum">
              <a:t>3</a:t>
            </a:fld>
          </a:p>
        </p:txBody>
      </p:sp>
      <p:sp>
        <p:nvSpPr>
          <p:cNvPr id="6" nam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v58AAP//wQE="/>
              </a:ext>
            </a:extLst>
          </p:cNvSpPr>
          <p:nvPr>
            <p:ph type="dt" sz="half" idx="2"/>
          </p:nvPr>
        </p:nvSpPr>
        <p:spPr>
          <a:xfrm>
            <a:off x="311150" y="9245600"/>
            <a:ext cx="1466850" cy="279400"/>
          </a:xfrm>
          <a:prstGeom prst="rect">
            <a:avLst/>
          </a:prstGeom>
          <a:noFill/>
          <a:ln>
            <a:noFill/>
          </a:ln>
          <a:effectLst/>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7" name="Textplatzhalter 30"/>
          <p:cNvSpPr>
            <a:extLst>
              <a:ext uri="smNativeData">
                <pr:smNativeData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wNAAAPgMAAAhNAADyBAAAEAAAACYAAAAIAAAA//////////8="/>
              </a:ext>
            </a:extLst>
          </p:cNvSpPr>
          <p:nvPr/>
        </p:nvSpPr>
        <p:spPr>
          <a:xfrm>
            <a:off x="8483600" y="527050"/>
            <a:ext cx="4038600" cy="276860"/>
          </a:xfrm>
          <a:prstGeom prst="rect">
            <a:avLst/>
          </a:prstGeom>
          <a:noFill/>
          <a:ln>
            <a:noFill/>
          </a:ln>
          <a:effectLst/>
        </p:spPr>
        <p:txBody>
          <a:bodyPr vert="horz" wrap="square" lIns="91440" tIns="45720" rIns="91440" bIns="45720" numCol="1" spcCol="215900" anchor="t"/>
          <a:lstStyle>
            <a:lvl1pPr marL="0" algn="r">
              <a:defRPr lang="de-de" baseline="0">
                <a:solidFill>
                  <a:srgbClr val="7F7F7F"/>
                </a:solidFill>
                <a:latin typeface="Calibri" pitchFamily="2" charset="0"/>
                <a:ea typeface="Calibri" pitchFamily="2" charset="0"/>
                <a:cs typeface="Calibri" pitchFamily="2" charset="0"/>
              </a:defRPr>
            </a:lvl1pPr>
            <a:lvl2pPr marL="457200">
              <a:defRPr lang="de-de">
                <a:latin typeface="Calibri" pitchFamily="2" charset="0"/>
                <a:ea typeface="Calibri" pitchFamily="2" charset="0"/>
                <a:cs typeface="Calibri" pitchFamily="2" charset="0"/>
              </a:defRPr>
            </a:lvl2pPr>
            <a:lvl3pPr marL="914400">
              <a:defRPr lang="de-de">
                <a:latin typeface="Calibri" pitchFamily="2" charset="0"/>
                <a:ea typeface="Calibri" pitchFamily="2" charset="0"/>
                <a:cs typeface="Calibri" pitchFamily="2" charset="0"/>
              </a:defRPr>
            </a:lvl3pPr>
            <a:lvl4pPr marL="1371600">
              <a:defRPr lang="de-de">
                <a:latin typeface="Calibri" pitchFamily="2" charset="0"/>
                <a:ea typeface="Calibri" pitchFamily="2" charset="0"/>
                <a:cs typeface="Calibri" pitchFamily="2" charset="0"/>
              </a:defRPr>
            </a:lvl4pPr>
            <a:lvl5pPr marL="1828800">
              <a:defRPr lang="de-de">
                <a:latin typeface="Calibri" pitchFamily="2" charset="0"/>
                <a:ea typeface="Calibri" pitchFamily="2" charset="0"/>
                <a:cs typeface="Calibri" pitchFamily="2" charset="0"/>
              </a:defRPr>
            </a:lvl5pPr>
            <a:lvl6pPr marL="2286000">
              <a:defRPr lang="de-de">
                <a:latin typeface="Calibri" pitchFamily="2" charset="0"/>
                <a:ea typeface="Calibri" pitchFamily="2" charset="0"/>
                <a:cs typeface="Calibri" pitchFamily="2" charset="0"/>
              </a:defRPr>
            </a:lvl6pPr>
            <a:lvl7pPr marL="2743200">
              <a:defRPr lang="de-de">
                <a:latin typeface="Calibri" pitchFamily="2" charset="0"/>
                <a:ea typeface="Calibri" pitchFamily="2" charset="0"/>
                <a:cs typeface="Calibri" pitchFamily="2" charset="0"/>
              </a:defRPr>
            </a:lvl7pPr>
            <a:lvl8pPr marL="3200400">
              <a:defRPr lang="de-de">
                <a:latin typeface="Calibri" pitchFamily="2" charset="0"/>
                <a:ea typeface="Calibri" pitchFamily="2" charset="0"/>
                <a:cs typeface="Calibri" pitchFamily="2" charset="0"/>
              </a:defRPr>
            </a:lvl8pPr>
            <a:lvl9pPr marL="3657600">
              <a:defRPr lang="de-de">
                <a:latin typeface="Calibri" pitchFamily="2" charset="0"/>
                <a:ea typeface="Calibri" pitchFamily="2" charset="0"/>
                <a:cs typeface="Calibri" pitchFamily="2" charset="0"/>
              </a:defRPr>
            </a:lvl9pPr>
          </a:lstStyle>
          <a:p>
            <a:pPr defTabSz="914400">
              <a:tabLst/>
              <a:defRPr lang="de-de"/>
            </a:pPr>
            <a:r>
              <a:t>Institute of Computer Science</a:t>
            </a:r>
          </a:p>
        </p:txBody>
      </p:sp>
      <p:sp>
        <p:nvSpPr>
          <p:cNvPr id="8" name="Rectangle1"/>
          <p:cNvSpPr>
            <a:extLst>
              <a:ext uri="smNativeData">
                <pr:smNativeData xmlns:pr="smNativeData" val="SMDATA_13_eIVQ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DQAA5TgAACBEAACYOgAAEAAAACYAAAAIAAAA//////////8="/>
              </a:ext>
            </a:extLst>
          </p:cNvSpPr>
          <p:nvPr/>
        </p:nvSpPr>
        <p:spPr>
          <a:xfrm>
            <a:off x="2152650" y="9248775"/>
            <a:ext cx="8921750" cy="276225"/>
          </a:xfrm>
          <a:prstGeom prst="rect">
            <a:avLst/>
          </a:prstGeom>
          <a:noFill/>
          <a:ln>
            <a:noFill/>
          </a:ln>
          <a:effectLst/>
        </p:spPr>
        <p:txBody>
          <a:bodyPr vert="horz" wrap="square" lIns="0" tIns="0" rIns="0" bIns="0" numCol="1" spcCol="215900" anchor="t"/>
          <a:lstStyle/>
          <a:p>
            <a:pPr algn="ctr">
              <a:defRPr lang="de-de" sz="1500">
                <a:solidFill>
                  <a:srgbClr val="17375E"/>
                </a:solidFill>
              </a:defRPr>
            </a:pPr>
            <a:r>
              <a:t>Mechanisms to Raise Awareness about Smartwatch Data Collection - Lab Course on Computer Security and Privacy</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6" r:id="rId4"/>
    <p:sldLayoutId id="2147483668" r:id="rId5"/>
    <p:sldLayoutId id="2147483664" r:id="rId6"/>
    <p:sldLayoutId id="2147483667" r:id="rId7"/>
    <p:sldLayoutId id="2147483665" r:id="rId8"/>
  </p:sldLayoutIdLst>
  <p:hf hdr="0"/>
  <p:txStyles>
    <p:title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el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DYJwAAEAAAACYAAAAIAAAAAQAAAAAAAAA="/>
              </a:ext>
            </a:extLst>
          </p:cNvSpPr>
          <p:nvPr>
            <p:ph type="title"/>
          </p:nvPr>
        </p:nvSpPr>
        <p:spPr>
          <a:xfrm>
            <a:off x="905510" y="4648200"/>
            <a:ext cx="10841990" cy="1828800"/>
          </a:xfrm>
        </p:spPr>
        <p:txBody>
          <a:bodyPr/>
          <a:lstStyle/>
          <a:p>
            <a:pPr>
              <a:defRPr lang="de-de"/>
            </a:pPr>
            <a:r>
              <a:t>Mechanisms to Raise Awareness about Smartwatch Data Collection</a:t>
            </a:r>
          </a:p>
        </p:txBody>
      </p:sp>
      <p:sp>
        <p:nvSpPr>
          <p:cNvPr id="3" name="Untertitel 8"/>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gigAAMg9AADCKgAAEAAAACYAAAAIAAAAAQAAAAAAAAA="/>
              </a:ext>
            </a:extLst>
          </p:cNvSpPr>
          <p:nvPr>
            <p:ph type="subTitle" idx="4"/>
          </p:nvPr>
        </p:nvSpPr>
        <p:spPr>
          <a:xfrm>
            <a:off x="939800" y="6584950"/>
            <a:ext cx="9103360" cy="365760"/>
          </a:xfrm>
        </p:spPr>
        <p:txBody>
          <a:bodyPr/>
          <a:lstStyle/>
          <a:p>
            <a:pPr>
              <a:defRPr lang="de-de"/>
            </a:pPr>
            <a:r>
              <a:t>Lab Course on Computer Security and Privacy</a:t>
            </a:r>
          </a:p>
        </p:txBody>
      </p:sp>
      <p:sp>
        <p:nvSpPr>
          <p:cNvPr id="4" name="Textplatzhalter 7"/>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yBkAAGg4AAAOHAAAEAAAACYAAAAIAAAAAQAAAAAAAAA="/>
              </a:ext>
            </a:extLst>
          </p:cNvSpPr>
          <p:nvPr>
            <p:ph type="body" idx="1"/>
          </p:nvPr>
        </p:nvSpPr>
        <p:spPr>
          <a:xfrm>
            <a:off x="939800" y="4191000"/>
            <a:ext cx="8229600" cy="369570"/>
          </a:xfrm>
        </p:spPr>
        <p:txBody>
          <a:bodyPr/>
          <a:lstStyle/>
          <a:p>
            <a:pPr>
              <a:defRPr lang="de-de" cap="small"/>
            </a:pPr>
            <a:r>
              <a:t>Mehmed Mustafa, Chris Warin</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kaW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Services</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DMgAAEAAAACYAAAAIAAAAAYAAAAAAAAA="/>
              </a:ext>
            </a:extLst>
          </p:cNvSpPr>
          <p:nvPr>
            <p:ph type="body" idx="1"/>
          </p:nvPr>
        </p:nvSpPr>
        <p:spPr>
          <a:xfrm>
            <a:off x="939800" y="3048000"/>
            <a:ext cx="10841990" cy="5203825"/>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Human activity services:</a:t>
            </a:r>
          </a:p>
          <a:p>
            <a:pPr lvl="1">
              <a:defRPr lang="de-de"/>
            </a:pPr>
            <a:r>
              <a:t>Health – Heart rate monitor</a:t>
            </a:r>
          </a:p>
          <a:p>
            <a:pPr lvl="1">
              <a:defRPr lang="de-de"/>
            </a:pPr>
            <a:r>
              <a:t>Location – GPS </a:t>
            </a:r>
          </a:p>
          <a:p>
            <a:pPr lvl="1">
              <a:defRPr lang="de-de"/>
            </a:pPr>
            <a:r>
              <a:t>Activity – Pedometer</a:t>
            </a:r>
          </a:p>
          <a:p>
            <a:pPr>
              <a:defRPr lang="de-de"/>
            </a:pPr>
            <a:r>
              <a:t>Privacy permission service</a:t>
            </a:r>
          </a:p>
          <a:p>
            <a:pPr>
              <a:defRPr lang="de-de"/>
            </a:pPr>
            <a:r>
              <a:rPr lang="en-gb"/>
              <a:t>Random sensing service</a:t>
            </a:r>
            <a:endParaRPr lang="en-gb"/>
          </a:p>
          <a:p>
            <a:pPr>
              <a:defRPr lang="de-de"/>
            </a:pPr>
            <a:r>
              <a:rPr lang="en-gb"/>
              <a:t>Message port service</a:t>
            </a:r>
            <a:endParaRPr lang="en-gb"/>
          </a:p>
          <a:p>
            <a:pPr>
              <a:defRPr lang="de-de"/>
            </a:pPr>
            <a:r>
              <a:rPr lang="en-gb"/>
              <a:t>Feedback service</a:t>
            </a: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D234438-76A0-76B2-EE9B-80E70AD518D5}" type="slidenum">
              <a:t>10</a:t>
            </a:fld>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Supported feedback types</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oLQAAEAAAACYAAAAIAAAAAYAAAAAAAAA="/>
              </a:ext>
            </a:extLst>
          </p:cNvSpPr>
          <p:nvPr>
            <p:ph type="body" idx="1"/>
          </p:nvPr>
        </p:nvSpPr>
        <p:spPr>
          <a:xfrm>
            <a:off x="939800" y="3048000"/>
            <a:ext cx="10841990" cy="441452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Visual feedbacks</a:t>
            </a:r>
          </a:p>
          <a:p>
            <a:pPr lvl="1">
              <a:defRPr lang="de-de"/>
            </a:pPr>
            <a:r>
              <a:t>Ring feedback</a:t>
            </a:r>
          </a:p>
          <a:p>
            <a:pPr lvl="1">
              <a:defRPr lang="de-de"/>
            </a:pPr>
            <a:r>
              <a:t>Icon feedback</a:t>
            </a:r>
          </a:p>
          <a:p>
            <a:pPr lvl="1">
              <a:defRPr lang="de-de"/>
            </a:pPr>
            <a:r>
              <a:t>Notification feedback</a:t>
            </a:r>
          </a:p>
          <a:p>
            <a:pPr>
              <a:defRPr lang="de-de"/>
            </a:pPr>
            <a:r>
              <a:t>Other feedbacks</a:t>
            </a:r>
          </a:p>
          <a:p>
            <a:pPr lvl="1">
              <a:defRPr lang="de-de"/>
            </a:pPr>
            <a:r>
              <a:rPr lang="en-gb"/>
              <a:t>Vibration</a:t>
            </a:r>
            <a:endParaRPr lang="en-gb"/>
          </a:p>
          <a:p>
            <a:pPr lvl="1">
              <a:defRPr lang="de-de"/>
            </a:pPr>
            <a:r>
              <a:rPr lang="en-gb"/>
              <a:t>Sound</a:t>
            </a: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8XM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F32C17E-30C2-6737-8C8A-C6628FC47A93}" type="slidenum">
              <a:t>11</a:t>
            </a:fld>
          </a:p>
        </p:txBody>
      </p:sp>
      <p:pic>
        <p:nvPicPr>
          <p:cNvPr id="6" name="Picture 6"/>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SID8/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EiQAADMRAABENwAAZSQAABAAAAAmAAAACAAAAP//////////"/>
              </a:ext>
            </a:extLst>
          </p:cNvPicPr>
          <p:nvPr/>
        </p:nvPicPr>
        <p:blipFill>
          <a:blip r:embed="rId2"/>
          <a:stretch>
            <a:fillRect/>
          </a:stretch>
        </p:blipFill>
        <p:spPr>
          <a:xfrm>
            <a:off x="5863590" y="2795905"/>
            <a:ext cx="3120390" cy="3120390"/>
          </a:xfrm>
          <a:prstGeom prst="rect">
            <a:avLst/>
          </a:prstGeom>
          <a:noFill/>
          <a:ln>
            <a:noFill/>
          </a:ln>
          <a:effectLst/>
        </p:spPr>
      </p:pic>
      <p:pic>
        <p:nvPicPr>
          <p:cNvPr id="7" name="Picture 8"/>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ToAADMRAABLTQAAZSQAABAAAAAmAAAACAAAAP//////////"/>
              </a:ext>
            </a:extLst>
          </p:cNvPicPr>
          <p:nvPr/>
        </p:nvPicPr>
        <p:blipFill>
          <a:blip r:embed="rId3"/>
          <a:stretch>
            <a:fillRect/>
          </a:stretch>
        </p:blipFill>
        <p:spPr>
          <a:xfrm>
            <a:off x="9444355" y="2795905"/>
            <a:ext cx="3120390" cy="3120390"/>
          </a:xfrm>
          <a:prstGeom prst="rect">
            <a:avLst/>
          </a:prstGeom>
          <a:noFill/>
          <a:ln>
            <a:noFill/>
          </a:ln>
          <a:effectLst/>
        </p:spPr>
      </p:pic>
      <p:pic>
        <p:nvPicPr>
          <p:cNvPr id="8" name="Picture 10"/>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FS8AAOUiAABHQgAAFzYAABAAAAAmAAAACAAAAP//////////"/>
              </a:ext>
            </a:extLst>
          </p:cNvPicPr>
          <p:nvPr/>
        </p:nvPicPr>
        <p:blipFill>
          <a:blip r:embed="rId4"/>
          <a:stretch>
            <a:fillRect/>
          </a:stretch>
        </p:blipFill>
        <p:spPr>
          <a:xfrm>
            <a:off x="7653655" y="5672455"/>
            <a:ext cx="3120390" cy="312039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yRchU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Main application</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nJgAAEAAAACYAAAAIAAAAAYAAAAAAAAA="/>
              </a:ext>
            </a:extLst>
          </p:cNvSpPr>
          <p:nvPr>
            <p:ph type="body" idx="1"/>
          </p:nvPr>
        </p:nvSpPr>
        <p:spPr>
          <a:xfrm>
            <a:off x="939800" y="3048000"/>
            <a:ext cx="10841990" cy="3194685"/>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Views</a:t>
            </a:r>
          </a:p>
          <a:p>
            <a:pPr lvl="1">
              <a:defRPr lang="de-de"/>
            </a:pPr>
            <a:r>
              <a:t>Main page</a:t>
            </a:r>
          </a:p>
          <a:p>
            <a:pPr lvl="1">
              <a:defRPr lang="de-de"/>
            </a:pPr>
            <a:r>
              <a:t>Visual feedback settings</a:t>
            </a:r>
          </a:p>
          <a:p>
            <a:pPr lvl="1">
              <a:defRPr lang="de-de"/>
            </a:pPr>
            <a:r>
              <a:t>Other feedback settings</a:t>
            </a:r>
          </a:p>
          <a:p>
            <a:pPr lvl="1">
              <a:defRPr lang="de-de"/>
            </a:pPr>
            <a:r>
              <a:t>Sensors suspension setting</a:t>
            </a: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56E3B5A-1488-3BCD-C6D6-E298759830B7}" type="slidenum">
              <a:t>12</a:t>
            </a:fld>
          </a:p>
        </p:txBody>
      </p:sp>
      <p:pic>
        <p:nvPicPr>
          <p:cNvPr id="6" name="Picture 6"/>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lTkAAMIQAABzSwAAoCIAABAAAAAmAAAACAAAAP//////////"/>
              </a:ext>
            </a:extLst>
          </p:cNvPicPr>
          <p:nvPr/>
        </p:nvPicPr>
        <p:blipFill>
          <a:blip r:embed="rId2"/>
          <a:stretch>
            <a:fillRect/>
          </a:stretch>
        </p:blipFill>
        <p:spPr>
          <a:xfrm>
            <a:off x="9360535" y="2724150"/>
            <a:ext cx="2904490" cy="2904490"/>
          </a:xfrm>
          <a:prstGeom prst="rect">
            <a:avLst/>
          </a:prstGeom>
          <a:noFill/>
          <a:ln>
            <a:noFill/>
          </a:ln>
          <a:effectLst/>
        </p:spPr>
      </p:pic>
      <p:pic>
        <p:nvPicPr>
          <p:cNvPr id="7" name="Picture 8"/>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5yQAAMIQAADFNgAAoCIAABAAAAAmAAAACAAAAP//////////"/>
              </a:ext>
            </a:extLst>
          </p:cNvPicPr>
          <p:nvPr/>
        </p:nvPicPr>
        <p:blipFill>
          <a:blip r:embed="rId3"/>
          <a:stretch>
            <a:fillRect/>
          </a:stretch>
        </p:blipFill>
        <p:spPr>
          <a:xfrm>
            <a:off x="5998845" y="2724150"/>
            <a:ext cx="2904490" cy="2904490"/>
          </a:xfrm>
          <a:prstGeom prst="rect">
            <a:avLst/>
          </a:prstGeom>
          <a:noFill/>
          <a:ln>
            <a:noFill/>
          </a:ln>
          <a:effectLst/>
        </p:spPr>
      </p:pic>
      <p:pic>
        <p:nvPicPr>
          <p:cNvPr id="8" name="Picture 10"/>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Pi8AAIMiAAAcQQAAYTQAABAAAAAmAAAACAAAAP//////////"/>
              </a:ext>
            </a:extLst>
          </p:cNvPicPr>
          <p:nvPr/>
        </p:nvPicPr>
        <p:blipFill>
          <a:blip r:embed="rId4"/>
          <a:stretch>
            <a:fillRect/>
          </a:stretch>
        </p:blipFill>
        <p:spPr>
          <a:xfrm>
            <a:off x="7679690" y="5610225"/>
            <a:ext cx="2904490" cy="290449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Watch face application </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QGwAAEA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Normal mode</a:t>
            </a:r>
          </a:p>
          <a:p>
            <a:pPr>
              <a:defRPr lang="de-de"/>
            </a:pPr>
            <a:r>
              <a:t>Ambient mode</a:t>
            </a: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784215A2-EC95-17E3-DBFA-1AB65BB42D4F}" type="slidenum">
              <a:t>13</a:t>
            </a:fld>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First approach</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QMQAAEAAAACYAAAAIAAAAAYAAAAAAAAA="/>
              </a:ext>
            </a:extLst>
          </p:cNvSpPr>
          <p:nvPr>
            <p:ph type="body" idx="1"/>
          </p:nvPr>
        </p:nvSpPr>
        <p:spPr>
          <a:xfrm>
            <a:off x="939800" y="3048000"/>
            <a:ext cx="10841990" cy="496824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Global sensor monitoring application</a:t>
            </a:r>
          </a:p>
          <a:p>
            <a:pPr>
              <a:defRPr lang="de-de"/>
            </a:pPr>
            <a:r>
              <a:t>Detects when a sensor is accessed by other apps</a:t>
            </a:r>
          </a:p>
          <a:p>
            <a:pPr lvl="1">
              <a:defRPr lang="de-de"/>
            </a:pPr>
            <a:r>
              <a:t>Triggers feedback</a:t>
            </a:r>
          </a:p>
          <a:p>
            <a:pPr>
              <a:defRPr lang="de-de" b="1"/>
            </a:pPr>
            <a:r>
              <a:t>Not feasible</a:t>
            </a:r>
          </a:p>
          <a:p>
            <a:pPr lvl="1">
              <a:defRPr lang="de-de"/>
            </a:pPr>
            <a:r>
              <a:t>No API to know if a sensor is being used outside of the app</a:t>
            </a:r>
          </a:p>
          <a:p>
            <a:pPr lvl="1">
              <a:defRPr lang="de-de"/>
            </a:pPr>
            <a:r>
              <a:t>Required info present in system log</a:t>
            </a:r>
          </a:p>
          <a:p>
            <a:pPr lvl="2">
              <a:defRPr lang="de-de"/>
            </a:pPr>
            <a:r>
              <a:t>But app has no read access</a:t>
            </a: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A8BD310-5EA7-DE25-E933-A8709D7D1FFD}"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Second approach</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oPAAAEAAAACYAAAAIAAAAAYAAAAAAAAA="/>
              </a:ext>
            </a:extLst>
          </p:cNvSpPr>
          <p:nvPr>
            <p:ph type="body" idx="1"/>
          </p:nvPr>
        </p:nvSpPr>
        <p:spPr>
          <a:xfrm>
            <a:off x="939800" y="3048000"/>
            <a:ext cx="10841990" cy="681228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Advantages</a:t>
            </a:r>
          </a:p>
          <a:p>
            <a:pPr lvl="1">
              <a:defRPr lang="de-de"/>
            </a:pPr>
            <a:r>
              <a:t>Good granularity of feedback</a:t>
            </a:r>
          </a:p>
          <a:p>
            <a:pPr lvl="2">
              <a:defRPr lang="de-de"/>
            </a:pPr>
            <a:r>
              <a:t>Different combinations/intensities of feedback</a:t>
            </a:r>
          </a:p>
          <a:p>
            <a:pPr lvl="1">
              <a:defRPr lang="de-de"/>
            </a:pPr>
            <a:r>
              <a:t>Gives control to user</a:t>
            </a:r>
          </a:p>
          <a:p>
            <a:pPr lvl="2">
              <a:defRPr lang="de-de"/>
            </a:pPr>
            <a:r>
              <a:t>Can suspend sensor access with timer</a:t>
            </a:r>
          </a:p>
          <a:p>
            <a:pPr lvl="1">
              <a:defRPr lang="de-de"/>
            </a:pPr>
            <a:r>
              <a:t>Designed to be shared</a:t>
            </a:r>
          </a:p>
          <a:p>
            <a:pPr lvl="2">
              <a:defRPr lang="de-de"/>
            </a:pPr>
            <a:r>
              <a:t>Separated Watch Face + App</a:t>
            </a:r>
          </a:p>
          <a:p>
            <a:pPr>
              <a:defRPr lang="de-de"/>
            </a:pPr>
            <a:r>
              <a:t>Limits</a:t>
            </a:r>
          </a:p>
          <a:p>
            <a:pPr lvl="1">
              <a:defRPr lang="de-de"/>
            </a:pPr>
            <a:r>
              <a:t>Less generic that first approach</a:t>
            </a:r>
          </a:p>
          <a:p>
            <a:pPr lvl="1">
              <a:defRPr lang="de-de"/>
            </a:pPr>
            <a:r>
              <a:t>Still only a prototype</a:t>
            </a:r>
          </a:p>
          <a:p>
            <a:pPr lvl="1">
              <a:defRPr lang="de-de"/>
            </a:pPr>
            <a:r>
              <a:t>Can be bypassed by user</a:t>
            </a: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D785376-38D0-2DA5-9EC0-CEF01D8E689B}"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Conclusion</a:t>
            </a:r>
            <a:endParaRPr lang="en-gb"/>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YKgAAEAAAACYAAAAIAAAAAYAAAAAAAAA="/>
              </a:ext>
            </a:extLst>
          </p:cNvSpPr>
          <p:nvPr>
            <p:ph type="body" idx="1"/>
          </p:nvPr>
        </p:nvSpPr>
        <p:spPr>
          <a:xfrm>
            <a:off x="939800" y="3048000"/>
            <a:ext cx="10841990" cy="37947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Lack of APIs to have global information about sensors</a:t>
            </a:r>
          </a:p>
          <a:p>
            <a:pPr>
              <a:defRPr lang="de-de"/>
            </a:pPr>
            <a:r>
              <a:t>Developers must implement transparency mechanisms themselves</a:t>
            </a:r>
          </a:p>
          <a:p>
            <a:pPr>
              <a:defRPr lang="de-de"/>
            </a:pPr>
            <a:r>
              <a:t>Our solution: </a:t>
            </a:r>
          </a:p>
          <a:p>
            <a:pPr lvl="1">
              <a:defRPr lang="de-de"/>
            </a:pPr>
            <a:r>
              <a:t>To be shared to community?</a:t>
            </a:r>
          </a:p>
          <a:p>
            <a:pPr lvl="1">
              <a:defRPr lang="de-de"/>
            </a:pPr>
            <a:r>
              <a:t>Aims to put users in control + raise data collection awareness</a:t>
            </a:r>
          </a:p>
          <a:p>
            <a:pPr lvl="1">
              <a:buChar char="→"/>
              <a:defRPr lang="de-de"/>
            </a:pPr>
            <a:r>
              <a:t> Case Study necessary to assess efficiency</a:t>
            </a:r>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M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42D5FD3-9D89-78A9-C795-6BFC11DB313E}"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ous-titre 8"/>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oCMAAMg9AADmJQAAEAAAACYAAAAIAAAAAAAAAAAAAAA="/>
              </a:ext>
            </a:extLst>
          </p:cNvSpPr>
          <p:nvPr>
            <p:ph type="subTitle" idx="4"/>
          </p:nvPr>
        </p:nvSpPr>
        <p:spPr/>
        <p:txBody>
          <a:bodyPr/>
          <a:lstStyle/>
          <a:p>
            <a:pPr>
              <a:defRPr lang="de-de"/>
            </a:pPr>
            <a:r>
              <a:rPr lang="en-gb"/>
              <a:t>Do you have any questions?</a:t>
            </a:r>
            <a:endParaRPr lang="en-gb"/>
          </a:p>
        </p:txBody>
      </p:sp>
      <p:sp>
        <p:nvSpPr>
          <p:cNvPr id="3" name="Titre 6"/>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BGIgAAEAAAACYAAAAIAAAAAAAAAAAAAAA="/>
              </a:ext>
            </a:extLst>
          </p:cNvSpPr>
          <p:nvPr>
            <p:ph type="title"/>
          </p:nvPr>
        </p:nvSpPr>
        <p:spPr/>
        <p:txBody>
          <a:bodyPr/>
          <a:lstStyle/>
          <a:p>
            <a:pPr>
              <a:defRPr lang="de-de"/>
            </a:pPr>
            <a:r>
              <a:rPr lang="en-gb"/>
              <a:t>Thanks for your attention!</a:t>
            </a:r>
            <a:endParaRPr lang="en-gb"/>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References</a:t>
            </a:r>
            <a:endParaRPr lang="en-gb"/>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KpJAACgOwAAEAAAACYAAAAIAAAAAQAAAAAAAAA="/>
              </a:ext>
            </a:extLst>
          </p:cNvSpPr>
          <p:nvPr>
            <p:ph type="body" idx="1"/>
          </p:nvPr>
        </p:nvSpPr>
        <p:spPr>
          <a:xfrm>
            <a:off x="939800" y="3048000"/>
            <a:ext cx="11035030" cy="6644640"/>
          </a:xfrm>
        </p:spPr>
        <p:txBody>
          <a:bodyPr/>
          <a:lstStyle/>
          <a:p>
            <a:pPr marL="271780" indent="-271780" algn="just">
              <a:spcAft>
                <a:spcPts val="600"/>
              </a:spcAft>
              <a:defRPr lang="de-de"/>
            </a:pPr>
            <a:r>
              <a:rPr lang="en-gb" sz="1600"/>
              <a:t>[1] P. Datta, A. S. Namin, and M. Chatterjee, “A survey of privacy concerns in wearable devices,” in 2018 IEEE International Conference on Big Data (Big Data), IEEE, 2018, pp. 4549–4553.</a:t>
            </a:r>
            <a:endParaRPr lang="en-gb" sz="1600"/>
          </a:p>
          <a:p>
            <a:pPr marL="271780" indent="-271780" algn="just">
              <a:spcAft>
                <a:spcPts val="600"/>
              </a:spcAft>
              <a:defRPr lang="en-gb" sz="1600"/>
            </a:pPr>
            <a:r>
              <a:t>[2] V. G. Motti and K. Caine, “Users’ privacy concerns about wearables,” in International Conference on Financial Cryptography and Data Security, Springer, 2015, pp. 231–244.</a:t>
            </a:r>
          </a:p>
          <a:p>
            <a:pPr marL="271780" indent="-271780" algn="just">
              <a:spcAft>
                <a:spcPts val="600"/>
              </a:spcAft>
              <a:defRPr lang="en-gb" sz="1600"/>
            </a:pPr>
            <a:r>
              <a:t>[3] D. Dobbelstein, P. Henzler, and E. Rukzio, “Unconstrained pedestrian navigation based on vibro-tactile feedback around the wristband of a smartwatch,” in Proceedings of the 2016 CHI Conference Extended Abstracts on Human Factors in Computing Systems, 2016, pp. 2439–2445.</a:t>
            </a:r>
          </a:p>
          <a:p>
            <a:pPr marL="271780" indent="-271780" algn="just">
              <a:spcAft>
                <a:spcPts val="600"/>
              </a:spcAft>
              <a:defRPr lang="en-gb" sz="1600"/>
            </a:pPr>
            <a:r>
              <a:t>[4] S. Goodman, S. Kirchner, R. Guttman, D. Jain, J. Froehlich, and L. Findlater, “Evaluating smartwatch-based sound feedback for deaf and hard-of-hearing users across contexts,” in Proceedings of the 2020 CHI Conference on Human Factors in Computing Systems, 2020, pp. 1–13.</a:t>
            </a:r>
          </a:p>
          <a:p>
            <a:pPr marL="271780" indent="-271780" algn="just">
              <a:spcAft>
                <a:spcPts val="600"/>
              </a:spcAft>
              <a:defRPr lang="en-gb" sz="1600"/>
            </a:pPr>
            <a:r>
              <a:t>[5] J. Lee, Y. Song, J. Oh, Y. Chee, C. Ahn, H. Shin, H. Kang, and T. H. Lim, “Smartwatch feedback device for high-qualit chest compressions by a single rescuer during infant cardiac arrest: A randomized, controlled simulation study,” European Journal of Emergency Medicine, vol. 26, no. 4, p. 266, 2019.</a:t>
            </a:r>
          </a:p>
          <a:p>
            <a:pPr marL="271780" indent="-271780" algn="just">
              <a:spcAft>
                <a:spcPts val="600"/>
              </a:spcAft>
              <a:defRPr lang="en-gb" sz="1600"/>
            </a:pPr>
            <a:r>
              <a:t>[6] M. Williams, J. R. Nurse, and S. Creese, “(smart) watch out! encouraging privacy-protective behavior through interactive games,” International Journal of Human-Computer Studies, vol. 132, pp. 121–137, 2019. </a:t>
            </a:r>
          </a:p>
          <a:p>
            <a:pPr marL="271780" indent="-271780" algn="just">
              <a:spcAft>
                <a:spcPts val="600"/>
              </a:spcAft>
              <a:defRPr lang="en-gb" sz="1600"/>
            </a:pPr>
            <a:r>
              <a:t>[7] S. Patil, R. Hoyle, R. Schlegel, A. Kapadia, and A. J. Lee, “Interrupt now or inform later? comparing immediate and delayed privacy feedback,” in Proceedings of the 33rd Annual ACM Conference on Human Factors in Computing Systems, 2015, pp. 1415–1418.</a:t>
            </a:r>
          </a:p>
          <a:p>
            <a:pPr marL="271780" indent="-271780" algn="just">
              <a:spcAft>
                <a:spcPts val="600"/>
              </a:spcAft>
              <a:defRPr lang="en-gb" sz="1600"/>
            </a:pPr>
            <a:r>
              <a:t>[8] E. S. Udoh and A. Alkharashi, “Privacy risk awareness and the behavior of smartwatch users: A case study of indiana university students,” in 2016 Future Technologies Conference (FTC), IEEE, 2016, pp. 926–931.</a:t>
            </a:r>
          </a:p>
          <a:p>
            <a:pPr marL="271780" indent="-271780" algn="just">
              <a:spcAft>
                <a:spcPts val="600"/>
              </a:spcAft>
              <a:defRPr lang="en-gb" sz="1600"/>
            </a:pPr>
          </a:p>
          <a:p>
            <a:pPr marL="271780" indent="-271780" algn="just">
              <a:spcAft>
                <a:spcPts val="600"/>
              </a:spcAft>
              <a:defRPr lang="de-de"/>
            </a:pPr>
          </a:p>
          <a:p>
            <a:pPr marL="271780" indent="-271780" algn="l">
              <a:defRPr lang="de-de"/>
            </a:pPr>
            <a:endParaRPr lang="en-gb" sz="1400"/>
          </a:p>
          <a:p>
            <a:pPr marL="271780" indent="-271780" algn="l">
              <a:defRPr lang="de-de"/>
            </a:pPr>
            <a:endParaRPr lang="en-gb" sz="1400"/>
          </a:p>
          <a:p>
            <a:pPr algn="l">
              <a:defRPr lang="de-de"/>
            </a:pPr>
            <a:endParaRPr lang="en-gb" sz="1400"/>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465078A-C4E9-30F1-A7DD-32A449935167}" type="slidenum">
              <a:t>18</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object 6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G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t>Summary</a:t>
            </a:r>
          </a:p>
        </p:txBody>
      </p:sp>
      <p:sp>
        <p:nvSpPr>
          <p:cNvPr id="3" name="object 6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PTLo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wLQAAEAAAACYAAAAIAAAAAYAAAAAAAAA="/>
              </a:ext>
            </a:extLst>
          </p:cNvSpPr>
          <p:nvPr>
            <p:ph type="body" idx="1"/>
          </p:nvPr>
        </p:nvSpPr>
        <p:spPr>
          <a:xfrm>
            <a:off x="939800" y="3048000"/>
            <a:ext cx="10841990" cy="429768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defTabSz="360045">
              <a:tabLst/>
              <a:defRPr lang="de-de"/>
            </a:pPr>
            <a:r>
              <a:rPr lang="en-us"/>
              <a:t>Introduction</a:t>
            </a:r>
            <a:endParaRPr lang="en-us"/>
          </a:p>
          <a:p>
            <a:pPr defTabSz="360045">
              <a:tabLst/>
              <a:defRPr lang="en-us"/>
            </a:pPr>
            <a:r>
              <a:t>Foundations</a:t>
            </a:r>
          </a:p>
          <a:p>
            <a:pPr defTabSz="360045">
              <a:tabLst/>
              <a:defRPr lang="en-us"/>
            </a:pPr>
            <a:r>
              <a:t>Related Work</a:t>
            </a:r>
          </a:p>
          <a:p>
            <a:pPr defTabSz="360045">
              <a:tabLst/>
              <a:defRPr lang="en-us"/>
            </a:pPr>
            <a:r>
              <a:t>Approach</a:t>
            </a:r>
          </a:p>
          <a:p>
            <a:pPr defTabSz="360045">
              <a:tabLst/>
              <a:defRPr lang="en-us"/>
            </a:pPr>
            <a:r>
              <a:t>Discussion</a:t>
            </a:r>
          </a:p>
          <a:p>
            <a:pPr defTabSz="360045">
              <a:tabLst/>
              <a:defRPr lang="de-de"/>
            </a:pPr>
            <a:r>
              <a:rPr lang="en-us"/>
              <a:t>Conclusion</a:t>
            </a:r>
            <a:endParaRPr lang="en-us"/>
          </a:p>
        </p:txBody>
      </p:sp>
      <p:sp>
        <p:nvSpPr>
          <p:cNvPr id="4" name="Datumsplatzhalter 11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Foliennummernplatzhalter 11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n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4701EE2-ACC9-25E8-87C8-5ABD5086710F}" type="slidenum">
              <a:t>2</a:t>
            </a:fld>
          </a:p>
        </p:txBody>
      </p:sp>
    </p:spTree>
  </p:cSld>
  <p:clrMapOvr>
    <a:masterClrMapping/>
  </p:clrMapOvr>
  <p:transition spd="slow" p14:dur="1800">
    <p:fade/>
    <p:extLst>
      <p:ext uri="smNativeData">
        <pr:smNativeData xmlns:pr="smNativeData" val="eIVQYAAAAAAIBwAAAAAAAAY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us"/>
              <a:t>Introduction</a:t>
            </a:r>
            <a:endParaRPr lang="en-gb"/>
          </a:p>
        </p:txBody>
      </p:sp>
      <p:sp>
        <p:nvSpPr>
          <p:cNvPr id="3" name="Content Placeholder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MAAAEAAAACYAAAAIAAAAAYAAAAAAAAA="/>
              </a:ext>
            </a:extLst>
          </p:cNvSpPr>
          <p:nvPr>
            <p:ph type="body" idx="1"/>
          </p:nvPr>
        </p:nvSpPr>
        <p:spPr>
          <a:xfrm>
            <a:off x="939800" y="3048000"/>
            <a:ext cx="10841990" cy="4916805"/>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a:t>Privacy-paradox</a:t>
            </a:r>
            <a:endParaRPr lang="en-us"/>
          </a:p>
          <a:p>
            <a:pPr>
              <a:defRPr lang="de-de"/>
            </a:pPr>
            <a:r>
              <a:rPr lang="en-us"/>
              <a:t>Main goal of our work</a:t>
            </a:r>
            <a:endParaRPr lang="en-us"/>
          </a:p>
          <a:p>
            <a:pPr>
              <a:defRPr lang="de-de"/>
            </a:pPr>
            <a:r>
              <a:rPr lang="en-us"/>
              <a:t>Questions to be answered</a:t>
            </a:r>
            <a:endParaRPr lang="en-us"/>
          </a:p>
          <a:p>
            <a:pPr>
              <a:defRPr lang="de-de"/>
            </a:pPr>
            <a:r>
              <a:rPr lang="en-us"/>
              <a:t>Our solution – briefly:</a:t>
            </a:r>
            <a:endParaRPr lang="en-us"/>
          </a:p>
          <a:p>
            <a:pPr lvl="1">
              <a:defRPr lang="de-de"/>
            </a:pPr>
            <a:r>
              <a:rPr lang="en-us"/>
              <a:t>Feedback types</a:t>
            </a:r>
            <a:endParaRPr lang="en-us"/>
          </a:p>
          <a:p>
            <a:pPr lvl="2">
              <a:defRPr lang="de-de"/>
            </a:pPr>
            <a:r>
              <a:rPr lang="en-us"/>
              <a:t>Ring</a:t>
            </a:r>
            <a:endParaRPr lang="en-us"/>
          </a:p>
          <a:p>
            <a:pPr lvl="2">
              <a:defRPr lang="de-de"/>
            </a:pPr>
            <a:r>
              <a:rPr lang="en-us"/>
              <a:t>Icon</a:t>
            </a:r>
            <a:endParaRPr lang="en-us"/>
          </a:p>
          <a:p>
            <a:pPr lvl="2">
              <a:defRPr lang="de-de"/>
            </a:pPr>
            <a:r>
              <a:rPr lang="en-us"/>
              <a:t>Notification</a:t>
            </a:r>
            <a:endParaRPr lang="en-gb"/>
          </a:p>
        </p:txBody>
      </p:sp>
      <p:sp>
        <p:nvSpPr>
          <p:cNvPr id="4" name="Date Placeholder 3"/>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Ec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rPr lang="en-us"/>
              <a:t>25.03.2021</a:t>
            </a:r>
            <a:endParaRPr lang="en-us"/>
          </a:p>
        </p:txBody>
      </p:sp>
      <p:sp>
        <p:nvSpPr>
          <p:cNvPr id="5" name="Slide Number Placeholder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9EA7373-3DE4-BF85-AA52-CBD03D1C5C9E}" type="slidenum">
              <a:rPr lang="en-gb"/>
              <a:t>3</a:t>
            </a:fld>
            <a:endParaRPr lang="en-gb"/>
          </a:p>
        </p:txBody>
      </p:sp>
      <p:sp>
        <p:nvSpPr>
          <p:cNvPr id="6" name="Content Placeholder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ph type="body" idx="10"/>
          </p:nvPr>
        </p:nvSpPr>
        <p:spPr/>
        <p:txBody>
          <a:bodyPr/>
          <a:lstStyle/>
          <a:p>
            <a:pPr>
              <a:defRPr lang="en-gb"/>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Foundations – Smartwatches</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JBQAAwRIAAHtIAADDMgAAAAAAACYAAAAIAAAAAYAAAAAAAAA="/>
              </a:ext>
            </a:extLst>
          </p:cNvSpPr>
          <p:nvPr>
            <p:ph type="body" idx="1"/>
          </p:nvPr>
        </p:nvSpPr>
        <p:spPr>
          <a:xfrm>
            <a:off x="940435" y="3048635"/>
            <a:ext cx="10841990" cy="520319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a:t>What is a smartwatch ?</a:t>
            </a:r>
            <a:endParaRPr lang="en-us"/>
          </a:p>
          <a:p>
            <a:pPr>
              <a:defRPr lang="de-de"/>
            </a:pPr>
            <a:r>
              <a:rPr lang="en-us"/>
              <a:t>Features</a:t>
            </a:r>
            <a:endParaRPr lang="en-us"/>
          </a:p>
          <a:p>
            <a:pPr lvl="1">
              <a:defRPr lang="de-de"/>
            </a:pPr>
            <a:r>
              <a:rPr lang="en-us"/>
              <a:t>Have WiFi/Bluetooth connectivity</a:t>
            </a:r>
            <a:endParaRPr lang="en-us"/>
          </a:p>
          <a:p>
            <a:pPr lvl="1">
              <a:defRPr lang="de-de"/>
            </a:pPr>
            <a:r>
              <a:rPr lang="en-us"/>
              <a:t>Support mobile applications</a:t>
            </a:r>
            <a:endParaRPr lang="en-us"/>
          </a:p>
          <a:p>
            <a:pPr lvl="1">
              <a:defRPr lang="de-de"/>
            </a:pPr>
            <a:r>
              <a:rPr lang="en-us"/>
              <a:t>Have their own operating system</a:t>
            </a:r>
            <a:endParaRPr lang="en-us"/>
          </a:p>
          <a:p>
            <a:pPr lvl="1">
              <a:defRPr lang="de-de"/>
            </a:pPr>
            <a:r>
              <a:rPr lang="en-us"/>
              <a:t>Peripheral devices (sensors)</a:t>
            </a:r>
            <a:endParaRPr lang="en-us"/>
          </a:p>
          <a:p>
            <a:pPr>
              <a:defRPr lang="de-de"/>
            </a:pPr>
            <a:r>
              <a:t>A</a:t>
            </a:r>
          </a:p>
          <a:p>
            <a:pPr>
              <a:defRPr lang="de-de"/>
            </a:pPr>
            <a:r>
              <a:t>B</a:t>
            </a:r>
          </a:p>
          <a:p>
            <a:pPr lvl="1">
              <a:defRPr lang="de-de"/>
            </a:pP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6AB98A1-EFDB-FE6E-9513-193BD65D634C}"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Foundations – Tizen applications</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yRIAAGRIAADaNQAAAAAAACYAAAAIAAAAAYAAAAAAAAA="/>
              </a:ext>
            </a:extLst>
          </p:cNvSpPr>
          <p:nvPr>
            <p:ph type="body" idx="1"/>
          </p:nvPr>
        </p:nvSpPr>
        <p:spPr>
          <a:xfrm>
            <a:off x="939800" y="3053715"/>
            <a:ext cx="10828020" cy="5700395"/>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Native applications </a:t>
            </a:r>
            <a:r>
              <a:rPr lang="en-gb"/>
              <a:t>–</a:t>
            </a:r>
            <a:r>
              <a:t> C/C++ based</a:t>
            </a:r>
          </a:p>
          <a:p>
            <a:pPr lvl="1">
              <a:defRPr lang="de-de"/>
            </a:pPr>
            <a:r>
              <a:t>Advantages</a:t>
            </a:r>
          </a:p>
          <a:p>
            <a:pPr lvl="1">
              <a:defRPr lang="de-de"/>
            </a:pPr>
            <a:r>
              <a:t>Disadvantages</a:t>
            </a:r>
          </a:p>
          <a:p>
            <a:pPr>
              <a:defRPr lang="de-de"/>
            </a:pPr>
            <a:r>
              <a:t>Web applications – HTML5 based</a:t>
            </a:r>
          </a:p>
          <a:p>
            <a:pPr lvl="1">
              <a:defRPr lang="de-de"/>
            </a:pPr>
            <a:r>
              <a:t>Advantages</a:t>
            </a:r>
          </a:p>
          <a:p>
            <a:pPr lvl="1">
              <a:defRPr lang="de-de"/>
            </a:pPr>
            <a:r>
              <a:t>Disadvantages</a:t>
            </a:r>
          </a:p>
          <a:p>
            <a:pPr>
              <a:defRPr lang="de-de"/>
            </a:pPr>
            <a:r>
              <a:t>.Net applications – C# based</a:t>
            </a:r>
          </a:p>
          <a:p>
            <a:pPr lvl="1">
              <a:defRPr lang="de-de"/>
            </a:pPr>
            <a:r>
              <a:t>Advantages</a:t>
            </a:r>
          </a:p>
          <a:p>
            <a:pPr lvl="1">
              <a:defRPr lang="de-de"/>
            </a:pPr>
            <a:r>
              <a:t>Disadvantages</a:t>
            </a:r>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7D454570-3E90-10B3-DEFD-C8E60BB3289D}" type="slidenum">
              <a:t>5</a:t>
            </a:fld>
          </a:p>
        </p:txBody>
      </p:sp>
      <p:pic>
        <p:nvPicPr>
          <p:cNvPr id="6" name="Picture 2"/>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uD4AAKUSAABzSwAAYB8AABAAAAAmAAAACAAAAP//////////"/>
              </a:ext>
            </a:extLst>
          </p:cNvPicPr>
          <p:nvPr/>
        </p:nvPicPr>
        <p:blipFill>
          <a:blip r:embed="rId2"/>
          <a:stretch>
            <a:fillRect/>
          </a:stretch>
        </p:blipFill>
        <p:spPr>
          <a:xfrm>
            <a:off x="10195560" y="3030855"/>
            <a:ext cx="2069465" cy="206946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AAAAACYAAAAIAAAAAQAAAAAAAAA="/>
              </a:ext>
            </a:extLst>
          </p:cNvSpPr>
          <p:nvPr>
            <p:ph type="title"/>
          </p:nvPr>
        </p:nvSpPr>
        <p:spPr>
          <a:xfrm>
            <a:off x="939800" y="1875155"/>
            <a:ext cx="10841990" cy="670560"/>
          </a:xfrm>
        </p:spPr>
        <p:txBody>
          <a:bodyPr/>
          <a:lstStyle/>
          <a:p>
            <a:pPr>
              <a:defRPr lang="en-gb"/>
            </a:pPr>
            <a:r>
              <a:t>Foundations – .NET applications</a:t>
            </a:r>
            <a:br/>
            <a:br/>
            <a:br/>
            <a:b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KBQAAyRIAAHFIAADNKwAAAAAAACYAAAAIAAAAAYAAAAAAAAA="/>
              </a:ext>
            </a:extLst>
          </p:cNvSpPr>
          <p:nvPr>
            <p:ph type="body" idx="1"/>
          </p:nvPr>
        </p:nvSpPr>
        <p:spPr>
          <a:xfrm>
            <a:off x="941070" y="3053715"/>
            <a:ext cx="10835005" cy="406654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a:t>.NET Framework</a:t>
            </a:r>
            <a:endParaRPr lang="en-us"/>
          </a:p>
          <a:p>
            <a:pPr>
              <a:defRPr lang="de-de"/>
            </a:pPr>
            <a:r>
              <a:rPr lang="en-us"/>
              <a:t>Xamarin Forms</a:t>
            </a:r>
            <a:endParaRPr lang="en-us"/>
          </a:p>
          <a:p>
            <a:pPr>
              <a:defRPr lang="de-de"/>
            </a:pPr>
            <a:r>
              <a:rPr lang="en-us"/>
              <a:t>TizenFX</a:t>
            </a:r>
            <a:endParaRPr lang="en-us"/>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2C93EE9-A7CF-9CC8-8171-519D703F7704}"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Related work</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YNwAAEAAAACYAAAAIAAAAAYAAAAAAAAA="/>
              </a:ext>
            </a:extLst>
          </p:cNvSpPr>
          <p:nvPr>
            <p:ph type="body" idx="1"/>
          </p:nvPr>
        </p:nvSpPr>
        <p:spPr>
          <a:xfrm>
            <a:off x="939800" y="3048000"/>
            <a:ext cx="10841990" cy="598932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Users have wearable privacy concerns [1], [2]</a:t>
            </a:r>
          </a:p>
          <a:p>
            <a:pPr lvl="1">
              <a:defRPr lang="de-de"/>
            </a:pPr>
            <a:r>
              <a:t>But also misunderstandings and false beliefs [8]</a:t>
            </a:r>
          </a:p>
          <a:p>
            <a:pPr lvl="1">
              <a:buChar char="→"/>
              <a:defRPr lang="de-de"/>
            </a:pPr>
            <a:r>
              <a:t> Important to raise awareness</a:t>
            </a:r>
          </a:p>
          <a:p>
            <a:pPr>
              <a:defRPr lang="de-de"/>
            </a:pPr>
            <a:r>
              <a:rPr lang="en-gb"/>
              <a:t>Various apps giving context-dependent feedback</a:t>
            </a:r>
            <a:endParaRPr lang="en-gb"/>
          </a:p>
          <a:p>
            <a:pPr lvl="1">
              <a:defRPr lang="en-gb"/>
            </a:pPr>
            <a:r>
              <a:t>Haptic feedback for pedestrian navigation [3]</a:t>
            </a:r>
          </a:p>
          <a:p>
            <a:pPr lvl="1">
              <a:defRPr lang="en-gb"/>
            </a:pPr>
            <a:r>
              <a:t>Visual and haptic feedback to assist deaf people [4]</a:t>
            </a:r>
          </a:p>
          <a:p>
            <a:pPr lvl="1">
              <a:defRPr lang="en-gb"/>
            </a:pPr>
            <a:r>
              <a:t>Visual feedback to assist rescuers during CPR [5]</a:t>
            </a:r>
          </a:p>
          <a:p>
            <a:pPr>
              <a:defRPr lang="en-gb"/>
            </a:pPr>
            <a:r>
              <a:t>Both together?</a:t>
            </a:r>
          </a:p>
          <a:p>
            <a:pPr lvl="1">
              <a:defRPr lang="en-gb"/>
            </a:pPr>
            <a:r>
              <a:t>Study to question the impact of timing of privacy feedback on UX [7]</a:t>
            </a:r>
          </a:p>
          <a:p>
            <a:pPr lvl="1">
              <a:defRPr lang="en-gb"/>
            </a:pPr>
            <a:r>
              <a:t>Serious game to raise awareness [6]</a:t>
            </a:r>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6C68E86-C8EB-9378-A57E-3E2DC030536B}" type="slidenum">
              <a:t>7</a:t>
            </a:fld>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requirements</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JJIAADKLgAAAAAAACYAAAAIAAAAAYAAAAAAAAA="/>
              </a:ext>
            </a:extLst>
          </p:cNvSpPr>
          <p:nvPr>
            <p:ph type="body" idx="1"/>
          </p:nvPr>
        </p:nvSpPr>
        <p:spPr>
          <a:xfrm>
            <a:off x="939800" y="3048000"/>
            <a:ext cx="10857230" cy="455803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System → Detect sensor accesses → Notify the user</a:t>
            </a:r>
          </a:p>
          <a:p>
            <a:pPr>
              <a:defRPr lang="de-de"/>
            </a:pPr>
            <a:r>
              <a:t>User → Suspend the sensor usage</a:t>
            </a:r>
          </a:p>
          <a:p>
            <a:pPr>
              <a:defRPr lang="de-de"/>
            </a:pPr>
            <a:r>
              <a:t>User Interface → Designed following the general principles</a:t>
            </a:r>
          </a:p>
          <a:p>
            <a:pPr>
              <a:defRPr lang="de-de"/>
            </a:pPr>
            <a:r>
              <a:t>Feedbacks → adapted to the core settings of the device</a:t>
            </a:r>
          </a:p>
          <a:p>
            <a:pPr>
              <a:defRPr lang="de-de"/>
            </a:pPr>
            <a:r>
              <a:t>Communication → minimal, fast and efficient</a:t>
            </a:r>
          </a:p>
          <a:p>
            <a:pPr>
              <a:defRPr lang="de-de"/>
            </a:pPr>
            <a:r>
              <a:t>User → should feel comfortable and have control over their privacy</a:t>
            </a:r>
          </a:p>
          <a:p>
            <a:pPr>
              <a:defRPr lang="de-de"/>
            </a:pP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6FC97FF-B1CB-A961-8544-4734D90A7312}" type="slidenum">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Overview</a:t>
            </a:r>
          </a:p>
        </p:txBody>
      </p:sp>
      <p:sp>
        <p:nvSpPr>
          <p:cNvPr id="3" name="Espace réservé du texte 2"/>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QGwAAEA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pitchFamily="0"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pitchFamily="0"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p>
          <a:p>
            <a:pPr>
              <a:defRPr lang="de-de"/>
            </a:pPr>
            <a:endParaRPr lang="en-gb"/>
          </a:p>
        </p:txBody>
      </p:sp>
      <p:sp>
        <p:nvSpPr>
          <p:cNvPr id="4" name="Espace réservé de la date 4"/>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C0B76C9-87C1-5E80-8FB3-71D538FD7924}" type="slidenum">
              <a:t>9</a:t>
            </a:fld>
          </a:p>
        </p:txBody>
      </p:sp>
      <p:pic>
        <p:nvPicPr>
          <p:cNvPr id="6" name="Picture 8"/>
          <p:cNvPicPr>
            <a:picLocks noChangeAspect="1"/>
            <a:extLst>
              <a:ext uri="smNativeData">
                <pr:smNativeData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AIAAKQRAAAUTQAA3jQAABAAAAAmAAAACAAAAP//////////"/>
              </a:ext>
            </a:extLst>
          </p:cNvPicPr>
          <p:nvPr/>
        </p:nvPicPr>
        <p:blipFill>
          <a:blip r:embed="rId2"/>
          <a:stretch>
            <a:fillRect/>
          </a:stretch>
        </p:blipFill>
        <p:spPr>
          <a:xfrm>
            <a:off x="340360" y="2867660"/>
            <a:ext cx="12189460" cy="572643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
  <dc:creator>Lange, Regina (ZVW)</dc:creator>
  <cp:keywords/>
  <dc:description/>
  <cp:lastModifiedBy>chris</cp:lastModifiedBy>
  <cp:revision>0</cp:revision>
  <dcterms:created xsi:type="dcterms:W3CDTF">2017-01-26T06:58:26Z</dcterms:created>
  <dcterms:modified xsi:type="dcterms:W3CDTF">2021-03-16T10:16:24Z</dcterms:modified>
</cp:coreProperties>
</file>