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76" r:id="rId2"/>
    <p:sldId id="262" r:id="rId3"/>
    <p:sldId id="301" r:id="rId4"/>
    <p:sldId id="300" r:id="rId5"/>
    <p:sldId id="293" r:id="rId6"/>
    <p:sldId id="299" r:id="rId7"/>
    <p:sldId id="292" r:id="rId8"/>
    <p:sldId id="302" r:id="rId9"/>
    <p:sldId id="291" r:id="rId10"/>
    <p:sldId id="294" r:id="rId11"/>
    <p:sldId id="295" r:id="rId12"/>
    <p:sldId id="296" r:id="rId13"/>
    <p:sldId id="297" r:id="rId14"/>
    <p:sldId id="289" r:id="rId15"/>
    <p:sldId id="290" r:id="rId16"/>
    <p:sldId id="284" r:id="rId17"/>
    <p:sldId id="287" r:id="rId18"/>
    <p:sldId id="288" r:id="rId19"/>
  </p:sldIdLst>
  <p:sldSz cx="13004800" cy="9753600"/>
  <p:notesSz cx="13004800" cy="9753600"/>
  <p:defaultText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defaultTextStyle>
  <p:extLst>
    <p:ext uri="{EFAFB233-063F-42B5-8137-9DF3F51BA10A}">
      <p15:sldGuideLst xmlns:p15="http://schemas.microsoft.com/office/powerpoint/2012/main">
        <p15:guide id="1" orient="horz" pos="288">
          <p15:clr>
            <a:srgbClr val="A4A3A4"/>
          </p15:clr>
        </p15:guide>
        <p15:guide id="2" pos="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615843193" val="982" rev64="64" revOS="3"/>
      <pr:smFileRevision xmlns:pr="smNativeData" xmlns:p14="http://schemas.microsoft.com/office/powerpoint/2010/main" xmlns="" dt="1615843193" val="101"/>
      <pr:guideOptions xmlns:pr="smNativeData" xmlns:p14="http://schemas.microsoft.com/office/powerpoint/2010/main" xmlns="" dt="1615843193"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02" y="648"/>
      </p:cViewPr>
      <p:guideLst>
        <p:guide orient="horz" pos="288"/>
        <p:guide pos="736"/>
      </p:guideLst>
    </p:cSldViewPr>
  </p:slideViewPr>
  <p:outlineViewPr>
    <p:cViewPr>
      <p:scale>
        <a:sx n="303" d="100"/>
        <a:sy n="303" d="100"/>
      </p:scale>
      <p:origin x="0" y="0"/>
    </p:cViewPr>
  </p:outlineViewPr>
  <p:notesTextViewPr>
    <p:cViewPr>
      <p:scale>
        <a:sx n="1" d="1"/>
        <a:sy n="1" d="1"/>
      </p:scale>
      <p:origin x="0" y="0"/>
    </p:cViewPr>
  </p:notesTextViewPr>
  <p:sorterViewPr>
    <p:cViewPr>
      <p:scale>
        <a:sx n="18" d="100"/>
        <a:sy n="18" d="100"/>
      </p:scale>
      <p:origin x="0" y="0"/>
    </p:cViewPr>
  </p:sorterViewPr>
  <p:notesViewPr>
    <p:cSldViewPr>
      <p:cViewPr>
        <p:scale>
          <a:sx n="70" d="100"/>
          <a:sy n="70" d="100"/>
        </p:scale>
        <p:origin x="1481" y="300"/>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xmlns:p14="http://schemas.microsoft.com/office/powerpoint/2010/main" xmlns=""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P4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Datumsplatzhalter 2"/>
          <p:cNvSpPr>
            <a:spLocks noGrp="1" noChangeArrowheads="1"/>
            <a:extLst>
              <a:ext uri="smNativeData">
                <pr:smNativeData xmlns:pr="smNativeData" xmlns:p14="http://schemas.microsoft.com/office/powerpoint/2010/main" xmlns=""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P48AAAAAAAA="/>
              </a:ext>
            </a:extLst>
          </p:cNvSpPr>
          <p:nvPr>
            <p:ph type="dt" sz="quarter"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3D3482BE-F0D0-6174-9E8C-0621CCC26853}" type="datetime1">
              <a:t>3/16/2021</a:t>
            </a:fld>
            <a:endParaRPr/>
          </a:p>
        </p:txBody>
      </p:sp>
      <p:sp>
        <p:nvSpPr>
          <p:cNvPr id="4" name="Fußzeilenplatzhalter 3"/>
          <p:cNvSpPr>
            <a:spLocks noGrp="1" noChangeArrowheads="1"/>
            <a:extLst>
              <a:ext uri="smNativeData">
                <pr:smNativeData xmlns:pr="smNativeData" xmlns:p14="http://schemas.microsoft.com/office/powerpoint/2010/main" xmlns="" val="SMDATA_13_ec9P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gAAKsiAAD+OwAAEAAAACYAAAAIAAAAv48AAAAAAAA="/>
              </a:ext>
            </a:extLst>
          </p:cNvSpPr>
          <p:nvPr>
            <p:ph type="ftr" sz="quarter" idx="2"/>
          </p:nvPr>
        </p:nvSpPr>
        <p:spPr>
          <a:xfrm>
            <a:off x="0" y="9264650"/>
            <a:ext cx="5635625" cy="487680"/>
          </a:xfrm>
          <a:prstGeom prst="rect">
            <a:avLst/>
          </a:prstGeom>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5" name="Foliennummernplatzhalter 4"/>
          <p:cNvSpPr>
            <a:spLocks noGrp="1" noChangeArrowheads="1"/>
            <a:extLst>
              <a:ext uri="smNativeData">
                <pr:smNativeData xmlns:pr="smNativeData" xmlns:p14="http://schemas.microsoft.com/office/powerpoint/2010/main" xmlns="" val="SMDATA_13_ec9P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jgAAPtPAAD+OwAAEAAAACYAAAAIAAAAv48AAAAAAAA="/>
              </a:ext>
            </a:extLst>
          </p:cNvSpPr>
          <p:nvPr>
            <p:ph type="sldNum" sz="quarter" idx="3"/>
          </p:nvPr>
        </p:nvSpPr>
        <p:spPr>
          <a:xfrm>
            <a:off x="7366000" y="9264650"/>
            <a:ext cx="5635625" cy="487680"/>
          </a:xfrm>
          <a:prstGeom prst="rect">
            <a:avLst/>
          </a:prstGeom>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F9F299B-D5F2-CADF-BC27-238A67694A76}" type="slidenum">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xmlns:p14="http://schemas.microsoft.com/office/powerpoint/2010/main" xmlns=""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P4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Datumsplatzhalter 2"/>
          <p:cNvSpPr>
            <a:spLocks noGrp="1" noChangeArrowheads="1"/>
            <a:extLst>
              <a:ext uri="smNativeData">
                <pr:smNativeData xmlns:pr="smNativeData" xmlns:p14="http://schemas.microsoft.com/office/powerpoint/2010/main" xmlns=""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P48AAAAAAAA="/>
              </a:ext>
            </a:extLst>
          </p:cNvSpPr>
          <p:nvPr>
            <p:ph type="dt"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69BC05D8-9684-E9F3-CA04-60A64B4A3C35}" type="datetime1">
              <a:t>3/16/2021</a:t>
            </a:fld>
            <a:endParaRPr/>
          </a:p>
        </p:txBody>
      </p:sp>
      <p:sp>
        <p:nvSpPr>
          <p:cNvPr id="4" name="Folienbildplatzhalter 3"/>
          <p:cNvSpPr>
            <a:spLocks noGrp="1" noRot="1" noChangeAspect="1" noChangeArrowheads="1"/>
            <a:extLst>
              <a:ext uri="smNativeData">
                <pr:smNativeData xmlns:pr="smNativeData" xmlns:p14="http://schemas.microsoft.com/office/powerpoint/2010/main" xmlns="" val="SMDATA_13_ec9P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vw8AAP8fAAA="/>
              </a:ext>
            </a:extLst>
          </p:cNvSpPr>
          <p:nvPr>
            <p:ph type="sldImg" idx="2"/>
          </p:nvPr>
        </p:nvSpPr>
        <p:spPr>
          <a:xfrm>
            <a:off x="4064000" y="732155"/>
            <a:ext cx="4876800" cy="36576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de-de"/>
            </a:pPr>
            <a:endParaRPr/>
          </a:p>
        </p:txBody>
      </p:sp>
      <p:sp>
        <p:nvSpPr>
          <p:cNvPr id="5" name="Notizenplatzhalter 4"/>
          <p:cNvSpPr>
            <a:spLocks noGrp="1" noChangeArrowheads="1"/>
            <a:extLst>
              <a:ext uri="smNativeData">
                <pr:smNativeData xmlns:pr="smNativeData" xmlns:p14="http://schemas.microsoft.com/office/powerpoint/2010/main" xmlns=""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CAAAfxwAAAFIAACANwAAEAAAACYAAAAIAAAAPy8AAP8fAAA="/>
              </a:ext>
            </a:extLst>
          </p:cNvSpPr>
          <p:nvPr>
            <p:ph type="body" idx="3"/>
          </p:nvPr>
        </p:nvSpPr>
        <p:spPr>
          <a:xfrm>
            <a:off x="1300480" y="4632325"/>
            <a:ext cx="10404475" cy="4389755"/>
          </a:xfrm>
          <a:prstGeom prst="rect">
            <a:avLst/>
          </a:prstGeom>
          <a:noFill/>
          <a:ln>
            <a:noFill/>
          </a:ln>
        </p:spPr>
        <p:txBody>
          <a:bodyPr vert="horz" wrap="square" lIns="91440" tIns="45720" rIns="91440" bIns="45720" numCol="1" spcCol="215900" anchor="t">
            <a:prstTxWarp prst="textNoShape">
              <a:avLst/>
            </a:prstTxWarp>
          </a:bodyPr>
          <a:lstStyle/>
          <a:p>
            <a:pPr>
              <a:defRPr lang="de-de"/>
            </a:pPr>
            <a:r>
              <a:t>Mastertextformat bearbeiten</a:t>
            </a:r>
          </a:p>
          <a:p>
            <a:pPr lvl="1">
              <a:defRPr lang="de-de"/>
            </a:pPr>
            <a:r>
              <a:t>Zweite Ebene</a:t>
            </a:r>
          </a:p>
          <a:p>
            <a:pPr lvl="2">
              <a:defRPr lang="de-de"/>
            </a:pPr>
            <a:r>
              <a:t>Dritte Ebene</a:t>
            </a:r>
          </a:p>
          <a:p>
            <a:pPr lvl="3">
              <a:defRPr lang="de-de"/>
            </a:pPr>
            <a:r>
              <a:t>Vierte Ebene</a:t>
            </a:r>
          </a:p>
          <a:p>
            <a:pPr lvl="4">
              <a:defRPr lang="de-de"/>
            </a:pPr>
            <a:r>
              <a:t>Fünfte Ebene</a:t>
            </a:r>
          </a:p>
        </p:txBody>
      </p:sp>
      <p:sp>
        <p:nvSpPr>
          <p:cNvPr id="6" name="Fußzeilenplatzhalter 5"/>
          <p:cNvSpPr>
            <a:spLocks noGrp="1" noChangeArrowheads="1"/>
            <a:extLst>
              <a:ext uri="smNativeData">
                <pr:smNativeData xmlns:pr="smNativeData" xmlns:p14="http://schemas.microsoft.com/office/powerpoint/2010/main" xmlns="" val="SMDATA_13_ec9P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gAAKsiAAD+OwAAEAAAACYAAAAIAAAAv48AAP8fAAA="/>
              </a:ext>
            </a:extLst>
          </p:cNvSpPr>
          <p:nvPr>
            <p:ph type="ftr" sz="quarter" idx="4"/>
          </p:nvPr>
        </p:nvSpPr>
        <p:spPr>
          <a:xfrm>
            <a:off x="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7" name="Foliennummernplatzhalter 6"/>
          <p:cNvSpPr>
            <a:spLocks noGrp="1" noChangeArrowheads="1"/>
            <a:extLst>
              <a:ext uri="smNativeData">
                <pr:smNativeData xmlns:pr="smNativeData" xmlns:p14="http://schemas.microsoft.com/office/powerpoint/2010/main" xmlns="" val="SMDATA_13_ec9P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jgAAPtPAAD+OwAAEAAAACYAAAAIAAAAv48AAP8fAAA="/>
              </a:ext>
            </a:extLst>
          </p:cNvSpPr>
          <p:nvPr>
            <p:ph type="sldNum" sz="quarter" idx="5"/>
          </p:nvPr>
        </p:nvSpPr>
        <p:spPr>
          <a:xfrm>
            <a:off x="736600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F51595A-14F2-04AF-BCE9-E2FA17A74AB7}" type="slidenum">
              <a:t>‹#›</a:t>
            </a:fld>
            <a:endParaRPr/>
          </a:p>
        </p:txBody>
      </p:sp>
    </p:spTree>
  </p:cSld>
  <p:clrMap bg1="lt1" tx1="dk1" bg2="lt2" tx2="dk2" accent1="accent1" accent2="accent2" accent3="accent3" accent4="accent4" accent5="accent5" accent6="accent6" hlink="hlink" folHlink="folHlink"/>
  <p:hf sldNum="0" hdr="0" ftr="0" dt="0"/>
  <p:notesStyle>
    <a:lvl1pPr marL="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Folienbildplatzhalter 1"/>
          <p:cNvSpPr>
            <a:spLocks noGrp="1" noRot="1" noChangeAspect="1" noChangeArrowheads="1"/>
            <a:extLst>
              <a:ext uri="smNativeData">
                <pr:smNativeData xmlns:pr="smNativeData" xmlns:p14="http://schemas.microsoft.com/office/powerpoint/2010/main" xmlns="" val="SMDATA_13_ec9P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AQAAAAAAAAA="/>
              </a:ext>
            </a:extLst>
          </p:cNvSpPr>
          <p:nvPr>
            <p:ph type="sldImg"/>
          </p:nvPr>
        </p:nvSpPr>
        <p:spPr>
          <a:xfrm>
            <a:off x="4064000" y="732155"/>
            <a:ext cx="4876800" cy="3657600"/>
          </a:xfrm>
        </p:spPr>
      </p:sp>
      <p:sp>
        <p:nvSpPr>
          <p:cNvPr id="3" name="Notizenplatzhalter 2"/>
          <p:cNvSpPr>
            <a:spLocks noGrp="1" noChangeArrowheads="1"/>
            <a:extLst>
              <a:ext uri="smNativeData">
                <pr:smNativeData xmlns:pr="smNativeData" xmlns:p14="http://schemas.microsoft.com/office/powerpoint/2010/main" xmlns=""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CAAAfxwAAAFIAACANwAAEAAAACYAAAAIAAAAASAAAAAAAAA="/>
              </a:ext>
            </a:extLst>
          </p:cNvSpPr>
          <p:nvPr>
            <p:ph type="body" idx="1"/>
          </p:nvPr>
        </p:nvSpPr>
        <p:spPr>
          <a:xfrm>
            <a:off x="1300480" y="4632325"/>
            <a:ext cx="10404475" cy="4389755"/>
          </a:xfrm>
        </p:spPr>
        <p:txBody>
          <a:bodyPr vert="horz" wrap="square" lIns="91440" tIns="45720" rIns="91440" bIns="45720" numCol="1" spcCol="215900" anchor="t">
            <a:prstTxWarp prst="textNoShape">
              <a:avLst/>
            </a:prstTxWarp>
          </a:bodyPr>
          <a:lstStyle/>
          <a:p>
            <a:pPr>
              <a:defRPr lang="de-d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el">
    <p:bg>
      <p:bgPr>
        <a:solidFill>
          <a:schemeClr val="bg1"/>
        </a:solidFill>
        <a:effectLst/>
      </p:bgPr>
    </p:bg>
    <p:spTree>
      <p:nvGrpSpPr>
        <p:cNvPr id="1" name=""/>
        <p:cNvGrpSpPr/>
        <p:nvPr/>
      </p:nvGrpSpPr>
      <p:grpSpPr>
        <a:xfrm>
          <a:off x="0" y="0"/>
          <a:ext cx="0" cy="0"/>
          <a:chOff x="0" y="0"/>
          <a:chExt cx="0" cy="0"/>
        </a:xfrm>
      </p:grpSpPr>
      <p:sp>
        <p:nvSpPr>
          <p:cNvPr id="2" name="Holder 3"/>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yPjw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oCMAAMg9AADmJQAAECAAACYAAAAIAAAAPbAAAAAAAAA="/>
              </a:ext>
            </a:extLst>
          </p:cNvSpPr>
          <p:nvPr>
            <p:ph type="subTitle" idx="4"/>
          </p:nvPr>
        </p:nvSpPr>
        <p:spPr>
          <a:xfrm>
            <a:off x="939800" y="5791200"/>
            <a:ext cx="9103360" cy="369570"/>
          </a:xfrm>
        </p:spPr>
        <p:txBody>
          <a:bodyPr vert="horz" wrap="square" lIns="0" tIns="0" rIns="0" bIns="0" numCol="1" spcCol="215900" anchor="t">
            <a:prstTxWarp prst="textNoShape">
              <a:avLst/>
            </a:prstTxWarp>
          </a:bodyPr>
          <a:lstStyle>
            <a:lvl1pPr defTabSz="815975">
              <a:buNone/>
              <a:tabLst/>
              <a:defRPr lang="de-de" sz="240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Titel 14"/>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SBQAAmBwAAERIAABGIgAAECAAACYAAAAIAAAAAYAAAAAAAAA="/>
              </a:ext>
            </a:extLst>
          </p:cNvSpPr>
          <p:nvPr>
            <p:ph type="title"/>
          </p:nvPr>
        </p:nvSpPr>
        <p:spPr>
          <a:xfrm>
            <a:off x="905510" y="4648200"/>
            <a:ext cx="10841990" cy="923290"/>
          </a:xfrm>
        </p:spPr>
        <p:txBody>
          <a:bodyPr/>
          <a:lstStyle>
            <a:lvl1pPr>
              <a:defRPr lang="de-de" sz="600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t>Mastertitelformat bearbeiten</a:t>
            </a:r>
          </a:p>
        </p:txBody>
      </p:sp>
      <p:sp>
        <p:nvSpPr>
          <p:cNvPr id="4" name="SlideText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R5b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yBkAAGg4AACZGwAAECAAACYAAAAIAAAAPYAAAAAAAAA="/>
              </a:ext>
            </a:extLst>
          </p:cNvSpPr>
          <p:nvPr>
            <p:ph idx="1"/>
          </p:nvPr>
        </p:nvSpPr>
        <p:spPr>
          <a:xfrm>
            <a:off x="939800" y="4191000"/>
            <a:ext cx="8229600" cy="295275"/>
          </a:xfrm>
        </p:spPr>
        <p:txBody>
          <a:bodyPr vert="horz" wrap="square" lIns="0" tIns="0" rIns="0" bIns="0" numCol="1" spcCol="215900" anchor="t">
            <a:prstTxWarp prst="textNoShape">
              <a:avLst/>
            </a:prstTxWarp>
          </a:bodyPr>
          <a:lstStyle>
            <a:lvl1pPr>
              <a:defRPr lang="de-de" sz="2400" b="0" i="0" cap="small">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r>
              <a:t>fff</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Textfolie">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PY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Holder 3"/>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ZhbD0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AGFQAAECAAACYAAAAIAAAAPYAAAAAAAAA="/>
              </a:ext>
            </a:extLst>
          </p:cNvSpPr>
          <p:nvPr>
            <p:ph idx="1"/>
          </p:nvPr>
        </p:nvSpPr>
        <p:spPr>
          <a:xfrm>
            <a:off x="939800" y="3048000"/>
            <a:ext cx="1084199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4" name="Holder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AAAAAAAAAAAAAAAAAAAAACYAAAAIAAAAPIAAAAAAAAA="/>
              </a:ext>
            </a:extLst>
          </p:cNvSpPr>
          <p:nvPr>
            <p:ph type="ftr" sz="quarter" idx="3"/>
          </p:nvPr>
        </p:nvSpPr>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5" name="Holder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HNIgM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AAAAACYAAAAIAAAAPIAAAAAAAAA="/>
              </a:ext>
            </a:extLst>
          </p:cNvSpPr>
          <p:nvPr>
            <p:ph type="dt" sz="half" idx="2"/>
          </p:nvPr>
        </p:nvSpPr>
        <p:spPr/>
        <p:txBody>
          <a:bodyPr vert="horz" wrap="square" lIns="0" tIns="0" rIns="0" bIns="0" numCol="1" spcCol="215900" anchor="t">
            <a:prstTxWarp prst="textNoShape">
              <a:avLst/>
            </a:prstTxWarp>
          </a:bodyPr>
          <a:lstStyle>
            <a:lvl1pPr algn="l">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p>
        </p:txBody>
      </p:sp>
      <p:sp>
        <p:nvSpPr>
          <p:cNvPr id="6" name="Holder 6"/>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IDBQM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PI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9AE3AF4-BAF4-FBCC-BA16-4C9974584C19}"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Aufzählung">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kAYQ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PY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Holder 3"/>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aIQAAECAAACYAAAAIAAAAPYAAAAAAAAA="/>
              </a:ext>
            </a:extLst>
          </p:cNvSpPr>
          <p:nvPr>
            <p:ph idx="1"/>
          </p:nvPr>
        </p:nvSpPr>
        <p:spPr>
          <a:xfrm>
            <a:off x="939800" y="3048000"/>
            <a:ext cx="10841990" cy="2414270"/>
          </a:xfrm>
        </p:spPr>
        <p:txBody>
          <a:bodyPr vert="horz" wrap="square" lIns="0" tIns="0" rIns="0" bIns="0" numCol="1" spcCol="215900" anchor="t">
            <a:prstTxWarp prst="textNoShape">
              <a:avLst/>
            </a:prstTxWarp>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Test</a:t>
            </a:r>
          </a:p>
          <a:p>
            <a:pPr>
              <a:defRPr lang="de-de"/>
            </a:pPr>
            <a:r>
              <a:t>Test</a:t>
            </a:r>
          </a:p>
          <a:p>
            <a:pPr lvl="1">
              <a:defRPr lang="de-de"/>
            </a:pPr>
            <a:r>
              <a:t>Test</a:t>
            </a:r>
          </a:p>
          <a:p>
            <a:pPr lvl="2">
              <a:defRPr lang="de-de"/>
            </a:pPr>
            <a:r>
              <a:t>Test</a:t>
            </a:r>
          </a:p>
        </p:txBody>
      </p:sp>
      <p:sp>
        <p:nvSpPr>
          <p:cNvPr id="4" name="Holder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AAAAACYAAAAIAAAAPIAAAAAAAAA="/>
              </a:ext>
            </a:extLst>
          </p:cNvSpPr>
          <p:nvPr>
            <p:ph type="dt" sz="half" idx="2"/>
          </p:nvPr>
        </p:nvSpPr>
        <p:spPr/>
        <p:txBody>
          <a:bodyPr vert="horz" wrap="square" lIns="0" tIns="0" rIns="0" bIns="0" numCol="1" spcCol="215900" anchor="t">
            <a:prstTxWarp prst="textNoShape">
              <a:avLst/>
            </a:prstTxWarp>
          </a:bodyPr>
          <a:lstStyle>
            <a:lvl1pPr algn="l">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p>
        </p:txBody>
      </p:sp>
      <p:sp>
        <p:nvSpPr>
          <p:cNvPr id="5" name="Holder 6"/>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PI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21A75586-C8CC-F2A3-821F-3EF61B51746B}" type="slidenum">
              <a:t>‹#›</a:t>
            </a:fld>
            <a:endParaRPr/>
          </a:p>
        </p:txBody>
      </p:sp>
      <p:sp>
        <p:nvSpPr>
          <p:cNvPr id="6" name="Espace réservé du contenu 5"/>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XTYAAMcoAACANwAAECAAACYAAAAIAAAAAYAAAAAAAAA="/>
              </a:ext>
            </a:extLst>
          </p:cNvSpPr>
          <p:nvPr>
            <p:ph idx="10"/>
          </p:nvPr>
        </p:nvSpPr>
        <p:spPr>
          <a:xfrm>
            <a:off x="939800" y="8837295"/>
            <a:ext cx="5688965" cy="184785"/>
          </a:xfrm>
        </p:spPr>
        <p:txBody>
          <a:bodyPr/>
          <a:lstStyle>
            <a:lvl1pPr>
              <a:defRPr lang="en-gb" sz="1200" b="0" i="0" baseline="0">
                <a:solidFill>
                  <a:srgbClr val="595959"/>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gb"/>
            </a:pPr>
            <a:r>
              <a:t>Source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Großes Bild">
    <p:spTree>
      <p:nvGrpSpPr>
        <p:cNvPr id="1" name=""/>
        <p:cNvGrpSpPr/>
        <p:nvPr/>
      </p:nvGrpSpPr>
      <p:grpSpPr>
        <a:xfrm>
          <a:off x="0" y="0"/>
          <a:ext cx="0" cy="0"/>
          <a:chOff x="0" y="0"/>
          <a:chExt cx="0" cy="0"/>
        </a:xfrm>
      </p:grpSpPr>
      <p:sp>
        <p:nvSpPr>
          <p:cNvPr id="2" name="Bildplatzhalter 23"/>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cAgAAABQAAB4PAAAECAAACYAAAAIAAAAAYAAAAAAAAA="/>
              </a:ext>
            </a:extLst>
          </p:cNvSpPr>
          <p:nvPr>
            <p:ph type="pic" sz="quarter" idx="11"/>
          </p:nvPr>
        </p:nvSpPr>
        <p:spPr>
          <a:xfrm>
            <a:off x="0" y="1371600"/>
            <a:ext cx="13004800" cy="8458200"/>
          </a:xfrm>
        </p:spPr>
        <p:txBody>
          <a:bodyPr/>
          <a:lstStyle>
            <a:lvl1pPr>
              <a:defRPr lang="de-de" sz="1800" b="0" i="0">
                <a:solidFill>
                  <a:srgbClr val="575756"/>
                </a:solidFill>
                <a:latin typeface="DINPro"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Rechteck 5"/>
          <p:cNvSpPr>
            <a:extLst>
              <a:ext uri="smNativeData">
                <pr:smNativeData xmlns:pr="smNativeData" xmlns:p14="http://schemas.microsoft.com/office/powerpoint/2010/main" xmlns="" val="SMDATA_13_ec9PYBMAAAAlAAAAZAAAAA0AAAAAkAAAAEgAAACQAAAASAAAAAAAAAABAAAAAAAAAAEAAABQAAAAAAAAAAAA4D8AAAAAAADgPwAAAAAAAOA/AAAAAAAA4D8AAAAAAADgPwAAAAAAAOA/AAAAAAAA4D8AAAAAAADgPwAAAAAAAOA/AAAAAAAA4D8CAAAAjAAAAAEAAAAAAAAA////CDp7ywAAAAAAAAAAAAAAAAAAAAAAAAAAAAAAAAAAAAAAZAAAAAEAAABAAAAAAAAAAJz///9aAAAAAAAAAAEAAABQAAAAPXvHAAAAAAAAAAAAAAAAAAAAAAAAAAAAAAAAAAAAAAAAAAAAAAAAAAAAAAAAAAAAAAAAAAAAAAAAAAAAFAAAADwAAAAAAAAAAAAAAEl9vAAP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OnvLAD17xwAAAAAAAAAAAAAAAAAAAAAAAAAAAAAAAAAAAAAASX28AH9/fwDu7OEDzMzMAMDA/wB/f38AAAAAAAAAAAAAAAAAAAAAAAAAAAAhAAAAGAAAABQAAAAAAAAAUDcAAABQAAAAPAAAEAAAACYAAAAIAAAA//////////8="/>
              </a:ext>
            </a:extLst>
          </p:cNvSpPr>
          <p:nvPr/>
        </p:nvSpPr>
        <p:spPr>
          <a:xfrm>
            <a:off x="0" y="8991600"/>
            <a:ext cx="13004800" cy="762000"/>
          </a:xfrm>
          <a:prstGeom prst="rect">
            <a:avLst/>
          </a:prstGeom>
          <a:solidFill>
            <a:schemeClr val="bg1"/>
          </a:solidFill>
          <a:ln>
            <a:noFill/>
          </a:ln>
          <a:effectLst/>
        </p:spPr>
        <p:txBody>
          <a:bodyPr vert="horz" wrap="square" lIns="91440" tIns="45720" rIns="91440" bIns="45720" numCol="1" spcCol="215900" anchor="ctr"/>
          <a:lstStyle/>
          <a:p>
            <a:pPr algn="ctr">
              <a:defRPr lang="de-de">
                <a:solidFill>
                  <a:srgbClr val="FFFFFF"/>
                </a:solidFill>
                <a:latin typeface="Calibri" pitchFamily="2" charset="0"/>
                <a:ea typeface="Calibri" pitchFamily="2" charset="0"/>
                <a:cs typeface="Calibri" pitchFamily="2" charset="0"/>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roßes Bild">
    <p:spTree>
      <p:nvGrpSpPr>
        <p:cNvPr id="1" name=""/>
        <p:cNvGrpSpPr/>
        <p:nvPr/>
      </p:nvGrpSpPr>
      <p:grpSpPr>
        <a:xfrm>
          <a:off x="0" y="0"/>
          <a:ext cx="0" cy="0"/>
          <a:chOff x="0" y="0"/>
          <a:chExt cx="0" cy="0"/>
        </a:xfrm>
      </p:grpSpPr>
      <p:sp>
        <p:nvSpPr>
          <p:cNvPr id="2" name="Holder 3"/>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jQ4AAABQAACRNwAAECAAACYAAAAIAAAAPTAAAAAAAAA="/>
              </a:ext>
            </a:extLst>
          </p:cNvSpPr>
          <p:nvPr>
            <p:ph idx="10"/>
          </p:nvPr>
        </p:nvSpPr>
        <p:spPr>
          <a:xfrm>
            <a:off x="0" y="2365375"/>
            <a:ext cx="13004800" cy="6667500"/>
          </a:xfrm>
        </p:spPr>
        <p:txBody>
          <a:bodyPr vert="horz" wrap="square" lIns="0" tIns="0" rIns="0" bIns="0" numCol="1" spcCol="215900" anchor="t">
            <a:prstTxWarp prst="textNoShape">
              <a:avLst/>
            </a:prstTxWarp>
          </a:bodyPr>
          <a:lstStyle/>
          <a:p>
            <a:pPr>
              <a:defRPr lang="de-de"/>
            </a:pPr>
            <a:endParaRPr/>
          </a:p>
        </p:txBody>
      </p:sp>
      <p:sp>
        <p:nvSpPr>
          <p:cNvPr id="3" name="object 62"/>
          <p:cNvSpPr>
            <a:extLst>
              <a:ext uri="smNativeData">
                <pr:smNativeData xmlns:pr="smNativeData" xmlns:p14="http://schemas.microsoft.com/office/powerpoint/2010/main" xmlns="" val="SMDATA_13_ec9P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BeXQMMAAAAEAAAAAAAAAAAAAAAAAAAAAAAAAAeAAAAaAAAAAEAAAAAAAAAAAAAAAAAAAAAAAAAECcAABAnAAAAAAAAAAAAAAAAAAAAAAAAAAAAAAAAAAAAAAAAAAAAABQAAAAAAAAAwMD/AAAAAABkAAAAMgAAAAAAAABkAAAAAAAAAH9/fwAKAAAAHwAAAFQAAAAQJT8AD5bUAAAAAAAAAAAAAAAAAAAAAAAAAAAAAAAAAAAAAAAAAAAAAAAAAH9/fwDu7OE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endParaRPr/>
          </a:p>
        </p:txBody>
      </p:sp>
      <p:sp>
        <p:nvSpPr>
          <p:cNvPr id="4" name="Holder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dAkAAHpIAACsDAAAECAAACYAAAAIAAAAPY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endParaRPr/>
          </a:p>
        </p:txBody>
      </p:sp>
      <p:sp>
        <p:nvSpPr>
          <p:cNvPr id="5" name="Holder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AAAAACYAAAAIAAAAPI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p>
        </p:txBody>
      </p:sp>
      <p:sp>
        <p:nvSpPr>
          <p:cNvPr id="6" name="Holder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AAAAAAAAAAAAAAAAAAAAACYAAAAIAAAAPIAAAAAAAAA="/>
              </a:ext>
            </a:extLst>
          </p:cNvSpPr>
          <p:nvPr>
            <p:ph type="ftr" sz="quarter" idx="3"/>
          </p:nvPr>
        </p:nvSpPr>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7" name="Holder 6"/>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PI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0411597-D99D-14E3-D3F9-2FB65BB7257A}"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ext &amp; Bild">
    <p:spTree>
      <p:nvGrpSpPr>
        <p:cNvPr id="1" name=""/>
        <p:cNvGrpSpPr/>
        <p:nvPr/>
      </p:nvGrpSpPr>
      <p:grpSpPr>
        <a:xfrm>
          <a:off x="0" y="0"/>
          <a:ext cx="0" cy="0"/>
          <a:chOff x="0" y="0"/>
          <a:chExt cx="0" cy="0"/>
        </a:xfrm>
      </p:grpSpPr>
      <p:sp>
        <p:nvSpPr>
          <p:cNvPr id="2" name="object 62"/>
          <p:cNvSpPr>
            <a:extLst>
              <a:ext uri="smNativeData">
                <pr:smNativeData xmlns:pr="smNativeData" xmlns:p14="http://schemas.microsoft.com/office/powerpoint/2010/main" xmlns="" val="SMDATA_13_ec9P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AAAMAAAAEAAAAAAAAAAAAAAAAAAAAAAAAAAeAAAAaAAAAAEAAAAAAAAAAAAAAAAAAAAAAAAAECcAABAnAAAAAAAAAAAAAAAAAAAAAAAAAAAAAAAAAAAAAAAAAAAAABQAAAAAAAAAwMD/AAAAAABkAAAAMgAAAAAAAABkAAAAAAAAAH9/fwAKAAAAHwAAAFQAAAAQJT8AD5bUAAAAAAAAAAAAAAAAAAAAAAAAAAAAAAAAAAAAAAAAAAAAAAAAAH9/fwDu7OE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endParaRPr/>
          </a:p>
        </p:txBody>
      </p:sp>
      <p:sp>
        <p:nvSpPr>
          <p:cNvPr id="3" name="Holder 3"/>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QJwAAlA4AABpQAACYNwAAECAAACYAAAAIAAAAPTAAAAAAAAA="/>
              </a:ext>
            </a:extLst>
          </p:cNvSpPr>
          <p:nvPr>
            <p:ph idx="10"/>
          </p:nvPr>
        </p:nvSpPr>
        <p:spPr>
          <a:xfrm>
            <a:off x="6350000" y="2369820"/>
            <a:ext cx="6671310" cy="6667500"/>
          </a:xfrm>
        </p:spPr>
        <p:txBody>
          <a:bodyPr vert="horz" wrap="square" lIns="0" tIns="0" rIns="0" bIns="0" numCol="1" spcCol="215900" anchor="t">
            <a:prstTxWarp prst="textNoShape">
              <a:avLst/>
            </a:prstTxWarp>
          </a:bodyPr>
          <a:lstStyle/>
          <a:p>
            <a:pPr>
              <a:defRPr lang="de-de"/>
            </a:pPr>
            <a:endParaRPr/>
          </a:p>
        </p:txBody>
      </p:sp>
      <p:sp>
        <p:nvSpPr>
          <p:cNvPr id="4" name="Holder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AAAAACYAAAAIAAAAPI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p>
        </p:txBody>
      </p:sp>
      <p:sp>
        <p:nvSpPr>
          <p:cNvPr id="5" name="Holder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AAAAAAAAAAAAAAAAAAAAACYAAAAIAAAAPIAAAAAAAAA="/>
              </a:ext>
            </a:extLst>
          </p:cNvSpPr>
          <p:nvPr>
            <p:ph type="ftr" sz="quarter" idx="3"/>
          </p:nvPr>
        </p:nvSpPr>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6" name="Holder 6"/>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PI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47F9B90D-43AA-AC4F-E441-B51AF70F12E0}" type="slidenum">
              <a:t>‹#›</a:t>
            </a:fld>
            <a:endParaRPr/>
          </a:p>
        </p:txBody>
      </p:sp>
      <p:sp>
        <p:nvSpPr>
          <p:cNvPr id="7" name="SlideText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ABgAAwBIAAGAiAAAGFQAAECAAACYAAAAIAAAAPYAAAAAAAAA="/>
              </a:ext>
            </a:extLst>
          </p:cNvSpPr>
          <p:nvPr>
            <p:ph idx="1"/>
          </p:nvPr>
        </p:nvSpPr>
        <p:spPr>
          <a:xfrm>
            <a:off x="1016000" y="3048000"/>
            <a:ext cx="457200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8" name="Holder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dAkAAHpIAACsDAAAECAAACYAAAAIAAAAPY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Weiße Foli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9" descr="PPT_Göttingen.png"/>
          <p:cNvPicPr>
            <a:picLocks noChangeAspect="1"/>
            <a:extLst>
              <a:ext uri="smNativeData">
                <pr:smNativeData xmlns:pr="smNativeData" xmlns:p14="http://schemas.microsoft.com/office/powerpoint/2010/main" xmlns="" val="SMDATA_15_ec9P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AAAAAAAAAAAUAAAADwAABAAAAAmAAAACAAAAP//////////"/>
              </a:ext>
            </a:extLst>
          </p:cNvPicPr>
          <p:nvPr/>
        </p:nvPicPr>
        <p:blipFill>
          <a:blip r:embed="rId9"/>
          <a:stretch>
            <a:fillRect/>
          </a:stretch>
        </p:blipFill>
        <p:spPr>
          <a:xfrm>
            <a:off x="0" y="0"/>
            <a:ext cx="13004800" cy="9753600"/>
          </a:xfrm>
          <a:prstGeom prst="rect">
            <a:avLst/>
          </a:prstGeom>
          <a:noFill/>
          <a:ln>
            <a:noFill/>
          </a:ln>
          <a:effectLst/>
        </p:spPr>
      </p:pic>
      <p:sp>
        <p:nvSpPr>
          <p:cNvPr id="3" name="Holder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vEZf8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nBgAAiQsAAFlJAABlDgAAECAAACYAAAAIAAAAPb8AAAAAAAA="/>
              </a:ext>
            </a:extLst>
          </p:cNvSpPr>
          <p:nvPr>
            <p:ph type="title"/>
          </p:nvPr>
        </p:nvSpPr>
        <p:spPr>
          <a:xfrm>
            <a:off x="1081405" y="1875155"/>
            <a:ext cx="10841990" cy="464820"/>
          </a:xfrm>
          <a:prstGeom prst="rect">
            <a:avLst/>
          </a:prstGeom>
        </p:spPr>
        <p:txBody>
          <a:bodyPr vert="horz" wrap="square" lIns="0" tIns="0" rIns="0" bIns="0" numCol="1" spcCol="215900" anchor="t">
            <a:prstTxWarp prst="textNoShape">
              <a:avLst/>
            </a:prstTxWarp>
          </a:bodyPr>
          <a:lstStyle>
            <a:lvl1pPr>
              <a:defRPr lang="de-de" sz="3000" b="0" i="0">
                <a:solidFill>
                  <a:schemeClr val="bg1"/>
                </a:solidFill>
                <a:latin typeface="DINPro"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4" name="Holder 3"/>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nBgAARhQAANBIAAA1JQAAECAAACYAAAAIAAAAPb8AAAAAAAA="/>
              </a:ext>
            </a:extLst>
          </p:cNvSpPr>
          <p:nvPr>
            <p:ph type="body" idx="1"/>
          </p:nvPr>
        </p:nvSpPr>
        <p:spPr>
          <a:xfrm>
            <a:off x="1081405" y="3295650"/>
            <a:ext cx="10754995" cy="2752725"/>
          </a:xfrm>
          <a:prstGeom prst="rect">
            <a:avLst/>
          </a:prstGeom>
        </p:spPr>
        <p:txBody>
          <a:bodyPr vert="horz" wrap="square" lIns="0" tIns="0" rIns="0" bIns="0" numCol="1" spcCol="215900" anchor="t">
            <a:prstTxWarp prst="textNoShape">
              <a:avLst/>
            </a:prstTxWarp>
          </a:bodyPr>
          <a:lstStyle>
            <a:lvl1pPr>
              <a:defRPr lang="de-de" sz="1800" b="0" i="0">
                <a:solidFill>
                  <a:srgbClr val="575756"/>
                </a:solidFill>
                <a:latin typeface="DINPro"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5" name="Holder 6"/>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PY8AAAAAAAA="/>
              </a:ext>
            </a:extLst>
          </p:cNvSpPr>
          <p:nvPr>
            <p:ph type="sldNum" sz="quarter" idx="4"/>
          </p:nvPr>
        </p:nvSpPr>
        <p:spPr>
          <a:xfrm>
            <a:off x="11836400" y="9281160"/>
            <a:ext cx="857250" cy="243840"/>
          </a:xfrm>
          <a:prstGeom prst="rect">
            <a:avLst/>
          </a:prstGeom>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0641B044-0AEB-1446-A5F9-FC13FEB753A9}" type="slidenum">
              <a:t>‹#›</a:t>
            </a:fld>
            <a:endParaRPr/>
          </a:p>
        </p:txBody>
      </p:sp>
      <p:sp>
        <p:nvSpPr>
          <p:cNvPr id="6" name="Holder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AAAAACYAAAAIAAAAPY8AAAAAAAA="/>
              </a:ext>
            </a:extLst>
          </p:cNvSpPr>
          <p:nvPr>
            <p:ph type="dt" sz="half" idx="2"/>
          </p:nvPr>
        </p:nvSpPr>
        <p:spPr>
          <a:xfrm>
            <a:off x="311150" y="9245600"/>
            <a:ext cx="1466850" cy="279400"/>
          </a:xfrm>
          <a:prstGeom prst="rect">
            <a:avLst/>
          </a:prstGeom>
        </p:spPr>
        <p:txBody>
          <a:bodyPr vert="horz" wrap="square" lIns="0" tIns="0" rIns="0" bIns="0" numCol="1" spcCol="215900" anchor="t">
            <a:prstTxWarp prst="textNoShape">
              <a:avLst/>
            </a:prstTxWarp>
          </a:bodyPr>
          <a:lstStyle>
            <a:lvl1pPr algn="l">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p>
        </p:txBody>
      </p:sp>
      <p:sp>
        <p:nvSpPr>
          <p:cNvPr id="7" name="Textplatzhalter 30"/>
          <p:cNvSpPr>
            <a:extLst>
              <a:ext uri="smNativeData">
                <pr:smNativeData xmlns:pr="smNativeData" xmlns:p14="http://schemas.microsoft.com/office/powerpoint/2010/main" xmlns="" val="SMDATA_13_ec9P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AwNAAAPgMAAAhNAADyBAAAEAAAACYAAAAIAAAA//////////8="/>
              </a:ext>
            </a:extLst>
          </p:cNvSpPr>
          <p:nvPr/>
        </p:nvSpPr>
        <p:spPr>
          <a:xfrm>
            <a:off x="8483600" y="527050"/>
            <a:ext cx="4038600" cy="276860"/>
          </a:xfrm>
          <a:prstGeom prst="rect">
            <a:avLst/>
          </a:prstGeom>
          <a:noFill/>
          <a:ln>
            <a:noFill/>
          </a:ln>
          <a:effectLst/>
        </p:spPr>
        <p:txBody>
          <a:bodyPr vert="horz" wrap="square" lIns="91440" tIns="45720" rIns="91440" bIns="45720" numCol="1" spcCol="215900" anchor="t"/>
          <a:lstStyle>
            <a:lvl1pPr marL="0" algn="r">
              <a:defRPr lang="de-de" baseline="0">
                <a:solidFill>
                  <a:srgbClr val="7F7F7F"/>
                </a:solidFill>
                <a:latin typeface="Calibri" pitchFamily="2" charset="0"/>
                <a:ea typeface="Calibri" pitchFamily="2" charset="0"/>
                <a:cs typeface="Calibri" pitchFamily="2" charset="0"/>
              </a:defRPr>
            </a:lvl1pPr>
            <a:lvl2pPr marL="457200">
              <a:defRPr lang="de-de">
                <a:latin typeface="Calibri" pitchFamily="2" charset="0"/>
                <a:ea typeface="Calibri" pitchFamily="2" charset="0"/>
                <a:cs typeface="Calibri" pitchFamily="2" charset="0"/>
              </a:defRPr>
            </a:lvl2pPr>
            <a:lvl3pPr marL="914400">
              <a:defRPr lang="de-de">
                <a:latin typeface="Calibri" pitchFamily="2" charset="0"/>
                <a:ea typeface="Calibri" pitchFamily="2" charset="0"/>
                <a:cs typeface="Calibri" pitchFamily="2" charset="0"/>
              </a:defRPr>
            </a:lvl3pPr>
            <a:lvl4pPr marL="1371600">
              <a:defRPr lang="de-de">
                <a:latin typeface="Calibri" pitchFamily="2" charset="0"/>
                <a:ea typeface="Calibri" pitchFamily="2" charset="0"/>
                <a:cs typeface="Calibri" pitchFamily="2" charset="0"/>
              </a:defRPr>
            </a:lvl4pPr>
            <a:lvl5pPr marL="1828800">
              <a:defRPr lang="de-de">
                <a:latin typeface="Calibri" pitchFamily="2" charset="0"/>
                <a:ea typeface="Calibri" pitchFamily="2" charset="0"/>
                <a:cs typeface="Calibri" pitchFamily="2" charset="0"/>
              </a:defRPr>
            </a:lvl5pPr>
            <a:lvl6pPr marL="2286000">
              <a:defRPr lang="de-de">
                <a:latin typeface="Calibri" pitchFamily="2" charset="0"/>
                <a:ea typeface="Calibri" pitchFamily="2" charset="0"/>
                <a:cs typeface="Calibri" pitchFamily="2" charset="0"/>
              </a:defRPr>
            </a:lvl6pPr>
            <a:lvl7pPr marL="2743200">
              <a:defRPr lang="de-de">
                <a:latin typeface="Calibri" pitchFamily="2" charset="0"/>
                <a:ea typeface="Calibri" pitchFamily="2" charset="0"/>
                <a:cs typeface="Calibri" pitchFamily="2" charset="0"/>
              </a:defRPr>
            </a:lvl7pPr>
            <a:lvl8pPr marL="3200400">
              <a:defRPr lang="de-de">
                <a:latin typeface="Calibri" pitchFamily="2" charset="0"/>
                <a:ea typeface="Calibri" pitchFamily="2" charset="0"/>
                <a:cs typeface="Calibri" pitchFamily="2" charset="0"/>
              </a:defRPr>
            </a:lvl8pPr>
            <a:lvl9pPr marL="3657600">
              <a:defRPr lang="de-de">
                <a:latin typeface="Calibri" pitchFamily="2" charset="0"/>
                <a:ea typeface="Calibri" pitchFamily="2" charset="0"/>
                <a:cs typeface="Calibri" pitchFamily="2" charset="0"/>
              </a:defRPr>
            </a:lvl9pPr>
          </a:lstStyle>
          <a:p>
            <a:pPr defTabSz="914400">
              <a:tabLst/>
              <a:defRPr lang="de-de"/>
            </a:pPr>
            <a:r>
              <a:t>Institute of Computer Science</a:t>
            </a:r>
          </a:p>
        </p:txBody>
      </p:sp>
      <p:sp>
        <p:nvSpPr>
          <p:cNvPr id="8" name="Rectangle1"/>
          <p:cNvSpPr>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lsZT4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DQAA5TgAACBEAACYOgAAAAAAACYAAAAIAAAA//////////8="/>
              </a:ext>
            </a:extLst>
          </p:cNvSpPr>
          <p:nvPr/>
        </p:nvSpPr>
        <p:spPr>
          <a:xfrm>
            <a:off x="2152650" y="9248775"/>
            <a:ext cx="8921750" cy="276225"/>
          </a:xfrm>
          <a:prstGeom prst="rect">
            <a:avLst/>
          </a:prstGeom>
          <a:noFill/>
          <a:ln>
            <a:noFill/>
          </a:ln>
          <a:effectLst/>
        </p:spPr>
        <p:txBody>
          <a:bodyPr vert="horz" wrap="square" lIns="0" tIns="0" rIns="0" bIns="0" numCol="1" spcCol="215900" anchor="t"/>
          <a:lstStyle/>
          <a:p>
            <a:pPr algn="ctr">
              <a:defRPr lang="de-de" sz="1500">
                <a:solidFill>
                  <a:srgbClr val="17375E"/>
                </a:solidFill>
              </a:defRPr>
            </a:pPr>
            <a:r>
              <a:t>Mechanisms to Raise Awareness about Smartwatch Data Collection - Lab Course on Computer Security and Privacy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8" r:id="rId4"/>
    <p:sldLayoutId id="2147483664" r:id="rId5"/>
    <p:sldLayoutId id="2147483667" r:id="rId6"/>
    <p:sldLayoutId id="2147483665" r:id="rId7"/>
  </p:sldLayoutIdLst>
  <p:hf hdr="0"/>
  <p:txStyles>
    <p:title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6"/>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SBQAAmBwAAERIAADYJwAAACAAACYAAAAIAAAAAQAAAAAAAAA="/>
              </a:ext>
            </a:extLst>
          </p:cNvSpPr>
          <p:nvPr>
            <p:ph type="title"/>
          </p:nvPr>
        </p:nvSpPr>
        <p:spPr>
          <a:xfrm>
            <a:off x="905510" y="4648200"/>
            <a:ext cx="10841990" cy="1828800"/>
          </a:xfrm>
        </p:spPr>
        <p:txBody>
          <a:bodyPr/>
          <a:lstStyle/>
          <a:p>
            <a:pPr>
              <a:defRPr lang="de-de"/>
            </a:pPr>
            <a:r>
              <a:t>Mechanisms to Raise Awareness about Smartwatch Data Collection</a:t>
            </a:r>
          </a:p>
        </p:txBody>
      </p:sp>
      <p:sp>
        <p:nvSpPr>
          <p:cNvPr id="3" name="Untertitel 8"/>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gigAAMg9AADCKgAAACAAACYAAAAIAAAAAQAAAAAAAAA="/>
              </a:ext>
            </a:extLst>
          </p:cNvSpPr>
          <p:nvPr>
            <p:ph type="subTitle" idx="4"/>
          </p:nvPr>
        </p:nvSpPr>
        <p:spPr>
          <a:xfrm>
            <a:off x="939800" y="6584950"/>
            <a:ext cx="9103360" cy="365760"/>
          </a:xfrm>
        </p:spPr>
        <p:txBody>
          <a:bodyPr/>
          <a:lstStyle/>
          <a:p>
            <a:pPr>
              <a:defRPr lang="de-de"/>
            </a:pPr>
            <a:r>
              <a:t>Lab Course on Computer Security and Privacy</a:t>
            </a:r>
          </a:p>
        </p:txBody>
      </p:sp>
      <p:sp>
        <p:nvSpPr>
          <p:cNvPr id="4" name="Textplatzhalter 7"/>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yBkAAGg4AAAOHAAAECAAACYAAAAIAAAAAQAAAAAAAAA="/>
              </a:ext>
            </a:extLst>
          </p:cNvSpPr>
          <p:nvPr>
            <p:ph type="body" idx="1"/>
          </p:nvPr>
        </p:nvSpPr>
        <p:spPr>
          <a:xfrm>
            <a:off x="939800" y="4191000"/>
            <a:ext cx="8229600" cy="369570"/>
          </a:xfrm>
        </p:spPr>
        <p:txBody>
          <a:bodyPr/>
          <a:lstStyle/>
          <a:p>
            <a:pPr>
              <a:defRPr lang="de-de" cap="small"/>
            </a:pPr>
            <a:r>
              <a:t>Mehmed Mustafa, Chris Warin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rPr dirty="0"/>
              <a:t>Approach </a:t>
            </a:r>
            <a:r>
              <a:rPr lang="en-GB" dirty="0"/>
              <a:t>–</a:t>
            </a:r>
            <a:r>
              <a:rPr dirty="0"/>
              <a:t> Services</a:t>
            </a:r>
          </a:p>
        </p:txBody>
      </p:sp>
      <p:sp>
        <p:nvSpPr>
          <p:cNvPr id="3" name="Espace réservé du texte 2"/>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4F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rPr dirty="0"/>
              <a:t>Human activity services:</a:t>
            </a:r>
          </a:p>
          <a:p>
            <a:pPr lvl="1">
              <a:defRPr lang="de-de" b="0"/>
            </a:pPr>
            <a:r>
              <a:rPr lang="de-DE" dirty="0"/>
              <a:t>Health – Heart rate monitor</a:t>
            </a:r>
          </a:p>
          <a:p>
            <a:pPr lvl="1">
              <a:defRPr lang="de-de" b="0"/>
            </a:pPr>
            <a:r>
              <a:rPr lang="de-DE" dirty="0"/>
              <a:t>Location – GPS </a:t>
            </a:r>
          </a:p>
          <a:p>
            <a:pPr lvl="1">
              <a:defRPr lang="de-de" b="0"/>
            </a:pPr>
            <a:r>
              <a:rPr lang="de-DE" dirty="0"/>
              <a:t>Activity – Pedometer</a:t>
            </a:r>
            <a:endParaRPr dirty="0"/>
          </a:p>
          <a:p>
            <a:pPr>
              <a:defRPr lang="de-de" b="0"/>
            </a:pPr>
            <a:r>
              <a:rPr lang="de-DE" dirty="0"/>
              <a:t>Privacy permission service</a:t>
            </a:r>
            <a:endParaRPr dirty="0"/>
          </a:p>
          <a:p>
            <a:pPr>
              <a:defRPr lang="de-de"/>
            </a:pPr>
            <a:r>
              <a:rPr lang="en-gb" dirty="0"/>
              <a:t>Random sensing service</a:t>
            </a:r>
          </a:p>
          <a:p>
            <a:pPr>
              <a:defRPr lang="de-de"/>
            </a:pPr>
            <a:r>
              <a:rPr lang="en-GB" dirty="0"/>
              <a:t>Message port service</a:t>
            </a:r>
          </a:p>
          <a:p>
            <a:pPr>
              <a:defRPr lang="de-de"/>
            </a:pPr>
            <a:r>
              <a:rPr lang="en-GB" dirty="0"/>
              <a:t>Feedback service</a:t>
            </a: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g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470D4CB7-F9AA-58BA-E4B5-0FEF02FB125A}" type="slidenum">
              <a:t>10</a:t>
            </a:fld>
            <a:endParaRPr/>
          </a:p>
        </p:txBody>
      </p:sp>
    </p:spTree>
    <p:extLst>
      <p:ext uri="{BB962C8B-B14F-4D97-AF65-F5344CB8AC3E}">
        <p14:creationId xmlns:p14="http://schemas.microsoft.com/office/powerpoint/2010/main" val="2217665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rPr dirty="0"/>
              <a:t>Approach </a:t>
            </a:r>
            <a:r>
              <a:rPr lang="en-GB" dirty="0"/>
              <a:t>–</a:t>
            </a:r>
            <a:r>
              <a:rPr dirty="0"/>
              <a:t> Supported feedback types</a:t>
            </a:r>
          </a:p>
        </p:txBody>
      </p:sp>
      <p:sp>
        <p:nvSpPr>
          <p:cNvPr id="3" name="Espace réservé du texte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4F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rPr dirty="0"/>
              <a:t>Visual feedbacks</a:t>
            </a:r>
          </a:p>
          <a:p>
            <a:pPr lvl="1">
              <a:defRPr lang="de-de" b="0"/>
            </a:pPr>
            <a:r>
              <a:rPr lang="de-DE" dirty="0"/>
              <a:t>Ring feedback</a:t>
            </a:r>
          </a:p>
          <a:p>
            <a:pPr lvl="1">
              <a:defRPr lang="de-de" b="0"/>
            </a:pPr>
            <a:r>
              <a:rPr dirty="0"/>
              <a:t>Icon feedback</a:t>
            </a:r>
          </a:p>
          <a:p>
            <a:pPr lvl="1">
              <a:defRPr lang="de-de" b="0"/>
            </a:pPr>
            <a:r>
              <a:rPr lang="de-DE" dirty="0"/>
              <a:t>Notification feedback</a:t>
            </a:r>
            <a:endParaRPr dirty="0"/>
          </a:p>
          <a:p>
            <a:pPr>
              <a:defRPr lang="de-de" b="0"/>
            </a:pPr>
            <a:r>
              <a:rPr lang="de-DE" dirty="0"/>
              <a:t>Other feedbacks</a:t>
            </a:r>
            <a:endParaRPr dirty="0"/>
          </a:p>
          <a:p>
            <a:pPr lvl="1">
              <a:defRPr lang="de-de"/>
            </a:pPr>
            <a:r>
              <a:rPr lang="en-gb" dirty="0"/>
              <a:t>Vibration</a:t>
            </a:r>
          </a:p>
          <a:p>
            <a:pPr lvl="1">
              <a:defRPr lang="de-de"/>
            </a:pPr>
            <a:r>
              <a:rPr lang="en-GB" dirty="0"/>
              <a:t>Sound</a:t>
            </a: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g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470D4CB7-F9AA-58BA-E4B5-0FEF02FB125A}" type="slidenum">
              <a:t>11</a:t>
            </a:fld>
            <a:endParaRPr/>
          </a:p>
        </p:txBody>
      </p:sp>
      <p:pic>
        <p:nvPicPr>
          <p:cNvPr id="7" name="Picture 6">
            <a:extLst>
              <a:ext uri="{FF2B5EF4-FFF2-40B4-BE49-F238E27FC236}">
                <a16:creationId xmlns:a16="http://schemas.microsoft.com/office/drawing/2014/main" id="{F84E3D6F-29FA-4A67-812C-A1D4DB2D9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443" y="2795905"/>
            <a:ext cx="3120390" cy="3120390"/>
          </a:xfrm>
          <a:prstGeom prst="rect">
            <a:avLst/>
          </a:prstGeom>
        </p:spPr>
      </p:pic>
      <p:pic>
        <p:nvPicPr>
          <p:cNvPr id="9" name="Picture 8">
            <a:extLst>
              <a:ext uri="{FF2B5EF4-FFF2-40B4-BE49-F238E27FC236}">
                <a16:creationId xmlns:a16="http://schemas.microsoft.com/office/drawing/2014/main" id="{7F7FD020-5D5B-4CF4-969F-3CB86D787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4355" y="2795905"/>
            <a:ext cx="3120390" cy="3120390"/>
          </a:xfrm>
          <a:prstGeom prst="rect">
            <a:avLst/>
          </a:prstGeom>
        </p:spPr>
      </p:pic>
      <p:pic>
        <p:nvPicPr>
          <p:cNvPr id="11" name="Picture 10">
            <a:extLst>
              <a:ext uri="{FF2B5EF4-FFF2-40B4-BE49-F238E27FC236}">
                <a16:creationId xmlns:a16="http://schemas.microsoft.com/office/drawing/2014/main" id="{A800B0FF-48FE-4653-8A8B-C093D77985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3899" y="5672211"/>
            <a:ext cx="3120390" cy="3120390"/>
          </a:xfrm>
          <a:prstGeom prst="rect">
            <a:avLst/>
          </a:prstGeom>
        </p:spPr>
      </p:pic>
    </p:spTree>
    <p:extLst>
      <p:ext uri="{BB962C8B-B14F-4D97-AF65-F5344CB8AC3E}">
        <p14:creationId xmlns:p14="http://schemas.microsoft.com/office/powerpoint/2010/main" val="386557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rPr dirty="0"/>
              <a:t>Approach </a:t>
            </a:r>
            <a:r>
              <a:rPr lang="en-GB" dirty="0"/>
              <a:t>–</a:t>
            </a:r>
            <a:r>
              <a:rPr dirty="0"/>
              <a:t> Main application</a:t>
            </a:r>
          </a:p>
        </p:txBody>
      </p:sp>
      <p:sp>
        <p:nvSpPr>
          <p:cNvPr id="3" name="Espace réservé du texte 2"/>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4F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rPr dirty="0"/>
              <a:t>Views</a:t>
            </a:r>
          </a:p>
          <a:p>
            <a:pPr lvl="1">
              <a:defRPr lang="de-de" b="0"/>
            </a:pPr>
            <a:r>
              <a:rPr lang="de-DE" dirty="0"/>
              <a:t>Main page</a:t>
            </a:r>
          </a:p>
          <a:p>
            <a:pPr lvl="1">
              <a:defRPr lang="de-de" b="0"/>
            </a:pPr>
            <a:r>
              <a:rPr lang="de-DE" dirty="0"/>
              <a:t>Visual feedback settings</a:t>
            </a:r>
          </a:p>
          <a:p>
            <a:pPr lvl="1">
              <a:defRPr lang="de-de" b="0"/>
            </a:pPr>
            <a:r>
              <a:rPr lang="de-DE" dirty="0"/>
              <a:t>Other feedback settings</a:t>
            </a:r>
          </a:p>
          <a:p>
            <a:pPr lvl="1">
              <a:defRPr lang="de-de" b="0"/>
            </a:pPr>
            <a:r>
              <a:rPr lang="de-DE" dirty="0"/>
              <a:t>Sensors suspension setting</a:t>
            </a:r>
            <a:endParaRPr dirty="0"/>
          </a:p>
          <a:p>
            <a:pPr>
              <a:defRPr lang="de-de"/>
            </a:pP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g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470D4CB7-F9AA-58BA-E4B5-0FEF02FB125A}" type="slidenum">
              <a:t>12</a:t>
            </a:fld>
            <a:endParaRPr/>
          </a:p>
        </p:txBody>
      </p:sp>
      <p:pic>
        <p:nvPicPr>
          <p:cNvPr id="7" name="Picture 6">
            <a:extLst>
              <a:ext uri="{FF2B5EF4-FFF2-40B4-BE49-F238E27FC236}">
                <a16:creationId xmlns:a16="http://schemas.microsoft.com/office/drawing/2014/main" id="{3A39AD43-045B-43EF-BA41-318FAB3D2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497" y="2724150"/>
            <a:ext cx="2904528" cy="2904528"/>
          </a:xfrm>
          <a:prstGeom prst="rect">
            <a:avLst/>
          </a:prstGeom>
        </p:spPr>
      </p:pic>
      <p:pic>
        <p:nvPicPr>
          <p:cNvPr id="9" name="Picture 8">
            <a:extLst>
              <a:ext uri="{FF2B5EF4-FFF2-40B4-BE49-F238E27FC236}">
                <a16:creationId xmlns:a16="http://schemas.microsoft.com/office/drawing/2014/main" id="{7B8B1681-37D2-4A0B-A3AF-0382BF1B1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8847" y="2724150"/>
            <a:ext cx="2904528" cy="2904528"/>
          </a:xfrm>
          <a:prstGeom prst="rect">
            <a:avLst/>
          </a:prstGeom>
        </p:spPr>
      </p:pic>
      <p:pic>
        <p:nvPicPr>
          <p:cNvPr id="11" name="Picture 10">
            <a:extLst>
              <a:ext uri="{FF2B5EF4-FFF2-40B4-BE49-F238E27FC236}">
                <a16:creationId xmlns:a16="http://schemas.microsoft.com/office/drawing/2014/main" id="{764B30FC-8312-4728-BA11-03AAF9A60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672" y="5610231"/>
            <a:ext cx="2904529" cy="2904529"/>
          </a:xfrm>
          <a:prstGeom prst="rect">
            <a:avLst/>
          </a:prstGeom>
        </p:spPr>
      </p:pic>
    </p:spTree>
    <p:extLst>
      <p:ext uri="{BB962C8B-B14F-4D97-AF65-F5344CB8AC3E}">
        <p14:creationId xmlns:p14="http://schemas.microsoft.com/office/powerpoint/2010/main" val="92594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rPr dirty="0"/>
              <a:t>Approach </a:t>
            </a:r>
            <a:r>
              <a:rPr lang="en-GB" dirty="0"/>
              <a:t>–</a:t>
            </a:r>
            <a:r>
              <a:rPr dirty="0"/>
              <a:t> Watch face application </a:t>
            </a:r>
          </a:p>
        </p:txBody>
      </p:sp>
      <p:sp>
        <p:nvSpPr>
          <p:cNvPr id="3" name="Espace réservé du texte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4F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rPr dirty="0"/>
              <a:t>Normal mode</a:t>
            </a:r>
          </a:p>
          <a:p>
            <a:pPr>
              <a:defRPr lang="de-de" b="0"/>
            </a:pPr>
            <a:r>
              <a:rPr lang="de-DE" dirty="0"/>
              <a:t>Ambient mode</a:t>
            </a:r>
            <a:endParaRPr dirty="0"/>
          </a:p>
          <a:p>
            <a:pPr>
              <a:defRPr lang="de-de"/>
            </a:pP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g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470D4CB7-F9AA-58BA-E4B5-0FEF02FB125A}" type="slidenum">
              <a:t>13</a:t>
            </a:fld>
            <a:endParaRPr/>
          </a:p>
        </p:txBody>
      </p:sp>
    </p:spTree>
    <p:extLst>
      <p:ext uri="{BB962C8B-B14F-4D97-AF65-F5344CB8AC3E}">
        <p14:creationId xmlns:p14="http://schemas.microsoft.com/office/powerpoint/2010/main" val="41750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E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t>Discussion - First approach</a:t>
            </a:r>
          </a:p>
        </p:txBody>
      </p:sp>
      <p:sp>
        <p:nvSpPr>
          <p:cNvPr id="3" name="Espace réservé du texte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Q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BQMQAAACAAACYAAAAIAAAAAYAAAAAAAAA="/>
              </a:ext>
            </a:extLst>
          </p:cNvSpPr>
          <p:nvPr>
            <p:ph type="body" idx="1"/>
          </p:nvPr>
        </p:nvSpPr>
        <p:spPr>
          <a:xfrm>
            <a:off x="939800" y="3048000"/>
            <a:ext cx="10841990" cy="496824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Global sensor monitoring application</a:t>
            </a:r>
          </a:p>
          <a:p>
            <a:pPr>
              <a:defRPr lang="de-de"/>
            </a:pPr>
            <a:r>
              <a:t>Detects when a sensor is accessed by other apps</a:t>
            </a:r>
          </a:p>
          <a:p>
            <a:pPr lvl="1">
              <a:defRPr lang="de-de"/>
            </a:pPr>
            <a:r>
              <a:t>Triggers feedback</a:t>
            </a:r>
          </a:p>
          <a:p>
            <a:pPr>
              <a:defRPr lang="de-de" b="1"/>
            </a:pPr>
            <a:r>
              <a:t>Not feasible</a:t>
            </a:r>
          </a:p>
          <a:p>
            <a:pPr lvl="1">
              <a:defRPr lang="de-de" b="0"/>
            </a:pPr>
            <a:r>
              <a:t>No API to know if a sensor is being used outside of the app</a:t>
            </a:r>
          </a:p>
          <a:p>
            <a:pPr lvl="1">
              <a:defRPr lang="de-de" b="0"/>
            </a:pPr>
            <a:r>
              <a:t>Required info present in system log</a:t>
            </a:r>
          </a:p>
          <a:p>
            <a:pPr lvl="2">
              <a:defRPr lang="de-de" b="0"/>
            </a:pPr>
            <a:r>
              <a:t>But app has no read access</a:t>
            </a:r>
          </a:p>
          <a:p>
            <a:pPr>
              <a:defRPr lang="de-de"/>
            </a:pPr>
            <a:endParaRPr lang="en-gb"/>
          </a:p>
        </p:txBody>
      </p:sp>
      <p:sp>
        <p:nvSpPr>
          <p:cNvPr id="4" name="Espace réservé de la date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J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5994FB0E-40B4-C10D-FA2C-B658B5620CE3}"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nDiY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t>Discussion - Second approach</a:t>
            </a:r>
          </a:p>
        </p:txBody>
      </p:sp>
      <p:sp>
        <p:nvSpPr>
          <p:cNvPr id="3" name="Espace réservé du texte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oPAAAACAAACYAAAAIAAAAAYAAAAAAAAA="/>
              </a:ext>
            </a:extLst>
          </p:cNvSpPr>
          <p:nvPr>
            <p:ph type="body" idx="1"/>
          </p:nvPr>
        </p:nvSpPr>
        <p:spPr>
          <a:xfrm>
            <a:off x="939800" y="3048000"/>
            <a:ext cx="10841990" cy="681228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t>Advantages</a:t>
            </a:r>
          </a:p>
          <a:p>
            <a:pPr lvl="1">
              <a:defRPr lang="de-de" b="0"/>
            </a:pPr>
            <a:r>
              <a:t>Good granularity of feedback</a:t>
            </a:r>
          </a:p>
          <a:p>
            <a:pPr lvl="2">
              <a:defRPr lang="de-de" b="0"/>
            </a:pPr>
            <a:r>
              <a:t>Different combinations/intensities of feedback</a:t>
            </a:r>
          </a:p>
          <a:p>
            <a:pPr lvl="1">
              <a:defRPr lang="de-de" b="0"/>
            </a:pPr>
            <a:r>
              <a:t>Gives control to user</a:t>
            </a:r>
          </a:p>
          <a:p>
            <a:pPr lvl="2">
              <a:defRPr lang="de-de" b="0"/>
            </a:pPr>
            <a:r>
              <a:t>Can suspend sensor access with timer</a:t>
            </a:r>
          </a:p>
          <a:p>
            <a:pPr lvl="1">
              <a:defRPr lang="de-de" b="0"/>
            </a:pPr>
            <a:r>
              <a:t>Designed to be shared</a:t>
            </a:r>
          </a:p>
          <a:p>
            <a:pPr lvl="2">
              <a:defRPr lang="de-de" b="0"/>
            </a:pPr>
            <a:r>
              <a:t>Separated Watch Face + App</a:t>
            </a:r>
          </a:p>
          <a:p>
            <a:pPr>
              <a:defRPr lang="de-de" b="0"/>
            </a:pPr>
            <a:r>
              <a:t>Limits</a:t>
            </a:r>
          </a:p>
          <a:p>
            <a:pPr lvl="1">
              <a:defRPr lang="de-de" b="0"/>
            </a:pPr>
            <a:r>
              <a:t>Less generic that first approach</a:t>
            </a:r>
          </a:p>
          <a:p>
            <a:pPr lvl="1">
              <a:defRPr lang="de-de" b="0"/>
            </a:pPr>
            <a:r>
              <a:t>Still only a prototype</a:t>
            </a:r>
          </a:p>
          <a:p>
            <a:pPr lvl="1">
              <a:defRPr lang="de-de" b="0"/>
            </a:pPr>
            <a:r>
              <a:t>Can be bypassed by user</a:t>
            </a:r>
          </a:p>
          <a:p>
            <a:pPr>
              <a:defRPr lang="de-de"/>
            </a:pPr>
            <a:endParaRPr lang="en-gb"/>
          </a:p>
        </p:txBody>
      </p:sp>
      <p:sp>
        <p:nvSpPr>
          <p:cNvPr id="4" name="Espace réservé de la date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E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052116EA-A4E8-74E0-A699-52B558D75007}"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AAAAAAAAAAA="/>
              </a:ext>
            </a:extLst>
          </p:cNvSpPr>
          <p:nvPr>
            <p:ph type="title"/>
          </p:nvPr>
        </p:nvSpPr>
        <p:spPr/>
        <p:txBody>
          <a:bodyPr/>
          <a:lstStyle/>
          <a:p>
            <a:pPr>
              <a:defRPr lang="de-de"/>
            </a:pPr>
            <a:r>
              <a:rPr lang="en-gb"/>
              <a:t>Conclusion</a:t>
            </a:r>
          </a:p>
        </p:txBody>
      </p:sp>
      <p:sp>
        <p:nvSpPr>
          <p:cNvPr id="3" name="Espace réservé du texte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AYKgAAACAAACYAAAAIAAAAAYAAAAAAAAA="/>
              </a:ext>
            </a:extLst>
          </p:cNvSpPr>
          <p:nvPr>
            <p:ph type="body" idx="1"/>
          </p:nvPr>
        </p:nvSpPr>
        <p:spPr>
          <a:xfrm>
            <a:off x="939800" y="3048000"/>
            <a:ext cx="10841990" cy="37947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Lack of APIs to have global information about sensors</a:t>
            </a:r>
          </a:p>
          <a:p>
            <a:pPr>
              <a:defRPr lang="de-de"/>
            </a:pPr>
            <a:r>
              <a:t>Developers must implement transparency mechanisms themselves</a:t>
            </a:r>
          </a:p>
          <a:p>
            <a:pPr>
              <a:defRPr lang="de-de"/>
            </a:pPr>
            <a:r>
              <a:t>Our solution: </a:t>
            </a:r>
          </a:p>
          <a:p>
            <a:pPr lvl="1">
              <a:defRPr lang="de-de"/>
            </a:pPr>
            <a:r>
              <a:t>To be shared to community?</a:t>
            </a:r>
          </a:p>
          <a:p>
            <a:pPr lvl="1">
              <a:defRPr lang="de-de"/>
            </a:pPr>
            <a:r>
              <a:t>Aims to put users in control + raise data collection awareness</a:t>
            </a:r>
          </a:p>
          <a:p>
            <a:pPr lvl="1">
              <a:buChar char="→"/>
              <a:defRPr lang="de-de"/>
            </a:pPr>
            <a:r>
              <a:t> Case Study necessary to assess efficiency</a:t>
            </a:r>
          </a:p>
        </p:txBody>
      </p:sp>
      <p:sp>
        <p:nvSpPr>
          <p:cNvPr id="4" name="Espace réservé de la date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384F9F8C-C2D5-1A69-9BF7-343CD1B96D61}"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8"/>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oCMAAMg9AADmJQAAECAAACYAAAAIAAAAAAAAAAAAAAA="/>
              </a:ext>
            </a:extLst>
          </p:cNvSpPr>
          <p:nvPr>
            <p:ph type="subTitle" idx="4"/>
          </p:nvPr>
        </p:nvSpPr>
        <p:spPr/>
        <p:txBody>
          <a:bodyPr/>
          <a:lstStyle/>
          <a:p>
            <a:pPr>
              <a:defRPr lang="de-de"/>
            </a:pPr>
            <a:r>
              <a:rPr lang="en-gb"/>
              <a:t>Do you have any questions?</a:t>
            </a:r>
          </a:p>
        </p:txBody>
      </p:sp>
      <p:sp>
        <p:nvSpPr>
          <p:cNvPr id="3" name="Titre 6"/>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SBQAAmBwAAERIAABGIgAAECAAACYAAAAIAAAAAAAAAAAAAAA="/>
              </a:ext>
            </a:extLst>
          </p:cNvSpPr>
          <p:nvPr>
            <p:ph type="title"/>
          </p:nvPr>
        </p:nvSpPr>
        <p:spPr/>
        <p:txBody>
          <a:bodyPr/>
          <a:lstStyle/>
          <a:p>
            <a:pPr>
              <a:defRPr lang="de-de"/>
            </a:pPr>
            <a:r>
              <a:rPr lang="en-gb"/>
              <a:t>Thanks for your attention!</a:t>
            </a:r>
          </a:p>
        </p:txBody>
      </p:sp>
      <p:sp>
        <p:nvSpPr>
          <p:cNvPr id="4" name="Espace réservé du text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yBkAAGg4AACZGwAAECAAACYAAAAIAAAAAAAAAAAAAAA="/>
              </a:ext>
            </a:extLst>
          </p:cNvSpPr>
          <p:nvPr>
            <p:ph type="body" idx="1"/>
          </p:nvPr>
        </p:nvSpPr>
        <p:spPr/>
        <p:txBody>
          <a:bodyPr/>
          <a:lstStyle/>
          <a:p>
            <a:pPr>
              <a:defRPr lang="de-de" cap="small"/>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AAAAAAAAAAA="/>
              </a:ext>
            </a:extLst>
          </p:cNvSpPr>
          <p:nvPr>
            <p:ph type="title"/>
          </p:nvPr>
        </p:nvSpPr>
        <p:spPr/>
        <p:txBody>
          <a:bodyPr/>
          <a:lstStyle/>
          <a:p>
            <a:pPr>
              <a:defRPr lang="de-de"/>
            </a:pPr>
            <a:r>
              <a:rPr lang="en-gb"/>
              <a:t>References</a:t>
            </a:r>
          </a:p>
        </p:txBody>
      </p:sp>
      <p:sp>
        <p:nvSpPr>
          <p:cNvPr id="3" name="Espace réservé du texte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KpJAACgOwAAACAAACYAAAAIAAAAAQAAAAAAAAA="/>
              </a:ext>
            </a:extLst>
          </p:cNvSpPr>
          <p:nvPr>
            <p:ph type="body" idx="1"/>
          </p:nvPr>
        </p:nvSpPr>
        <p:spPr>
          <a:xfrm>
            <a:off x="939800" y="3048000"/>
            <a:ext cx="11035030" cy="6644640"/>
          </a:xfrm>
        </p:spPr>
        <p:txBody>
          <a:bodyPr/>
          <a:lstStyle/>
          <a:p>
            <a:pPr marL="271780" indent="-271780" algn="just">
              <a:spcAft>
                <a:spcPts val="600"/>
              </a:spcAft>
              <a:defRPr lang="de-de"/>
            </a:pPr>
            <a:r>
              <a:rPr lang="en-gb" sz="1600"/>
              <a:t>[1] P. Datta, A. S. Namin, and M. Chatterjee, “A survey of privacy concerns in wearable devices,” in 2018 IEEE International Conference on Big Data (Big Data), IEEE, 2018, pp. 4549–4553.</a:t>
            </a:r>
          </a:p>
          <a:p>
            <a:pPr marL="271780" indent="-271780" algn="just">
              <a:spcAft>
                <a:spcPts val="600"/>
              </a:spcAft>
              <a:defRPr lang="en-gb" sz="1600"/>
            </a:pPr>
            <a:r>
              <a:t>[2] V. G. Motti and K. Caine, “Users’ privacy concerns about wearables,” in International Conference on Financial Cryptography and Data Security, Springer, 2015, pp. 231–244.</a:t>
            </a:r>
          </a:p>
          <a:p>
            <a:pPr marL="271780" indent="-271780" algn="just">
              <a:spcAft>
                <a:spcPts val="600"/>
              </a:spcAft>
              <a:defRPr lang="en-gb" sz="1600"/>
            </a:pPr>
            <a:r>
              <a:t>[3] D. Dobbelstein, P. Henzler, and E. Rukzio, “Unconstrained pedestrian navigation based on vibro-tactile feedback around the wristband of a smartwatch,” in Proceedings of the 2016 CHI Conference Extended Abstracts on Human Factors in Computing Systems, 2016, pp. 2439–2445.</a:t>
            </a:r>
          </a:p>
          <a:p>
            <a:pPr marL="271780" indent="-271780" algn="just">
              <a:spcAft>
                <a:spcPts val="600"/>
              </a:spcAft>
              <a:defRPr lang="en-gb" sz="1600"/>
            </a:pPr>
            <a:r>
              <a:t>[4] S. Goodman, S. Kirchner, R. Guttman, D. Jain, J. Froehlich, and L. Findlater, “Evaluating smartwatch-based sound feedback for deaf and hard-of-hearing users across contexts,” in Proceedings of the 2020 CHI Conference on Human Factors in Computing Systems, 2020, pp. 1–13.</a:t>
            </a:r>
          </a:p>
          <a:p>
            <a:pPr marL="271780" indent="-271780" algn="just">
              <a:spcAft>
                <a:spcPts val="600"/>
              </a:spcAft>
              <a:defRPr lang="en-gb" sz="1600"/>
            </a:pPr>
            <a:r>
              <a:t>[5] J. Lee, Y. Song, J. Oh, Y. Chee, C. Ahn, H. Shin, H. Kang, and T. H. Lim, “Smartwatch feedback device for high-qualit chest compressions by a single rescuer during infant cardiac arrest: A randomized, controlled simulation study,” European Journal of Emergency Medicine, vol. 26, no. 4, p. 266, 2019.</a:t>
            </a:r>
          </a:p>
          <a:p>
            <a:pPr marL="271780" indent="-271780" algn="just">
              <a:spcAft>
                <a:spcPts val="600"/>
              </a:spcAft>
              <a:defRPr lang="en-gb" sz="1600"/>
            </a:pPr>
            <a:r>
              <a:t>[6] M. Williams, J. R. Nurse, and S. Creese, “(smart) watch out! encouraging privacy-protective behavior through interactive games,” International Journal of Human-Computer Studies, vol. 132, pp. 121–137, 2019. </a:t>
            </a:r>
          </a:p>
          <a:p>
            <a:pPr marL="271780" indent="-271780" algn="just">
              <a:spcAft>
                <a:spcPts val="600"/>
              </a:spcAft>
              <a:defRPr lang="en-gb" sz="1600"/>
            </a:pPr>
            <a:r>
              <a:t>[7] S. Patil, R. Hoyle, R. Schlegel, A. Kapadia, and A. J. Lee, “Interrupt now or inform later? comparing immediate and delayed privacy feedback,” in Proceedings of the 33rd Annual ACM Conference on Human Factors in Computing Systems, 2015, pp. 1415–1418.</a:t>
            </a:r>
          </a:p>
          <a:p>
            <a:pPr marL="271780" indent="-271780" algn="just">
              <a:spcAft>
                <a:spcPts val="600"/>
              </a:spcAft>
              <a:defRPr lang="en-gb" sz="1600"/>
            </a:pPr>
            <a:r>
              <a:t>[8] E. S. Udoh and A. Alkharashi, “Privacy risk awareness and the behavior of smartwatch users: A case study of indiana university students,” in 2016 Future Technologies Conference (FTC), IEEE, 2016, pp. 926–931.</a:t>
            </a:r>
          </a:p>
          <a:p>
            <a:pPr marL="271780" indent="-271780" algn="just">
              <a:spcAft>
                <a:spcPts val="600"/>
              </a:spcAft>
              <a:defRPr lang="en-gb" sz="1600"/>
            </a:pPr>
            <a:endParaRPr/>
          </a:p>
          <a:p>
            <a:pPr marL="271780" indent="-271780" algn="just">
              <a:spcAft>
                <a:spcPts val="600"/>
              </a:spcAft>
              <a:defRPr lang="de-de"/>
            </a:pPr>
            <a:endParaRPr/>
          </a:p>
          <a:p>
            <a:pPr marL="271780" indent="-271780" algn="l">
              <a:defRPr lang="de-de"/>
            </a:pPr>
            <a:endParaRPr lang="en-gb" sz="1400"/>
          </a:p>
          <a:p>
            <a:pPr marL="271780" indent="-271780" algn="l">
              <a:defRPr lang="de-de"/>
            </a:pPr>
            <a:endParaRPr lang="en-gb" sz="1400"/>
          </a:p>
          <a:p>
            <a:pPr algn="l">
              <a:defRPr lang="de-de"/>
            </a:pPr>
            <a:endParaRPr lang="en-gb" sz="1400"/>
          </a:p>
        </p:txBody>
      </p:sp>
      <p:sp>
        <p:nvSpPr>
          <p:cNvPr id="4" name="Espace réservé de la date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65E18926-6888-B47F-C659-9E2AC71730CB}" type="slidenum">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M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zDwAAECAAACYAAAAIAAAAAAAAAAAAAAA="/>
              </a:ext>
            </a:extLst>
          </p:cNvSpPr>
          <p:nvPr>
            <p:ph type="title"/>
          </p:nvPr>
        </p:nvSpPr>
        <p:spPr/>
        <p:txBody>
          <a:bodyPr/>
          <a:lstStyle/>
          <a:p>
            <a:pPr>
              <a:defRPr lang="de-de"/>
            </a:pPr>
            <a:r>
              <a:t>Summary</a:t>
            </a:r>
          </a:p>
        </p:txBody>
      </p:sp>
      <p:sp>
        <p:nvSpPr>
          <p:cNvPr id="3" name="object 6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E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AwLQAAACAAACYAAAAIAAAAAYAAAAAAAAA="/>
              </a:ext>
            </a:extLst>
          </p:cNvSpPr>
          <p:nvPr>
            <p:ph type="body" idx="1"/>
          </p:nvPr>
        </p:nvSpPr>
        <p:spPr>
          <a:xfrm>
            <a:off x="939800" y="3048000"/>
            <a:ext cx="10841990" cy="429768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defTabSz="360045">
              <a:tabLst/>
              <a:defRPr lang="de-de"/>
            </a:pPr>
            <a:r>
              <a:rPr lang="en-us"/>
              <a:t>Introduction</a:t>
            </a:r>
          </a:p>
          <a:p>
            <a:pPr defTabSz="360045">
              <a:tabLst/>
              <a:defRPr lang="en-us"/>
            </a:pPr>
            <a:r>
              <a:t>Foundations</a:t>
            </a:r>
          </a:p>
          <a:p>
            <a:pPr defTabSz="360045">
              <a:tabLst/>
              <a:defRPr lang="en-us"/>
            </a:pPr>
            <a:r>
              <a:t>Related Work</a:t>
            </a:r>
          </a:p>
          <a:p>
            <a:pPr defTabSz="360045">
              <a:tabLst/>
              <a:defRPr lang="en-us"/>
            </a:pPr>
            <a:r>
              <a:t>Approach</a:t>
            </a:r>
          </a:p>
          <a:p>
            <a:pPr defTabSz="360045">
              <a:tabLst/>
              <a:defRPr lang="en-us"/>
            </a:pPr>
            <a:r>
              <a:t>Discussion</a:t>
            </a:r>
          </a:p>
          <a:p>
            <a:pPr defTabSz="360045">
              <a:tabLst/>
              <a:defRPr lang="de-de"/>
            </a:pPr>
            <a:r>
              <a:rPr lang="en-us"/>
              <a:t>Conclusion</a:t>
            </a:r>
          </a:p>
        </p:txBody>
      </p:sp>
      <p:sp>
        <p:nvSpPr>
          <p:cNvPr id="4" name="Datumsplatzhalter 111"/>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wX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Foliennummernplatzhalter 112"/>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YS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5F3F4291-DFB2-6AB4-FC87-29E10CC90A7C}" type="slidenum">
              <a:t>2</a:t>
            </a:fld>
            <a:endParaRPr/>
          </a:p>
        </p:txBody>
      </p:sp>
    </p:spTree>
  </p:cSld>
  <p:clrMapOvr>
    <a:masterClrMapping/>
  </p:clrMapOvr>
  <mc:AlternateContent xmlns:mc="http://schemas.openxmlformats.org/markup-compatibility/2006">
    <mc:Choice xmlns:p14="http://schemas.microsoft.com/office/powerpoint/2010/main" Requires="p14">
      <p:transition spd="slow" p14:dur="800">
        <p:fade/>
        <p:extLst>
          <p:ext uri="smNativeData">
            <pr:smNativeData xmlns:pr="smNativeData" xmlns="" val="ec9PYAAAAAAgAwAAAAAAAAYAAAAAAAAAAAAAAAAAAAAAAAAAAQAAAAAAAAAAAAAAAAAAAAAAAAAAAAAA"/>
          </p:ext>
        </p:extLst>
      </p:transition>
    </mc:Choice>
    <mc:Fallback>
      <p:transition spd="slow">
        <p:fade/>
        <p:extLst>
          <p:ext uri="smNativeData">
            <pr:smNativeData xmlns:pr="smNativeData" xmlns:p14="http://schemas.microsoft.com/office/powerpoint/2010/main" xmlns="" val="ec9PYAAAAAAgAwAAAAAAAAYAAAAAAAAAAAAAAAAAAAAAAAAAAQAAAAAAAAAAAAAAAAAAAAAAAAAAAAAA"/>
          </p:ext>
        </p:extLs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AF3C-F92B-491E-A479-BF9B75ECDE0F}"/>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5DAEC3AD-82B2-4E1D-96E9-658DA2B4D064}"/>
              </a:ext>
            </a:extLst>
          </p:cNvPr>
          <p:cNvSpPr>
            <a:spLocks noGrp="1"/>
          </p:cNvSpPr>
          <p:nvPr>
            <p:ph idx="1"/>
          </p:nvPr>
        </p:nvSpPr>
        <p:spPr/>
        <p:txBody>
          <a:bodyPr/>
          <a:lstStyle/>
          <a:p>
            <a:r>
              <a:rPr lang="en-US" dirty="0"/>
              <a:t>Privacy-paradox</a:t>
            </a:r>
          </a:p>
          <a:p>
            <a:r>
              <a:rPr lang="en-US" dirty="0"/>
              <a:t>Main goal of our work</a:t>
            </a:r>
          </a:p>
          <a:p>
            <a:r>
              <a:rPr lang="en-US" dirty="0"/>
              <a:t>Questions to be answered</a:t>
            </a:r>
          </a:p>
          <a:p>
            <a:r>
              <a:rPr lang="en-US" dirty="0"/>
              <a:t>Our solution – briefly:</a:t>
            </a:r>
          </a:p>
          <a:p>
            <a:pPr lvl="1"/>
            <a:r>
              <a:rPr lang="en-US" dirty="0"/>
              <a:t>Feedback types</a:t>
            </a:r>
          </a:p>
          <a:p>
            <a:pPr lvl="2"/>
            <a:r>
              <a:rPr lang="en-US" dirty="0"/>
              <a:t>Ring</a:t>
            </a:r>
          </a:p>
          <a:p>
            <a:pPr lvl="2"/>
            <a:r>
              <a:rPr lang="en-US" dirty="0"/>
              <a:t>Icon</a:t>
            </a:r>
          </a:p>
          <a:p>
            <a:pPr lvl="2"/>
            <a:r>
              <a:rPr lang="en-US" dirty="0"/>
              <a:t>Notification</a:t>
            </a:r>
            <a:endParaRPr lang="en-GB" dirty="0"/>
          </a:p>
        </p:txBody>
      </p:sp>
      <p:sp>
        <p:nvSpPr>
          <p:cNvPr id="4" name="Date Placeholder 3">
            <a:extLst>
              <a:ext uri="{FF2B5EF4-FFF2-40B4-BE49-F238E27FC236}">
                <a16:creationId xmlns:a16="http://schemas.microsoft.com/office/drawing/2014/main" id="{4D71D8FE-41D9-4C13-8883-B0C789080BC9}"/>
              </a:ext>
            </a:extLst>
          </p:cNvPr>
          <p:cNvSpPr>
            <a:spLocks noGrp="1"/>
          </p:cNvSpPr>
          <p:nvPr>
            <p:ph type="dt" sz="half" idx="2"/>
          </p:nvPr>
        </p:nvSpPr>
        <p:spPr/>
        <p:txBody>
          <a:bodyPr/>
          <a:lstStyle/>
          <a:p>
            <a:pPr>
              <a:defRPr lang="de-de"/>
            </a:pPr>
            <a:r>
              <a:rPr lang="en-us"/>
              <a:t>25.03.2021</a:t>
            </a:r>
          </a:p>
        </p:txBody>
      </p:sp>
      <p:sp>
        <p:nvSpPr>
          <p:cNvPr id="5" name="Slide Number Placeholder 4">
            <a:extLst>
              <a:ext uri="{FF2B5EF4-FFF2-40B4-BE49-F238E27FC236}">
                <a16:creationId xmlns:a16="http://schemas.microsoft.com/office/drawing/2014/main" id="{8DC7A667-AEA9-48B1-BADD-210B0AAA3836}"/>
              </a:ext>
            </a:extLst>
          </p:cNvPr>
          <p:cNvSpPr>
            <a:spLocks noGrp="1"/>
          </p:cNvSpPr>
          <p:nvPr>
            <p:ph type="sldNum" sz="quarter" idx="4"/>
          </p:nvPr>
        </p:nvSpPr>
        <p:spPr/>
        <p:txBody>
          <a:bodyPr/>
          <a:lstStyle/>
          <a:p>
            <a:pPr>
              <a:defRPr lang="de-de"/>
            </a:pPr>
            <a:fld id="{21A75586-C8CC-F2A3-821F-3EF61B51746B}" type="slidenum">
              <a:rPr lang="en-GB" smtClean="0"/>
              <a:t>3</a:t>
            </a:fld>
            <a:endParaRPr lang="en-GB"/>
          </a:p>
        </p:txBody>
      </p:sp>
      <p:sp>
        <p:nvSpPr>
          <p:cNvPr id="6" name="Content Placeholder 5">
            <a:extLst>
              <a:ext uri="{FF2B5EF4-FFF2-40B4-BE49-F238E27FC236}">
                <a16:creationId xmlns:a16="http://schemas.microsoft.com/office/drawing/2014/main" id="{050B2A63-C707-4E57-9611-9FDE36F21725}"/>
              </a:ext>
            </a:extLst>
          </p:cNvPr>
          <p:cNvSpPr>
            <a:spLocks noGrp="1"/>
          </p:cNvSpPr>
          <p:nvPr>
            <p:ph idx="10"/>
          </p:nvPr>
        </p:nvSpPr>
        <p:spPr/>
        <p:txBody>
          <a:bodyPr/>
          <a:lstStyle/>
          <a:p>
            <a:endParaRPr lang="en-GB"/>
          </a:p>
        </p:txBody>
      </p:sp>
    </p:spTree>
    <p:extLst>
      <p:ext uri="{BB962C8B-B14F-4D97-AF65-F5344CB8AC3E}">
        <p14:creationId xmlns:p14="http://schemas.microsoft.com/office/powerpoint/2010/main" val="116129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rPr dirty="0"/>
              <a:t>Foundations </a:t>
            </a:r>
            <a:r>
              <a:rPr lang="en-GB" dirty="0"/>
              <a:t>–</a:t>
            </a:r>
            <a:r>
              <a:rPr dirty="0"/>
              <a:t> Smartwatches</a:t>
            </a:r>
          </a:p>
        </p:txBody>
      </p:sp>
      <p:sp>
        <p:nvSpPr>
          <p:cNvPr id="3" name="Espace réservé du texte 2"/>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2545715"/>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rPr lang="en-US" dirty="0"/>
              <a:t>What is a smartwatch ?</a:t>
            </a:r>
          </a:p>
          <a:p>
            <a:pPr>
              <a:defRPr lang="de-de" b="0"/>
            </a:pPr>
            <a:r>
              <a:rPr lang="en-US" dirty="0"/>
              <a:t>Features</a:t>
            </a:r>
          </a:p>
          <a:p>
            <a:pPr lvl="1">
              <a:defRPr lang="de-de" b="0"/>
            </a:pPr>
            <a:r>
              <a:rPr lang="en-US" dirty="0"/>
              <a:t>Have </a:t>
            </a:r>
            <a:r>
              <a:rPr lang="en-US" dirty="0" err="1"/>
              <a:t>WiFi</a:t>
            </a:r>
            <a:r>
              <a:rPr lang="en-US" dirty="0"/>
              <a:t>/Bluetooth connectivity</a:t>
            </a:r>
          </a:p>
          <a:p>
            <a:pPr lvl="1">
              <a:defRPr lang="de-de" b="0"/>
            </a:pPr>
            <a:r>
              <a:rPr lang="en-US" dirty="0"/>
              <a:t>Support mobile applications</a:t>
            </a:r>
          </a:p>
          <a:p>
            <a:pPr lvl="1">
              <a:defRPr lang="de-de" b="0"/>
            </a:pPr>
            <a:r>
              <a:rPr lang="en-US" dirty="0"/>
              <a:t>Have their own operating system</a:t>
            </a:r>
          </a:p>
          <a:p>
            <a:pPr lvl="1">
              <a:defRPr lang="de-de" b="0"/>
            </a:pPr>
            <a:r>
              <a:rPr lang="en-US" dirty="0"/>
              <a:t>Peripheral devices (sensors)</a:t>
            </a:r>
          </a:p>
          <a:p>
            <a:pPr>
              <a:defRPr lang="de-de" b="0"/>
            </a:pPr>
            <a:r>
              <a:rPr dirty="0"/>
              <a:t>A</a:t>
            </a:r>
          </a:p>
          <a:p>
            <a:pPr>
              <a:defRPr lang="de-de" b="0"/>
            </a:pPr>
            <a:r>
              <a:rPr lang="de-DE" dirty="0"/>
              <a:t>B</a:t>
            </a:r>
            <a:endParaRPr dirty="0"/>
          </a:p>
          <a:p>
            <a:pPr lvl="1">
              <a:defRPr lang="de-de" b="0"/>
            </a:pPr>
            <a:endParaRPr dirty="0"/>
          </a:p>
          <a:p>
            <a:pPr>
              <a:defRPr lang="de-de"/>
            </a:pP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5E2C5BB6-F8B3-79AD-FD94-0EF815DA0B5B}" type="slidenum">
              <a:t>4</a:t>
            </a:fld>
            <a:endParaRPr/>
          </a:p>
        </p:txBody>
      </p:sp>
    </p:spTree>
    <p:extLst>
      <p:ext uri="{BB962C8B-B14F-4D97-AF65-F5344CB8AC3E}">
        <p14:creationId xmlns:p14="http://schemas.microsoft.com/office/powerpoint/2010/main" val="345407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rPr dirty="0"/>
              <a:t>Foundations </a:t>
            </a:r>
            <a:r>
              <a:rPr lang="en-GB" dirty="0"/>
              <a:t>–</a:t>
            </a:r>
            <a:r>
              <a:rPr dirty="0"/>
              <a:t> Tizen applications</a:t>
            </a:r>
          </a:p>
        </p:txBody>
      </p:sp>
      <p:sp>
        <p:nvSpPr>
          <p:cNvPr id="3" name="Espace réservé du texte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2545715"/>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rPr dirty="0"/>
              <a:t>Native applications </a:t>
            </a:r>
            <a:r>
              <a:rPr lang="en-GB" dirty="0"/>
              <a:t>–</a:t>
            </a:r>
            <a:r>
              <a:rPr dirty="0"/>
              <a:t> C/C++ based</a:t>
            </a:r>
          </a:p>
          <a:p>
            <a:pPr lvl="1">
              <a:defRPr lang="de-de" b="0"/>
            </a:pPr>
            <a:r>
              <a:rPr lang="de-DE" dirty="0"/>
              <a:t>Advantages</a:t>
            </a:r>
          </a:p>
          <a:p>
            <a:pPr lvl="1">
              <a:defRPr lang="de-de" b="0"/>
            </a:pPr>
            <a:r>
              <a:rPr lang="de-DE" dirty="0"/>
              <a:t>Disadvantages</a:t>
            </a:r>
            <a:endParaRPr dirty="0"/>
          </a:p>
          <a:p>
            <a:pPr>
              <a:defRPr lang="de-de" b="0"/>
            </a:pPr>
            <a:r>
              <a:rPr lang="de-DE" dirty="0"/>
              <a:t>Web applications – HTML5 based</a:t>
            </a:r>
          </a:p>
          <a:p>
            <a:pPr lvl="1">
              <a:defRPr lang="de-de" b="0"/>
            </a:pPr>
            <a:r>
              <a:rPr lang="de-DE" dirty="0"/>
              <a:t>Advantages</a:t>
            </a:r>
          </a:p>
          <a:p>
            <a:pPr lvl="1">
              <a:defRPr lang="de-de" b="0"/>
            </a:pPr>
            <a:r>
              <a:rPr lang="de-DE" dirty="0"/>
              <a:t>Disadvantages</a:t>
            </a:r>
          </a:p>
          <a:p>
            <a:pPr>
              <a:defRPr lang="de-de" b="0"/>
            </a:pPr>
            <a:r>
              <a:rPr lang="de-DE" dirty="0"/>
              <a:t>.Net applications – C# based</a:t>
            </a:r>
          </a:p>
          <a:p>
            <a:pPr lvl="1">
              <a:defRPr lang="de-de" b="0"/>
            </a:pPr>
            <a:r>
              <a:rPr lang="de-DE" dirty="0"/>
              <a:t>Advantages</a:t>
            </a:r>
          </a:p>
          <a:p>
            <a:pPr lvl="1">
              <a:defRPr lang="de-de" b="0"/>
            </a:pPr>
            <a:r>
              <a:rPr lang="de-DE" dirty="0"/>
              <a:t>Disadvantages</a:t>
            </a:r>
            <a:endParaRPr dirty="0"/>
          </a:p>
        </p:txBody>
      </p:sp>
      <p:sp>
        <p:nvSpPr>
          <p:cNvPr id="4" name="Espace réservé de la date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5E2C5BB6-F8B3-79AD-FD94-0EF815DA0B5B}" type="slidenum">
              <a:t>5</a:t>
            </a:fld>
            <a:endParaRPr/>
          </a:p>
        </p:txBody>
      </p:sp>
      <p:pic>
        <p:nvPicPr>
          <p:cNvPr id="1026" name="Picture 2">
            <a:extLst>
              <a:ext uri="{FF2B5EF4-FFF2-40B4-BE49-F238E27FC236}">
                <a16:creationId xmlns:a16="http://schemas.microsoft.com/office/drawing/2014/main" id="{011DEEEC-39CD-47DB-AE5A-8ED1DD9B80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95719" y="3031008"/>
            <a:ext cx="2069306" cy="20693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2058864-F526-4EB9-9C3A-D15A2586F39A}"/>
              </a:ext>
            </a:extLst>
          </p:cNvPr>
          <p:cNvPicPr>
            <a:picLocks noChangeAspect="1"/>
          </p:cNvPicPr>
          <p:nvPr/>
        </p:nvPicPr>
        <p:blipFill>
          <a:blip r:embed="rId3"/>
          <a:stretch>
            <a:fillRect/>
          </a:stretch>
        </p:blipFill>
        <p:spPr>
          <a:xfrm>
            <a:off x="5585274" y="6240145"/>
            <a:ext cx="7108376" cy="25557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rPr dirty="0"/>
              <a:t>Foundations </a:t>
            </a:r>
            <a:r>
              <a:rPr lang="en-GB" dirty="0"/>
              <a:t>–</a:t>
            </a:r>
            <a:r>
              <a:rPr dirty="0"/>
              <a:t> </a:t>
            </a:r>
            <a:r>
              <a:rPr dirty="0" err="1"/>
              <a:t>.Net</a:t>
            </a:r>
            <a:r>
              <a:rPr dirty="0"/>
              <a:t> applications</a:t>
            </a:r>
            <a:br>
              <a:rPr dirty="0"/>
            </a:br>
            <a:br>
              <a:rPr lang="en-GB" dirty="0"/>
            </a:br>
            <a:br>
              <a:rPr dirty="0"/>
            </a:br>
            <a:br>
              <a:rPr dirty="0"/>
            </a:br>
            <a:endParaRPr dirty="0"/>
          </a:p>
        </p:txBody>
      </p:sp>
      <p:sp>
        <p:nvSpPr>
          <p:cNvPr id="3" name="Espace réservé du texte 2"/>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95436" y="2707075"/>
            <a:ext cx="6655044" cy="3174295"/>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rPr lang="en-US" dirty="0"/>
              <a:t>.Net framework</a:t>
            </a:r>
          </a:p>
          <a:p>
            <a:pPr>
              <a:defRPr lang="de-de" b="0"/>
            </a:pPr>
            <a:r>
              <a:rPr lang="en-US" dirty="0"/>
              <a:t>Xamarin Forms</a:t>
            </a:r>
          </a:p>
          <a:p>
            <a:pPr>
              <a:defRPr lang="de-de" b="0"/>
            </a:pPr>
            <a:r>
              <a:rPr lang="en-US" dirty="0"/>
              <a:t>TizenFX</a:t>
            </a:r>
          </a:p>
        </p:txBody>
      </p:sp>
      <p:sp>
        <p:nvSpPr>
          <p:cNvPr id="4" name="Espace réservé de la date 4"/>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5E2C5BB6-F8B3-79AD-FD94-0EF815DA0B5B}" type="slidenum">
              <a:t>6</a:t>
            </a:fld>
            <a:endParaRPr/>
          </a:p>
        </p:txBody>
      </p:sp>
    </p:spTree>
    <p:extLst>
      <p:ext uri="{BB962C8B-B14F-4D97-AF65-F5344CB8AC3E}">
        <p14:creationId xmlns:p14="http://schemas.microsoft.com/office/powerpoint/2010/main" val="258973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oE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t>Related work</a:t>
            </a:r>
          </a:p>
        </p:txBody>
      </p:sp>
      <p:sp>
        <p:nvSpPr>
          <p:cNvPr id="3" name="Espace réservé du texte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YNwAAACAAACYAAAAIAAAAAYAAAAAAAAA="/>
              </a:ext>
            </a:extLst>
          </p:cNvSpPr>
          <p:nvPr>
            <p:ph type="body" idx="1"/>
          </p:nvPr>
        </p:nvSpPr>
        <p:spPr>
          <a:xfrm>
            <a:off x="939800" y="3048000"/>
            <a:ext cx="10841990" cy="598932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t>Users have wearable privacy concerns [1], [2]</a:t>
            </a:r>
          </a:p>
          <a:p>
            <a:pPr lvl="1">
              <a:defRPr lang="de-de" b="0"/>
            </a:pPr>
            <a:r>
              <a:t>But also misunderstandings and false beliefs [8]</a:t>
            </a:r>
          </a:p>
          <a:p>
            <a:pPr lvl="1">
              <a:buChar char="→"/>
              <a:defRPr lang="de-de" b="0"/>
            </a:pPr>
            <a:r>
              <a:t> Important to raise awareness</a:t>
            </a:r>
          </a:p>
          <a:p>
            <a:pPr>
              <a:defRPr lang="de-de"/>
            </a:pPr>
            <a:r>
              <a:rPr lang="en-gb"/>
              <a:t>Various apps giving context-dependent feedback</a:t>
            </a:r>
          </a:p>
          <a:p>
            <a:pPr lvl="1">
              <a:defRPr lang="en-gb"/>
            </a:pPr>
            <a:r>
              <a:t>Haptic feedback for pedestrian navigation [3]</a:t>
            </a:r>
          </a:p>
          <a:p>
            <a:pPr lvl="1">
              <a:defRPr lang="en-gb"/>
            </a:pPr>
            <a:r>
              <a:t>Visual and haptic feedback to assist deaf people [4]</a:t>
            </a:r>
          </a:p>
          <a:p>
            <a:pPr lvl="1">
              <a:defRPr lang="en-gb"/>
            </a:pPr>
            <a:r>
              <a:t>Visual feedback to assist rescuers during CPR [5]</a:t>
            </a:r>
          </a:p>
          <a:p>
            <a:pPr>
              <a:defRPr lang="en-gb"/>
            </a:pPr>
            <a:r>
              <a:t>Both together?</a:t>
            </a:r>
          </a:p>
          <a:p>
            <a:pPr lvl="1">
              <a:defRPr lang="en-gb"/>
            </a:pPr>
            <a:r>
              <a:t>Study to question the impact of timing of privacy feedback on UX [7]</a:t>
            </a:r>
          </a:p>
          <a:p>
            <a:pPr lvl="1">
              <a:defRPr lang="en-gb"/>
            </a:pPr>
            <a:r>
              <a:t>Serious game to raise awareness [6]</a:t>
            </a:r>
          </a:p>
        </p:txBody>
      </p:sp>
      <p:sp>
        <p:nvSpPr>
          <p:cNvPr id="4" name="Espace réservé de la date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wB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3DD8F165-2BD0-8D07-9E60-DD52BF2E6888}"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rPr dirty="0"/>
              <a:t>Approach </a:t>
            </a:r>
            <a:r>
              <a:rPr lang="en-GB" dirty="0"/>
              <a:t>–</a:t>
            </a:r>
            <a:r>
              <a:rPr dirty="0"/>
              <a:t> System requirements</a:t>
            </a:r>
          </a:p>
        </p:txBody>
      </p:sp>
      <p:sp>
        <p:nvSpPr>
          <p:cNvPr id="3" name="Espace réservé du texte 2"/>
          <p:cNvSpPr>
            <a:spLocks noGrp="1" noChangeArrowheads="1"/>
            <a:extLst>
              <a:ext uri="smNativeData">
                <pr:smNativeData xmlns="" xmlns:p14="http://schemas.microsoft.com/office/powerpoint/2010/main" xmlns:pr="smNativeData"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4F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r>
              <a:rPr dirty="0"/>
              <a:t>System -&gt; Detect sensor accesses -&gt; Notify the user</a:t>
            </a:r>
          </a:p>
          <a:p>
            <a:pPr>
              <a:defRPr lang="de-de" b="0"/>
            </a:pPr>
            <a:r>
              <a:rPr lang="de-DE" dirty="0"/>
              <a:t>User -&gt; Suspend the sensor usage</a:t>
            </a:r>
          </a:p>
          <a:p>
            <a:pPr>
              <a:defRPr lang="de-de" b="0"/>
            </a:pPr>
            <a:r>
              <a:rPr lang="de-DE" dirty="0"/>
              <a:t>User Interface -&gt; Designed following the general principles</a:t>
            </a:r>
          </a:p>
          <a:p>
            <a:pPr>
              <a:defRPr lang="de-de" b="0"/>
            </a:pPr>
            <a:r>
              <a:rPr lang="de-DE" dirty="0"/>
              <a:t>Feedbacks -&gt; adapted to the core settings of the device</a:t>
            </a:r>
          </a:p>
          <a:p>
            <a:pPr>
              <a:defRPr lang="de-de" b="0"/>
            </a:pPr>
            <a:r>
              <a:rPr lang="de-DE" dirty="0"/>
              <a:t>Communication -&gt; minimal, fast and efficient</a:t>
            </a:r>
          </a:p>
          <a:p>
            <a:pPr>
              <a:defRPr lang="de-de" b="0"/>
            </a:pPr>
            <a:r>
              <a:rPr lang="de-DE" dirty="0"/>
              <a:t>User -&gt; overal feels comfortable and full control over their privacy</a:t>
            </a:r>
          </a:p>
          <a:p>
            <a:pPr>
              <a:defRPr lang="de-de" b="0"/>
            </a:pPr>
            <a:endParaRPr dirty="0"/>
          </a:p>
          <a:p>
            <a:pPr>
              <a:defRPr lang="de-de"/>
            </a:pP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g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470D4CB7-F9AA-58BA-E4B5-0FEF02FB125A}" type="slidenum">
              <a:t>8</a:t>
            </a:fld>
            <a:endParaRPr/>
          </a:p>
        </p:txBody>
      </p:sp>
    </p:spTree>
    <p:extLst>
      <p:ext uri="{BB962C8B-B14F-4D97-AF65-F5344CB8AC3E}">
        <p14:creationId xmlns:p14="http://schemas.microsoft.com/office/powerpoint/2010/main" val="117590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iQsAAHpIAACpDwAAACAAACYAAAAIAAAAAQAAAAAAAAA="/>
              </a:ext>
            </a:extLst>
          </p:cNvSpPr>
          <p:nvPr>
            <p:ph type="title"/>
          </p:nvPr>
        </p:nvSpPr>
        <p:spPr>
          <a:xfrm>
            <a:off x="939800" y="1875155"/>
            <a:ext cx="10841990" cy="670560"/>
          </a:xfrm>
        </p:spPr>
        <p:txBody>
          <a:bodyPr/>
          <a:lstStyle/>
          <a:p>
            <a:pPr>
              <a:defRPr lang="en-gb"/>
            </a:pPr>
            <a:r>
              <a:rPr dirty="0"/>
              <a:t>Approach </a:t>
            </a:r>
            <a:r>
              <a:rPr lang="en-GB" dirty="0"/>
              <a:t>–</a:t>
            </a:r>
            <a:r>
              <a:rPr dirty="0"/>
              <a:t> System Overview</a:t>
            </a:r>
          </a:p>
        </p:txBody>
      </p:sp>
      <p:sp>
        <p:nvSpPr>
          <p:cNvPr id="3" name="Espace réservé du texte 2"/>
          <p:cNvSpPr>
            <a:spLocks noGrp="1" noChangeArrowheads="1"/>
            <a:extLst>
              <a:ext uri="smNativeData">
                <pr:smNativeData xmlns:pr="smNativeData" xmlns:p14="http://schemas.microsoft.com/office/powerpoint/2010/main" xmlns="" val="SMDATA_13_ec9PY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4F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IBQAAwBIAAHpIAACQGwAAAC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b="0"/>
            </a:pPr>
            <a:endParaRPr dirty="0"/>
          </a:p>
          <a:p>
            <a:pPr>
              <a:defRPr lang="de-de"/>
            </a:pP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QAA4DgAAPAKAACYOgAAEAAAACYAAAAIAAAAAQAAAAAAAAA="/>
              </a:ext>
            </a:extLst>
          </p:cNvSpPr>
          <p:nvPr>
            <p:ph type="dt" sz="half" idx="2"/>
          </p:nvPr>
        </p:nvSpPr>
        <p:spPr>
          <a:xfrm>
            <a:off x="311150" y="9245600"/>
            <a:ext cx="1466850" cy="279400"/>
          </a:xfrm>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c9P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gD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SAAAGDkAABZOAACYOgAAEAAAACYAAAAIAAAAAAAAAAAAAAA="/>
              </a:ext>
            </a:extLst>
          </p:cNvSpPr>
          <p:nvPr>
            <p:ph type="sldNum" sz="quarter" idx="4"/>
          </p:nvPr>
        </p:nvSpPr>
        <p:spPr/>
        <p:txBody>
          <a:bodyPr/>
          <a:lstStyle/>
          <a:p>
            <a:pPr>
              <a:defRPr lang="de-de"/>
            </a:pPr>
            <a:fld id="{470D4CB7-F9AA-58BA-E4B5-0FEF02FB125A}" type="slidenum">
              <a:t>9</a:t>
            </a:fld>
            <a:endParaRPr/>
          </a:p>
        </p:txBody>
      </p:sp>
      <p:pic>
        <p:nvPicPr>
          <p:cNvPr id="9" name="Picture 8">
            <a:extLst>
              <a:ext uri="{FF2B5EF4-FFF2-40B4-BE49-F238E27FC236}">
                <a16:creationId xmlns:a16="http://schemas.microsoft.com/office/drawing/2014/main" id="{CF0E311A-6ADD-4966-B3C5-29A078ABA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3" y="2867660"/>
            <a:ext cx="12189167" cy="5726113"/>
          </a:xfrm>
          <a:prstGeom prst="rect">
            <a:avLst/>
          </a:prstGeom>
        </p:spPr>
      </p:pic>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84</TotalTime>
  <Words>962</Words>
  <Application>Microsoft Office PowerPoint</Application>
  <PresentationFormat>Custom</PresentationFormat>
  <Paragraphs>160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DINPro</vt:lpstr>
      <vt:lpstr>Wingdings</vt:lpstr>
      <vt:lpstr>Presentation</vt:lpstr>
      <vt:lpstr>Mechanisms to Raise Awareness about Smartwatch Data Collection</vt:lpstr>
      <vt:lpstr>Summary</vt:lpstr>
      <vt:lpstr>Introduction</vt:lpstr>
      <vt:lpstr>Foundations – Smartwatches</vt:lpstr>
      <vt:lpstr>Foundations – Tizen applications</vt:lpstr>
      <vt:lpstr>Foundations – .Net applications    </vt:lpstr>
      <vt:lpstr>Related work</vt:lpstr>
      <vt:lpstr>Approach – System requirements</vt:lpstr>
      <vt:lpstr>Approach – System Overview</vt:lpstr>
      <vt:lpstr>Approach – Services</vt:lpstr>
      <vt:lpstr>Approach – Supported feedback types</vt:lpstr>
      <vt:lpstr>Approach – Main application</vt:lpstr>
      <vt:lpstr>Approach – Watch face application </vt:lpstr>
      <vt:lpstr>Discussion - First approach</vt:lpstr>
      <vt:lpstr>Discussion - Second approach</vt:lpstr>
      <vt:lpstr>Conclusion</vt:lpstr>
      <vt:lpstr>Thanks for your attention!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subject/>
  <dc:creator>Lange, Regina (ZVW)</dc:creator>
  <cp:keywords/>
  <dc:description/>
  <cp:lastModifiedBy>Administrator</cp:lastModifiedBy>
  <cp:revision>11</cp:revision>
  <dcterms:created xsi:type="dcterms:W3CDTF">2017-01-26T06:58:26Z</dcterms:created>
  <dcterms:modified xsi:type="dcterms:W3CDTF">2021-03-16T06:20:49Z</dcterms:modified>
</cp:coreProperties>
</file>