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1"/>
  </p:notesMasterIdLst>
  <p:sldIdLst>
    <p:sldId id="260" r:id="rId2"/>
    <p:sldId id="367" r:id="rId3"/>
    <p:sldId id="270" r:id="rId4"/>
    <p:sldId id="398" r:id="rId5"/>
    <p:sldId id="355" r:id="rId6"/>
    <p:sldId id="284" r:id="rId7"/>
    <p:sldId id="336" r:id="rId8"/>
    <p:sldId id="364" r:id="rId9"/>
    <p:sldId id="368" r:id="rId10"/>
    <p:sldId id="401" r:id="rId11"/>
    <p:sldId id="402" r:id="rId12"/>
    <p:sldId id="411" r:id="rId13"/>
    <p:sldId id="412" r:id="rId14"/>
    <p:sldId id="413" r:id="rId15"/>
    <p:sldId id="417" r:id="rId16"/>
    <p:sldId id="414" r:id="rId17"/>
    <p:sldId id="415" r:id="rId18"/>
    <p:sldId id="416" r:id="rId19"/>
    <p:sldId id="418" r:id="rId20"/>
    <p:sldId id="419" r:id="rId21"/>
    <p:sldId id="420" r:id="rId22"/>
    <p:sldId id="421" r:id="rId23"/>
    <p:sldId id="426" r:id="rId24"/>
    <p:sldId id="427" r:id="rId25"/>
    <p:sldId id="324" r:id="rId26"/>
    <p:sldId id="389" r:id="rId27"/>
    <p:sldId id="390" r:id="rId28"/>
    <p:sldId id="391" r:id="rId29"/>
    <p:sldId id="392" r:id="rId30"/>
    <p:sldId id="393" r:id="rId31"/>
    <p:sldId id="394" r:id="rId32"/>
    <p:sldId id="338" r:id="rId33"/>
    <p:sldId id="395" r:id="rId34"/>
    <p:sldId id="356" r:id="rId35"/>
    <p:sldId id="404" r:id="rId36"/>
    <p:sldId id="423" r:id="rId37"/>
    <p:sldId id="405" r:id="rId38"/>
    <p:sldId id="424" r:id="rId39"/>
    <p:sldId id="406" r:id="rId40"/>
    <p:sldId id="425" r:id="rId41"/>
    <p:sldId id="407" r:id="rId42"/>
    <p:sldId id="408" r:id="rId43"/>
    <p:sldId id="409" r:id="rId44"/>
    <p:sldId id="422" r:id="rId45"/>
    <p:sldId id="410" r:id="rId46"/>
    <p:sldId id="399" r:id="rId47"/>
    <p:sldId id="363" r:id="rId48"/>
    <p:sldId id="396" r:id="rId49"/>
    <p:sldId id="400"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1" autoAdjust="0"/>
    <p:restoredTop sz="94660"/>
  </p:normalViewPr>
  <p:slideViewPr>
    <p:cSldViewPr snapToGrid="0">
      <p:cViewPr varScale="1">
        <p:scale>
          <a:sx n="51" d="100"/>
          <a:sy n="51" d="100"/>
        </p:scale>
        <p:origin x="42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359CC-7A38-4A92-97A4-F76A8B57FAA4}" type="datetimeFigureOut">
              <a:rPr lang="en-IN" smtClean="0"/>
              <a:t>02-05-2024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CD180-E5FD-4F55-9A27-C33E1FB822FE}" type="slidenum">
              <a:rPr lang="en-IN" smtClean="0"/>
              <a:t>‹#›</a:t>
            </a:fld>
            <a:endParaRPr lang="en-IN"/>
          </a:p>
        </p:txBody>
      </p:sp>
    </p:spTree>
    <p:extLst>
      <p:ext uri="{BB962C8B-B14F-4D97-AF65-F5344CB8AC3E}">
        <p14:creationId xmlns:p14="http://schemas.microsoft.com/office/powerpoint/2010/main" val="2014001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7B1405-5FBE-460F-AEEC-EE9DC2750C4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5821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7B1405-5FBE-460F-AEEC-EE9DC2750C4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334444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7B1405-5FBE-460F-AEEC-EE9DC2750C4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7030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7B1405-5FBE-460F-AEEC-EE9DC2750C4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1093519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7B1405-5FBE-460F-AEEC-EE9DC2750C4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5403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7B1405-5FBE-460F-AEEC-EE9DC2750C4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2295406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B1405-5FBE-460F-AEEC-EE9DC2750C4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1891578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B1405-5FBE-460F-AEEC-EE9DC2750C4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3113965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B1405-5FBE-460F-AEEC-EE9DC2750C4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348060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7B1405-5FBE-460F-AEEC-EE9DC2750C4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10867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B1405-5FBE-460F-AEEC-EE9DC2750C4A}"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424939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B1405-5FBE-460F-AEEC-EE9DC2750C4A}"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23309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B1405-5FBE-460F-AEEC-EE9DC2750C4A}"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3787082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B1405-5FBE-460F-AEEC-EE9DC2750C4A}" type="datetimeFigureOut">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227618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7B1405-5FBE-460F-AEEC-EE9DC2750C4A}"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330746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2BCEB-C214-4B93-A5D7-9E0D11D5F253}" type="slidenum">
              <a:rPr lang="en-IN" smtClean="0"/>
              <a:t>‹#›</a:t>
            </a:fld>
            <a:endParaRPr lang="en-IN"/>
          </a:p>
        </p:txBody>
      </p:sp>
      <p:sp>
        <p:nvSpPr>
          <p:cNvPr id="5" name="Date Placeholder 4"/>
          <p:cNvSpPr>
            <a:spLocks noGrp="1"/>
          </p:cNvSpPr>
          <p:nvPr>
            <p:ph type="dt" sz="half" idx="10"/>
          </p:nvPr>
        </p:nvSpPr>
        <p:spPr/>
        <p:txBody>
          <a:bodyPr/>
          <a:lstStyle/>
          <a:p>
            <a:fld id="{CD7B1405-5FBE-460F-AEEC-EE9DC2750C4A}" type="datetimeFigureOut">
              <a:rPr lang="en-IN" smtClean="0"/>
              <a:t>02-05-2024</a:t>
            </a:fld>
            <a:endParaRPr lang="en-IN"/>
          </a:p>
        </p:txBody>
      </p:sp>
    </p:spTree>
    <p:extLst>
      <p:ext uri="{BB962C8B-B14F-4D97-AF65-F5344CB8AC3E}">
        <p14:creationId xmlns:p14="http://schemas.microsoft.com/office/powerpoint/2010/main" val="341110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7B1405-5FBE-460F-AEEC-EE9DC2750C4A}" type="datetimeFigureOut">
              <a:rPr lang="en-IN" smtClean="0"/>
              <a:t>02-05-2024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D2BCEB-C214-4B93-A5D7-9E0D11D5F253}" type="slidenum">
              <a:rPr lang="en-IN" smtClean="0"/>
              <a:t>‹#›</a:t>
            </a:fld>
            <a:endParaRPr lang="en-IN"/>
          </a:p>
        </p:txBody>
      </p:sp>
    </p:spTree>
    <p:extLst>
      <p:ext uri="{BB962C8B-B14F-4D97-AF65-F5344CB8AC3E}">
        <p14:creationId xmlns:p14="http://schemas.microsoft.com/office/powerpoint/2010/main" val="21129182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07CD2E-F712-DA0D-7F52-F78C52851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261" y="1299844"/>
            <a:ext cx="1478434" cy="1471863"/>
          </a:xfrm>
          <a:prstGeom prst="rect">
            <a:avLst/>
          </a:prstGeom>
        </p:spPr>
      </p:pic>
      <p:sp>
        <p:nvSpPr>
          <p:cNvPr id="2" name="Title 1">
            <a:extLst>
              <a:ext uri="{FF2B5EF4-FFF2-40B4-BE49-F238E27FC236}">
                <a16:creationId xmlns:a16="http://schemas.microsoft.com/office/drawing/2014/main" id="{872F0899-42F3-281F-F067-F8F01E2F3599}"/>
              </a:ext>
            </a:extLst>
          </p:cNvPr>
          <p:cNvSpPr>
            <a:spLocks noGrp="1"/>
          </p:cNvSpPr>
          <p:nvPr>
            <p:ph type="ctrTitle"/>
          </p:nvPr>
        </p:nvSpPr>
        <p:spPr>
          <a:xfrm>
            <a:off x="6532685" y="56235"/>
            <a:ext cx="5516440" cy="1096900"/>
          </a:xfrm>
        </p:spPr>
        <p:txBody>
          <a:bodyPr anchor="b">
            <a:normAutofit fontScale="90000"/>
          </a:bodyPr>
          <a:lstStyle/>
          <a:p>
            <a:pPr algn="ctr">
              <a:lnSpc>
                <a:spcPct val="150000"/>
              </a:lnSpc>
            </a:pPr>
            <a:r>
              <a:rPr lang="en-IN" sz="2600" u="sng" spc="300" dirty="0">
                <a:solidFill>
                  <a:srgbClr val="002060"/>
                </a:solidFill>
                <a:latin typeface="Algerian" panose="04020705040A02060702" pitchFamily="82" charset="0"/>
              </a:rPr>
              <a:t>SRM Institute Of Science </a:t>
            </a:r>
            <a:br>
              <a:rPr lang="en-IN" sz="2600" u="sng" spc="300" dirty="0">
                <a:solidFill>
                  <a:srgbClr val="002060"/>
                </a:solidFill>
                <a:latin typeface="Algerian" panose="04020705040A02060702" pitchFamily="82" charset="0"/>
              </a:rPr>
            </a:br>
            <a:r>
              <a:rPr lang="en-IN" sz="2600" u="sng" spc="300" dirty="0">
                <a:solidFill>
                  <a:srgbClr val="002060"/>
                </a:solidFill>
                <a:latin typeface="Algerian" panose="04020705040A02060702" pitchFamily="82" charset="0"/>
              </a:rPr>
              <a:t>And Technology</a:t>
            </a:r>
          </a:p>
        </p:txBody>
      </p:sp>
      <p:sp>
        <p:nvSpPr>
          <p:cNvPr id="3" name="Subtitle 2">
            <a:extLst>
              <a:ext uri="{FF2B5EF4-FFF2-40B4-BE49-F238E27FC236}">
                <a16:creationId xmlns:a16="http://schemas.microsoft.com/office/drawing/2014/main" id="{208BF0AE-325D-CABB-6833-A6513B93802B}"/>
              </a:ext>
            </a:extLst>
          </p:cNvPr>
          <p:cNvSpPr>
            <a:spLocks noGrp="1"/>
          </p:cNvSpPr>
          <p:nvPr>
            <p:ph type="subTitle" idx="1"/>
          </p:nvPr>
        </p:nvSpPr>
        <p:spPr>
          <a:xfrm>
            <a:off x="5891163" y="2914647"/>
            <a:ext cx="6740629" cy="1096900"/>
          </a:xfrm>
        </p:spPr>
        <p:txBody>
          <a:bodyPr>
            <a:normAutofit fontScale="85000" lnSpcReduction="20000"/>
          </a:bodyPr>
          <a:lstStyle/>
          <a:p>
            <a:pPr algn="ctr"/>
            <a:r>
              <a:rPr lang="en-IN" sz="2400" b="1" u="sng" dirty="0">
                <a:solidFill>
                  <a:srgbClr val="7030A0"/>
                </a:solidFill>
                <a:latin typeface="Cambria" panose="02040503050406030204" pitchFamily="18" charset="0"/>
                <a:ea typeface="Cambria" panose="02040503050406030204" pitchFamily="18" charset="0"/>
              </a:rPr>
              <a:t>PRESENTATION</a:t>
            </a:r>
          </a:p>
          <a:p>
            <a:pPr algn="ctr"/>
            <a:r>
              <a:rPr lang="en-IN" sz="2400" b="1" u="sng" dirty="0">
                <a:solidFill>
                  <a:srgbClr val="7030A0"/>
                </a:solidFill>
                <a:latin typeface="Cambria" panose="02040503050406030204" pitchFamily="18" charset="0"/>
                <a:ea typeface="Cambria" panose="02040503050406030204" pitchFamily="18" charset="0"/>
              </a:rPr>
              <a:t>Pixel Harbour</a:t>
            </a:r>
          </a:p>
          <a:p>
            <a:pPr algn="ctr"/>
            <a:r>
              <a:rPr lang="en-IN" sz="2400" b="1" u="sng" dirty="0">
                <a:solidFill>
                  <a:srgbClr val="7030A0"/>
                </a:solidFill>
                <a:latin typeface="Cambria" panose="02040503050406030204" pitchFamily="18" charset="0"/>
                <a:ea typeface="Cambria" panose="02040503050406030204" pitchFamily="18" charset="0"/>
              </a:rPr>
              <a:t>using Image Enhancement Algorithms</a:t>
            </a:r>
          </a:p>
          <a:p>
            <a:pPr algn="ctr"/>
            <a:endParaRPr lang="en-IN" sz="2400" b="1" u="sng" dirty="0">
              <a:solidFill>
                <a:srgbClr val="7030A0"/>
              </a:solidFill>
              <a:latin typeface="Cambria" panose="02040503050406030204" pitchFamily="18" charset="0"/>
              <a:ea typeface="Cambria" panose="02040503050406030204" pitchFamily="18" charset="0"/>
            </a:endParaRPr>
          </a:p>
          <a:p>
            <a:pPr algn="ctr"/>
            <a:endParaRPr lang="en-IN" sz="2400" b="1" u="sng" dirty="0">
              <a:solidFill>
                <a:srgbClr val="7030A0"/>
              </a:solidFill>
              <a:latin typeface="Cambria" panose="02040503050406030204" pitchFamily="18" charset="0"/>
              <a:ea typeface="Cambria" panose="02040503050406030204" pitchFamily="18" charset="0"/>
            </a:endParaRPr>
          </a:p>
          <a:p>
            <a:pPr algn="ctr"/>
            <a:endParaRPr lang="en-IN" sz="2400" b="1" u="sng" dirty="0">
              <a:solidFill>
                <a:srgbClr val="7030A0"/>
              </a:solidFill>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4A1CCC48-592D-4CE8-A5A9-2461CB29098A}"/>
              </a:ext>
            </a:extLst>
          </p:cNvPr>
          <p:cNvSpPr txBox="1"/>
          <p:nvPr/>
        </p:nvSpPr>
        <p:spPr>
          <a:xfrm flipH="1">
            <a:off x="7015483" y="3943353"/>
            <a:ext cx="4940967" cy="2588978"/>
          </a:xfrm>
          <a:prstGeom prst="rect">
            <a:avLst/>
          </a:prstGeom>
          <a:noFill/>
        </p:spPr>
        <p:txBody>
          <a:bodyPr wrap="square" rtlCol="0">
            <a:spAutoFit/>
          </a:bodyPr>
          <a:lstStyle/>
          <a:p>
            <a:pPr>
              <a:lnSpc>
                <a:spcPct val="150000"/>
              </a:lnSpc>
            </a:pPr>
            <a:r>
              <a:rPr lang="en-IN" u="sng" dirty="0">
                <a:latin typeface="Algerian" panose="04020705040A02060702" pitchFamily="82" charset="0"/>
              </a:rPr>
              <a:t>NAME</a:t>
            </a:r>
            <a:r>
              <a:rPr lang="en-IN" dirty="0">
                <a:latin typeface="Algerian" panose="04020705040A02060702" pitchFamily="82" charset="0"/>
              </a:rPr>
              <a:t>                  </a:t>
            </a:r>
            <a:r>
              <a:rPr lang="en-IN" b="1" dirty="0">
                <a:latin typeface="AMGDT_IV50" panose="00000400000000000000" pitchFamily="2" charset="0"/>
              </a:rPr>
              <a:t>:- </a:t>
            </a:r>
            <a:r>
              <a:rPr lang="en-IN" u="sng" dirty="0">
                <a:latin typeface="Cambria" panose="02040503050406030204" pitchFamily="18" charset="0"/>
                <a:ea typeface="Cambria" panose="02040503050406030204" pitchFamily="18" charset="0"/>
              </a:rPr>
              <a:t>GAURAV GUPTA</a:t>
            </a:r>
          </a:p>
          <a:p>
            <a:pPr>
              <a:lnSpc>
                <a:spcPct val="150000"/>
              </a:lnSpc>
            </a:pPr>
            <a:r>
              <a:rPr lang="en-IN" u="sng" dirty="0">
                <a:latin typeface="Algerian" panose="04020705040A02060702" pitchFamily="82" charset="0"/>
              </a:rPr>
              <a:t>BRANCH</a:t>
            </a:r>
            <a:r>
              <a:rPr lang="en-IN" dirty="0">
                <a:latin typeface="Algerian" panose="04020705040A02060702" pitchFamily="82" charset="0"/>
              </a:rPr>
              <a:t>             </a:t>
            </a:r>
            <a:r>
              <a:rPr lang="en-IN" b="1" dirty="0">
                <a:latin typeface="AMGDT_IV50" panose="00000400000000000000" pitchFamily="2" charset="0"/>
              </a:rPr>
              <a:t>:- </a:t>
            </a:r>
            <a:r>
              <a:rPr lang="en-IN" dirty="0">
                <a:latin typeface="Cambria" panose="02040503050406030204" pitchFamily="18" charset="0"/>
                <a:ea typeface="Cambria" panose="02040503050406030204" pitchFamily="18" charset="0"/>
              </a:rPr>
              <a:t>Btech CSE specialization</a:t>
            </a:r>
          </a:p>
          <a:p>
            <a:pPr>
              <a:lnSpc>
                <a:spcPct val="150000"/>
              </a:lnSpc>
            </a:pPr>
            <a:r>
              <a:rPr lang="en-IN" dirty="0">
                <a:latin typeface="Cambria" panose="02040503050406030204" pitchFamily="18" charset="0"/>
                <a:ea typeface="Cambria" panose="02040503050406030204" pitchFamily="18" charset="0"/>
              </a:rPr>
              <a:t>                                         (AI &amp; ML)</a:t>
            </a:r>
          </a:p>
          <a:p>
            <a:pPr>
              <a:lnSpc>
                <a:spcPct val="150000"/>
              </a:lnSpc>
            </a:pPr>
            <a:r>
              <a:rPr lang="en-IN" u="sng" dirty="0">
                <a:latin typeface="Algerian" panose="04020705040A02060702" pitchFamily="82" charset="0"/>
              </a:rPr>
              <a:t>DEPATMENT</a:t>
            </a:r>
            <a:r>
              <a:rPr lang="en-IN" dirty="0">
                <a:latin typeface="Algerian" panose="04020705040A02060702" pitchFamily="82" charset="0"/>
              </a:rPr>
              <a:t>      </a:t>
            </a:r>
            <a:r>
              <a:rPr lang="en-IN" b="1" dirty="0">
                <a:latin typeface="AMGDT_IV50" panose="00000400000000000000" pitchFamily="2" charset="0"/>
              </a:rPr>
              <a:t>:- </a:t>
            </a:r>
            <a:r>
              <a:rPr lang="en-IN" dirty="0">
                <a:latin typeface="Cambria" panose="02040503050406030204" pitchFamily="18" charset="0"/>
                <a:ea typeface="Cambria" panose="02040503050406030204" pitchFamily="18" charset="0"/>
              </a:rPr>
              <a:t>CINTEL</a:t>
            </a:r>
            <a:endParaRPr lang="en-IN" u="sng" dirty="0">
              <a:latin typeface="Cambria" panose="02040503050406030204" pitchFamily="18" charset="0"/>
              <a:ea typeface="Cambria" panose="02040503050406030204" pitchFamily="18" charset="0"/>
            </a:endParaRPr>
          </a:p>
          <a:p>
            <a:pPr>
              <a:lnSpc>
                <a:spcPct val="150000"/>
              </a:lnSpc>
            </a:pPr>
            <a:r>
              <a:rPr lang="en-IN" u="sng" dirty="0">
                <a:latin typeface="Algerian" panose="04020705040A02060702" pitchFamily="82" charset="0"/>
              </a:rPr>
              <a:t>SUBJECT</a:t>
            </a:r>
            <a:r>
              <a:rPr lang="en-IN" i="1" dirty="0">
                <a:latin typeface="Algerian" panose="04020705040A02060702" pitchFamily="82" charset="0"/>
              </a:rPr>
              <a:t>            </a:t>
            </a:r>
            <a:r>
              <a:rPr lang="en-IN" b="1" dirty="0">
                <a:latin typeface="AMGDT_IV50" panose="00000400000000000000" pitchFamily="2" charset="0"/>
              </a:rPr>
              <a:t>:- </a:t>
            </a:r>
            <a:r>
              <a:rPr lang="en-IN" b="1" dirty="0">
                <a:latin typeface="Cambria" panose="02040503050406030204" pitchFamily="18" charset="0"/>
                <a:ea typeface="Cambria" panose="02040503050406030204" pitchFamily="18" charset="0"/>
              </a:rPr>
              <a:t>Digital Image Processing</a:t>
            </a:r>
            <a:endParaRPr lang="en-IN" dirty="0">
              <a:latin typeface="Cambria" panose="02040503050406030204" pitchFamily="18" charset="0"/>
              <a:ea typeface="Cambria" panose="02040503050406030204" pitchFamily="18" charset="0"/>
            </a:endParaRPr>
          </a:p>
          <a:p>
            <a:pPr>
              <a:lnSpc>
                <a:spcPct val="150000"/>
              </a:lnSpc>
            </a:pPr>
            <a:r>
              <a:rPr lang="en-IN" u="sng" dirty="0">
                <a:latin typeface="Algerian" panose="04020705040A02060702" pitchFamily="82" charset="0"/>
              </a:rPr>
              <a:t>REG. NO.</a:t>
            </a:r>
            <a:r>
              <a:rPr lang="en-IN" dirty="0">
                <a:latin typeface="Algerian" panose="04020705040A02060702" pitchFamily="82" charset="0"/>
              </a:rPr>
              <a:t>            </a:t>
            </a:r>
            <a:r>
              <a:rPr lang="en-IN" sz="2000" b="1" dirty="0">
                <a:latin typeface="AMGDT_IV50" panose="00000400000000000000" pitchFamily="2" charset="0"/>
              </a:rPr>
              <a:t>:- </a:t>
            </a:r>
            <a:r>
              <a:rPr lang="en-IN" sz="2000" dirty="0">
                <a:latin typeface="Cambria" panose="02040503050406030204" pitchFamily="18" charset="0"/>
                <a:ea typeface="Cambria" panose="02040503050406030204" pitchFamily="18" charset="0"/>
              </a:rPr>
              <a:t>2211026010284</a:t>
            </a:r>
          </a:p>
        </p:txBody>
      </p:sp>
      <p:pic>
        <p:nvPicPr>
          <p:cNvPr id="14" name="Picture 13">
            <a:extLst>
              <a:ext uri="{FF2B5EF4-FFF2-40B4-BE49-F238E27FC236}">
                <a16:creationId xmlns:a16="http://schemas.microsoft.com/office/drawing/2014/main" id="{3284729E-A888-7593-E426-744610D20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 y="165021"/>
            <a:ext cx="6197266" cy="6485054"/>
          </a:xfrm>
          <a:prstGeom prst="roundRect">
            <a:avLst>
              <a:gd name="adj" fmla="val 8594"/>
            </a:avLst>
          </a:prstGeom>
          <a:solidFill>
            <a:srgbClr val="FFFFFF">
              <a:shade val="85000"/>
            </a:srgbClr>
          </a:solidFill>
          <a:ln w="38100">
            <a:solidFill>
              <a:schemeClr val="tx1"/>
            </a:solidFill>
          </a:ln>
          <a:effectLst>
            <a:glow rad="228600">
              <a:schemeClr val="accent2">
                <a:satMod val="175000"/>
                <a:alpha val="40000"/>
              </a:schemeClr>
            </a:glow>
            <a:reflection blurRad="12700" stA="38000" endPos="28000" dist="5000" dir="5400000" sy="-100000" algn="bl" rotWithShape="0"/>
          </a:effectLst>
        </p:spPr>
      </p:pic>
    </p:spTree>
    <p:extLst>
      <p:ext uri="{BB962C8B-B14F-4D97-AF65-F5344CB8AC3E}">
        <p14:creationId xmlns:p14="http://schemas.microsoft.com/office/powerpoint/2010/main" val="2349366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5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Tree>
    <p:extLst>
      <p:ext uri="{BB962C8B-B14F-4D97-AF65-F5344CB8AC3E}">
        <p14:creationId xmlns:p14="http://schemas.microsoft.com/office/powerpoint/2010/main" val="2126535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5078313"/>
          </a:xfrm>
          <a:prstGeom prst="rect">
            <a:avLst/>
          </a:prstGeom>
          <a:noFill/>
        </p:spPr>
        <p:txBody>
          <a:bodyPr wrap="square" numCol="1" rtlCol="0">
            <a:spAutoFit/>
          </a:bodyPr>
          <a:lstStyle/>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Conversion to Grayscale</a:t>
            </a:r>
            <a:r>
              <a:rPr lang="en-IN" sz="3600" b="1" dirty="0">
                <a:latin typeface="Bell MT" panose="02020503060305020303" pitchFamily="18" charset="0"/>
                <a:cs typeface="Times New Roman" panose="02020603050405020304" pitchFamily="18" charset="0"/>
              </a:rPr>
              <a:t>* : </a:t>
            </a:r>
          </a:p>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Edge Detection</a:t>
            </a:r>
            <a:r>
              <a:rPr lang="en-IN" sz="3600" b="1" dirty="0">
                <a:latin typeface="Bell MT" panose="02020503060305020303" pitchFamily="18" charset="0"/>
                <a:cs typeface="Times New Roman" panose="02020603050405020304" pitchFamily="18" charset="0"/>
              </a:rPr>
              <a:t>* :</a:t>
            </a:r>
          </a:p>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Image Enhancement</a:t>
            </a:r>
            <a:r>
              <a:rPr lang="en-IN" sz="3600" b="1" dirty="0">
                <a:latin typeface="Bell MT" panose="02020503060305020303" pitchFamily="18" charset="0"/>
                <a:cs typeface="Times New Roman" panose="02020603050405020304" pitchFamily="18" charset="0"/>
              </a:rPr>
              <a:t>* :</a:t>
            </a:r>
          </a:p>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Image Smoothing</a:t>
            </a:r>
            <a:r>
              <a:rPr lang="en-IN" sz="3600" b="1" dirty="0">
                <a:latin typeface="Bell MT" panose="02020503060305020303" pitchFamily="18" charset="0"/>
                <a:cs typeface="Times New Roman" panose="02020603050405020304" pitchFamily="18" charset="0"/>
              </a:rPr>
              <a:t>* :</a:t>
            </a:r>
          </a:p>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Contrast Adjustment</a:t>
            </a:r>
            <a:r>
              <a:rPr lang="en-IN" sz="3600" b="1" dirty="0">
                <a:latin typeface="Bell MT" panose="02020503060305020303" pitchFamily="18" charset="0"/>
                <a:cs typeface="Times New Roman" panose="02020603050405020304" pitchFamily="18" charset="0"/>
              </a:rPr>
              <a:t>* :</a:t>
            </a:r>
          </a:p>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Denoising Image</a:t>
            </a:r>
            <a:r>
              <a:rPr lang="en-IN" sz="3600" b="1" dirty="0">
                <a:latin typeface="Bell MT" panose="02020503060305020303" pitchFamily="18" charset="0"/>
                <a:cs typeface="Times New Roman" panose="02020603050405020304" pitchFamily="18" charset="0"/>
              </a:rPr>
              <a:t>* :</a:t>
            </a:r>
          </a:p>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Deblur Image</a:t>
            </a:r>
            <a:r>
              <a:rPr lang="en-IN" sz="3600" b="1" dirty="0">
                <a:latin typeface="Bell MT" panose="02020503060305020303" pitchFamily="18" charset="0"/>
                <a:cs typeface="Times New Roman" panose="02020603050405020304" pitchFamily="18" charset="0"/>
              </a:rPr>
              <a:t>* :</a:t>
            </a:r>
          </a:p>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Histogram Equalization</a:t>
            </a:r>
            <a:r>
              <a:rPr lang="en-IN" sz="3600" b="1" dirty="0">
                <a:latin typeface="Bell MT" panose="02020503060305020303" pitchFamily="18" charset="0"/>
                <a:cs typeface="Times New Roman" panose="02020603050405020304" pitchFamily="18" charset="0"/>
              </a:rPr>
              <a:t>* :</a:t>
            </a:r>
          </a:p>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Image Sharpening</a:t>
            </a:r>
            <a:r>
              <a:rPr lang="en-IN" sz="3600" b="1" dirty="0">
                <a:latin typeface="Bell MT" panose="02020503060305020303" pitchFamily="18" charset="0"/>
                <a:cs typeface="Times New Roman" panose="02020603050405020304" pitchFamily="18" charset="0"/>
              </a:rPr>
              <a:t>* :</a:t>
            </a:r>
          </a:p>
        </p:txBody>
      </p:sp>
    </p:spTree>
    <p:extLst>
      <p:ext uri="{BB962C8B-B14F-4D97-AF65-F5344CB8AC3E}">
        <p14:creationId xmlns:p14="http://schemas.microsoft.com/office/powerpoint/2010/main" val="42768226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2250"/>
                            </p:stCondLst>
                            <p:childTnLst>
                              <p:par>
                                <p:cTn id="15" presetID="42" presetClass="entr" presetSubtype="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3250"/>
                            </p:stCondLst>
                            <p:childTnLst>
                              <p:par>
                                <p:cTn id="21" presetID="42" presetClass="entr" presetSubtype="0"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4250"/>
                            </p:stCondLst>
                            <p:childTnLst>
                              <p:par>
                                <p:cTn id="27" presetID="42" presetClass="entr" presetSubtype="0" fill="hold"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5250"/>
                            </p:stCondLst>
                            <p:childTnLst>
                              <p:par>
                                <p:cTn id="33" presetID="42" presetClass="entr" presetSubtype="0" fill="hold"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6250"/>
                            </p:stCondLst>
                            <p:childTnLst>
                              <p:par>
                                <p:cTn id="39" presetID="42" presetClass="entr" presetSubtype="0" fill="hold"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7250"/>
                            </p:stCondLst>
                            <p:childTnLst>
                              <p:par>
                                <p:cTn id="45" presetID="42" presetClass="entr" presetSubtype="0" fill="hold" nodeType="after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50" fill="hold">
                            <p:stCondLst>
                              <p:cond delay="8250"/>
                            </p:stCondLst>
                            <p:childTnLst>
                              <p:par>
                                <p:cTn id="51" presetID="42" presetClass="entr" presetSubtype="0" fill="hold" nodeType="after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56" fill="hold">
                            <p:stCondLst>
                              <p:cond delay="9250"/>
                            </p:stCondLst>
                            <p:childTnLst>
                              <p:par>
                                <p:cTn id="57" presetID="42" presetClass="entr" presetSubtype="0" fill="hold" nodeType="after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108543"/>
          </a:xfrm>
          <a:prstGeom prst="rect">
            <a:avLst/>
          </a:prstGeom>
          <a:noFill/>
        </p:spPr>
        <p:txBody>
          <a:bodyPr wrap="square" numCol="1" rtlCol="0">
            <a:spAutoFit/>
          </a:bodyPr>
          <a:lstStyle/>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Conversion to Grayscale</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The conversion to grayscale typically involves transforming the color image (usually in RGB format) into shades of gray, representing the luminance of the original colors. A common formula for this conversion is Y' = 0.299R + 0.587G + 0.114B, where R, G, and B are the red, green, and blue channel values respectively.</a:t>
            </a:r>
            <a:endParaRPr lang="en-IN" sz="36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2487791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2250"/>
                            </p:stCondLst>
                            <p:childTnLst>
                              <p:par>
                                <p:cTn id="15" presetID="42" presetClass="entr" presetSubtype="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600986"/>
          </a:xfrm>
          <a:prstGeom prst="rect">
            <a:avLst/>
          </a:prstGeom>
          <a:noFill/>
        </p:spPr>
        <p:txBody>
          <a:bodyPr wrap="square" numCol="1" rtlCol="0">
            <a:spAutoFit/>
          </a:bodyPr>
          <a:lstStyle/>
          <a:p>
            <a:pPr marL="742950" indent="-742950" algn="just">
              <a:buClr>
                <a:schemeClr val="tx1"/>
              </a:buClr>
              <a:buFont typeface="+mj-lt"/>
              <a:buAutoNum type="arabicPeriod" startAt="2"/>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 Edge Detection </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Edge detection in PIL through </a:t>
            </a:r>
            <a:r>
              <a:rPr lang="en-US" sz="3200" dirty="0" err="1">
                <a:latin typeface="Bell MT" panose="02020503060305020303" pitchFamily="18" charset="0"/>
                <a:cs typeface="Times New Roman" panose="02020603050405020304" pitchFamily="18" charset="0"/>
              </a:rPr>
              <a:t>ImageFilter.FIND_EDGES</a:t>
            </a:r>
            <a:r>
              <a:rPr lang="en-US" sz="3200" dirty="0">
                <a:latin typeface="Bell MT" panose="02020503060305020303" pitchFamily="18" charset="0"/>
                <a:cs typeface="Times New Roman" panose="02020603050405020304" pitchFamily="18" charset="0"/>
              </a:rPr>
              <a:t> is likely based on common edge detection algorithms such as the </a:t>
            </a:r>
            <a:r>
              <a:rPr lang="en-US" sz="3200" b="1" dirty="0">
                <a:latin typeface="Bell MT" panose="02020503060305020303" pitchFamily="18" charset="0"/>
                <a:cs typeface="Times New Roman" panose="02020603050405020304" pitchFamily="18" charset="0"/>
              </a:rPr>
              <a:t>Sobel, Prewitt, or Roberts Cross operator, </a:t>
            </a:r>
            <a:r>
              <a:rPr lang="en-US" sz="3200" dirty="0">
                <a:latin typeface="Bell MT" panose="02020503060305020303" pitchFamily="18" charset="0"/>
                <a:cs typeface="Times New Roman" panose="02020603050405020304" pitchFamily="18" charset="0"/>
              </a:rPr>
              <a:t>which compute the gradient of the image intensity to find regions with high spatial derivatives. The specific algorithm used is not explicitly documented, but these methods are typical.</a:t>
            </a:r>
            <a:endParaRPr lang="en-IN"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27385861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2250"/>
                            </p:stCondLst>
                            <p:childTnLst>
                              <p:par>
                                <p:cTn id="15" presetID="42" presetClass="entr" presetSubtype="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600986"/>
          </a:xfrm>
          <a:prstGeom prst="rect">
            <a:avLst/>
          </a:prstGeom>
          <a:noFill/>
        </p:spPr>
        <p:txBody>
          <a:bodyPr wrap="square" numCol="1" rtlCol="0">
            <a:spAutoFit/>
          </a:bodyPr>
          <a:lstStyle/>
          <a:p>
            <a:pPr marL="742950" indent="-742950" algn="just">
              <a:buClr>
                <a:schemeClr val="tx1"/>
              </a:buClr>
              <a:buFont typeface="+mj-lt"/>
              <a:buAutoNum type="arabicPeriod" startAt="3"/>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 Enhance Image</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Image enhancement in these functions is performed through contrast adjustment, likely by altering the image's histogram or applying a linear or non-linear transformation to increase the difference between dark and light areas of the image. The exact mathematical operation isn't specified in the PIL documentation, but it generally aims to improve image clarity and detail.</a:t>
            </a:r>
            <a:endParaRPr lang="en-IN"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3458117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2616101"/>
          </a:xfrm>
          <a:prstGeom prst="rect">
            <a:avLst/>
          </a:prstGeom>
          <a:noFill/>
        </p:spPr>
        <p:txBody>
          <a:bodyPr wrap="square" numCol="1" rtlCol="0">
            <a:spAutoFit/>
          </a:bodyPr>
          <a:lstStyle/>
          <a:p>
            <a:pPr marL="742950" indent="-742950" algn="just">
              <a:buClr>
                <a:schemeClr val="tx1"/>
              </a:buClr>
              <a:buFont typeface="+mj-lt"/>
              <a:buAutoNum type="arabicPeriod" startAt="4"/>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 Smooth Image</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Smoothing (or blurring) in PIL with </a:t>
            </a:r>
            <a:r>
              <a:rPr lang="en-US" sz="3200" dirty="0" err="1">
                <a:latin typeface="Bell MT" panose="02020503060305020303" pitchFamily="18" charset="0"/>
                <a:cs typeface="Times New Roman" panose="02020603050405020304" pitchFamily="18" charset="0"/>
              </a:rPr>
              <a:t>ImageFilter.SMOOTH</a:t>
            </a:r>
            <a:r>
              <a:rPr lang="en-US" sz="3200" dirty="0">
                <a:latin typeface="Bell MT" panose="02020503060305020303" pitchFamily="18" charset="0"/>
                <a:cs typeface="Times New Roman" panose="02020603050405020304" pitchFamily="18" charset="0"/>
              </a:rPr>
              <a:t> likely uses a simple average (mean) filter or a similar low-pass filtering technique, which reduces the image noise and details by averaging the pixels with their neighbors.</a:t>
            </a:r>
            <a:endParaRPr lang="en-IN"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1399598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2616101"/>
          </a:xfrm>
          <a:prstGeom prst="rect">
            <a:avLst/>
          </a:prstGeom>
          <a:noFill/>
        </p:spPr>
        <p:txBody>
          <a:bodyPr wrap="square" numCol="1" rtlCol="0">
            <a:spAutoFit/>
          </a:bodyPr>
          <a:lstStyle/>
          <a:p>
            <a:pPr marL="742950" indent="-742950" algn="just">
              <a:buClr>
                <a:schemeClr val="tx1"/>
              </a:buClr>
              <a:buFont typeface="+mj-lt"/>
              <a:buAutoNum type="arabicPeriod" startAt="5"/>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 Denoise Image</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OpenCV's cv2.fastNlMeansDenoisingColored uses the Non-local Means Denoising algorithm, which works by comparing all patches in the image and averaging similar ones. This method is effective in removing noise while preserving edges.</a:t>
            </a:r>
            <a:endParaRPr lang="en-IN"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25948323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2616101"/>
          </a:xfrm>
          <a:prstGeom prst="rect">
            <a:avLst/>
          </a:prstGeom>
          <a:noFill/>
        </p:spPr>
        <p:txBody>
          <a:bodyPr wrap="square" numCol="1" rtlCol="0">
            <a:spAutoFit/>
          </a:bodyPr>
          <a:lstStyle/>
          <a:p>
            <a:pPr marL="742950" indent="-742950" algn="just">
              <a:buClr>
                <a:schemeClr val="tx1"/>
              </a:buClr>
              <a:buFont typeface="+mj-lt"/>
              <a:buAutoNum type="arabicPeriod" startAt="6"/>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 Deblur Image</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The Gaussian Blur used in cv2.GaussianBlur applies a Gaussian filter to blur the image. This operation reduces image noise and detail by giving more weight to pixels around the center of the kernel and less to those further away, based on the Gaussian function.</a:t>
            </a:r>
            <a:endParaRPr lang="en-IN"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24537657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2616101"/>
          </a:xfrm>
          <a:prstGeom prst="rect">
            <a:avLst/>
          </a:prstGeom>
          <a:noFill/>
        </p:spPr>
        <p:txBody>
          <a:bodyPr wrap="square" numCol="1" rtlCol="0">
            <a:spAutoFit/>
          </a:bodyPr>
          <a:lstStyle/>
          <a:p>
            <a:pPr marL="742950" indent="-742950" algn="just">
              <a:buClr>
                <a:schemeClr val="tx1"/>
              </a:buClr>
              <a:buFont typeface="+mj-lt"/>
              <a:buAutoNum type="arabicPeriod" startAt="7"/>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 Histogram Equalization</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cv2.equalizeHist applies histogram equalization, which improves the contrast in an image by stretching the range of intensities. This is done by effectively spreading out the most frequent intensity values, making the image easier to analyze.</a:t>
            </a:r>
            <a:endParaRPr lang="en-IN"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16132633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108543"/>
          </a:xfrm>
          <a:prstGeom prst="rect">
            <a:avLst/>
          </a:prstGeom>
          <a:noFill/>
        </p:spPr>
        <p:txBody>
          <a:bodyPr wrap="square" numCol="1" rtlCol="0">
            <a:spAutoFit/>
          </a:bodyPr>
          <a:lstStyle/>
          <a:p>
            <a:pPr marL="742950" indent="-742950" algn="just">
              <a:buClr>
                <a:schemeClr val="tx1"/>
              </a:buClr>
              <a:buFont typeface="+mj-lt"/>
              <a:buAutoNum type="arabicPeriod" startAt="8"/>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 Deblur Image Enhanced</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The enhanced deblurring method combines a Gaussian blur with the original image using cv2.addWeighted to adjust contrast and brightness. This technique can simulate the effect of removing blur and adjusting clarity by blending a blurred version with the original based on specified weights.</a:t>
            </a:r>
            <a:endParaRPr lang="en-IN"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4136201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800" u="sng" dirty="0">
                <a:solidFill>
                  <a:schemeClr val="tx1"/>
                </a:solidFill>
                <a:effectLst>
                  <a:glow rad="228600">
                    <a:schemeClr val="accent3">
                      <a:satMod val="175000"/>
                      <a:alpha val="40000"/>
                    </a:schemeClr>
                  </a:glow>
                </a:effectLst>
                <a:latin typeface="Algerian" panose="04020705040A02060702" pitchFamily="82" charset="0"/>
              </a:rPr>
              <a:t>Pixel Harbour</a:t>
            </a:r>
          </a:p>
        </p:txBody>
      </p:sp>
    </p:spTree>
    <p:extLst>
      <p:ext uri="{BB962C8B-B14F-4D97-AF65-F5344CB8AC3E}">
        <p14:creationId xmlns:p14="http://schemas.microsoft.com/office/powerpoint/2010/main" val="2649255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108543"/>
          </a:xfrm>
          <a:prstGeom prst="rect">
            <a:avLst/>
          </a:prstGeom>
          <a:noFill/>
        </p:spPr>
        <p:txBody>
          <a:bodyPr wrap="square" numCol="1" rtlCol="0">
            <a:spAutoFit/>
          </a:bodyPr>
          <a:lstStyle/>
          <a:p>
            <a:pPr marL="742950" indent="-742950" algn="just">
              <a:buClr>
                <a:schemeClr val="tx1"/>
              </a:buClr>
              <a:buFont typeface="+mj-lt"/>
              <a:buAutoNum type="arabicPeriod" startAt="9"/>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 Sharpen Image Enhanced</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The enhanced sharpening uses a convolution with a custom sharpening kernel defined by </a:t>
            </a:r>
            <a:r>
              <a:rPr lang="en-US" sz="3200" dirty="0" err="1">
                <a:latin typeface="Bell MT" panose="02020503060305020303" pitchFamily="18" charset="0"/>
                <a:cs typeface="Times New Roman" panose="02020603050405020304" pitchFamily="18" charset="0"/>
              </a:rPr>
              <a:t>sharpen_kernel</a:t>
            </a:r>
            <a:r>
              <a:rPr lang="en-US" sz="3200" dirty="0">
                <a:latin typeface="Bell MT" panose="02020503060305020303" pitchFamily="18" charset="0"/>
                <a:cs typeface="Times New Roman" panose="02020603050405020304" pitchFamily="18" charset="0"/>
              </a:rPr>
              <a:t>. This kernel is designed to enhance edges by increasing the contrast between neighboring pixels. The use of a custom kernel allows for more aggressive sharpening than what might be achieved with predefined filters.</a:t>
            </a:r>
            <a:endParaRPr lang="en-IN"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2020003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9600" u="sng" dirty="0" err="1">
                <a:solidFill>
                  <a:schemeClr val="tx1"/>
                </a:solidFill>
                <a:effectLst>
                  <a:glow rad="228600">
                    <a:schemeClr val="accent3">
                      <a:satMod val="175000"/>
                      <a:alpha val="40000"/>
                    </a:schemeClr>
                  </a:glow>
                </a:effectLst>
                <a:latin typeface="Algerian" panose="04020705040A02060702" pitchFamily="82" charset="0"/>
              </a:rPr>
              <a:t>Archtiecture</a:t>
            </a:r>
            <a:r>
              <a:rPr lang="en-IN" sz="9600" u="sng" dirty="0">
                <a:solidFill>
                  <a:schemeClr val="tx1"/>
                </a:solidFill>
                <a:effectLst>
                  <a:glow rad="228600">
                    <a:schemeClr val="accent3">
                      <a:satMod val="175000"/>
                      <a:alpha val="40000"/>
                    </a:schemeClr>
                  </a:glow>
                </a:effectLst>
                <a:latin typeface="Algerian" panose="04020705040A02060702" pitchFamily="82" charset="0"/>
              </a:rPr>
              <a:t> for image processing</a:t>
            </a:r>
          </a:p>
        </p:txBody>
      </p:sp>
    </p:spTree>
    <p:extLst>
      <p:ext uri="{BB962C8B-B14F-4D97-AF65-F5344CB8AC3E}">
        <p14:creationId xmlns:p14="http://schemas.microsoft.com/office/powerpoint/2010/main" val="228957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low chart of edge detection algorithm. | Download Scientific Diagram">
            <a:extLst>
              <a:ext uri="{FF2B5EF4-FFF2-40B4-BE49-F238E27FC236}">
                <a16:creationId xmlns:a16="http://schemas.microsoft.com/office/drawing/2014/main" id="{5376237E-3C67-4F02-A60D-D9D51C172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213" y="1062037"/>
            <a:ext cx="6721929" cy="556799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087E3F4-14A0-4E7E-A22B-D58252BF34A7}"/>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Edge detection</a:t>
            </a:r>
          </a:p>
        </p:txBody>
      </p:sp>
    </p:spTree>
    <p:extLst>
      <p:ext uri="{BB962C8B-B14F-4D97-AF65-F5344CB8AC3E}">
        <p14:creationId xmlns:p14="http://schemas.microsoft.com/office/powerpoint/2010/main" val="404047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87E3F4-14A0-4E7E-A22B-D58252BF34A7}"/>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Grayscale conversion</a:t>
            </a:r>
          </a:p>
        </p:txBody>
      </p:sp>
      <p:pic>
        <p:nvPicPr>
          <p:cNvPr id="5122" name="Picture 2" descr="Flowchart of the color-to-grayscale fusion method. | Download Scientific  Diagram">
            <a:extLst>
              <a:ext uri="{FF2B5EF4-FFF2-40B4-BE49-F238E27FC236}">
                <a16:creationId xmlns:a16="http://schemas.microsoft.com/office/drawing/2014/main" id="{F6AA9BF7-AB45-496B-8D74-7B3C28AB4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1076324"/>
            <a:ext cx="8696542" cy="53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27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87E3F4-14A0-4E7E-A22B-D58252BF34A7}"/>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Image enhancement</a:t>
            </a:r>
          </a:p>
        </p:txBody>
      </p:sp>
      <p:pic>
        <p:nvPicPr>
          <p:cNvPr id="6146" name="Picture 2" descr="Proposed Color Image Enhancement ...">
            <a:extLst>
              <a:ext uri="{FF2B5EF4-FFF2-40B4-BE49-F238E27FC236}">
                <a16:creationId xmlns:a16="http://schemas.microsoft.com/office/drawing/2014/main" id="{22785E2B-3480-4C77-9D4D-1A5042465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791307"/>
            <a:ext cx="4138613" cy="584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37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500" u="sng" dirty="0">
                <a:solidFill>
                  <a:schemeClr val="tx1"/>
                </a:solidFill>
                <a:effectLst>
                  <a:glow rad="228600">
                    <a:schemeClr val="accent3">
                      <a:satMod val="175000"/>
                      <a:alpha val="40000"/>
                    </a:schemeClr>
                  </a:glow>
                </a:effectLst>
                <a:latin typeface="Algerian" panose="04020705040A02060702" pitchFamily="82" charset="0"/>
              </a:rPr>
              <a:t>Proposed methodology</a:t>
            </a:r>
          </a:p>
        </p:txBody>
      </p:sp>
    </p:spTree>
    <p:extLst>
      <p:ext uri="{BB962C8B-B14F-4D97-AF65-F5344CB8AC3E}">
        <p14:creationId xmlns:p14="http://schemas.microsoft.com/office/powerpoint/2010/main" val="3024561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Proposed methodology</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970318"/>
          </a:xfrm>
          <a:prstGeom prst="rect">
            <a:avLst/>
          </a:prstGeom>
          <a:noFill/>
        </p:spPr>
        <p:txBody>
          <a:bodyPr wrap="square" numCol="1" rtlCol="0">
            <a:spAutoFit/>
          </a:bodyPr>
          <a:lstStyle/>
          <a:p>
            <a:pPr marL="742950" indent="-742950" algn="just">
              <a:buClr>
                <a:schemeClr val="tx1"/>
              </a:buClr>
              <a:buFont typeface="+mj-lt"/>
              <a:buAutoNum type="arabicPeriod"/>
            </a:pPr>
            <a:r>
              <a:rPr lang="en-US" sz="3600" b="1" u="sng" dirty="0">
                <a:latin typeface="Bell MT" panose="02020503060305020303" pitchFamily="18" charset="0"/>
                <a:cs typeface="Times New Roman" panose="02020603050405020304" pitchFamily="18" charset="0"/>
              </a:rPr>
              <a:t>*User Interface Design:*</a:t>
            </a:r>
          </a:p>
          <a:p>
            <a:pPr algn="just">
              <a:buClr>
                <a:schemeClr val="tx1"/>
              </a:buClr>
            </a:pPr>
            <a:endParaRPr lang="en-US" sz="3600" b="1" u="sng" dirty="0">
              <a:latin typeface="Bell MT" panose="02020503060305020303" pitchFamily="18" charset="0"/>
              <a:cs typeface="Times New Roman" panose="02020603050405020304" pitchFamily="18" charset="0"/>
            </a:endParaRP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Description of the graphical user interface (GUI) design using Tkinter or any other relevant library.</a:t>
            </a: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Explanation of how users interact with the application, including selecting an image and choosing an image processing operation.</a:t>
            </a:r>
          </a:p>
        </p:txBody>
      </p:sp>
    </p:spTree>
    <p:extLst>
      <p:ext uri="{BB962C8B-B14F-4D97-AF65-F5344CB8AC3E}">
        <p14:creationId xmlns:p14="http://schemas.microsoft.com/office/powerpoint/2010/main" val="18393826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Proposed methodology</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970318"/>
          </a:xfrm>
          <a:prstGeom prst="rect">
            <a:avLst/>
          </a:prstGeom>
          <a:noFill/>
        </p:spPr>
        <p:txBody>
          <a:bodyPr wrap="square" numCol="1" rtlCol="0">
            <a:spAutoFit/>
          </a:bodyPr>
          <a:lstStyle/>
          <a:p>
            <a:pPr marL="742950" indent="-742950" algn="just">
              <a:buClr>
                <a:schemeClr val="tx1"/>
              </a:buClr>
              <a:buFont typeface="+mj-lt"/>
              <a:buAutoNum type="arabicPeriod" startAt="2"/>
            </a:pPr>
            <a:r>
              <a:rPr lang="en-US" sz="3600" b="1" u="sng" dirty="0">
                <a:latin typeface="Bell MT" panose="02020503060305020303" pitchFamily="18" charset="0"/>
                <a:cs typeface="Times New Roman" panose="02020603050405020304" pitchFamily="18" charset="0"/>
              </a:rPr>
              <a:t>*Operations Module:*</a:t>
            </a:r>
          </a:p>
          <a:p>
            <a:pPr algn="just">
              <a:buClr>
                <a:schemeClr val="tx1"/>
              </a:buClr>
            </a:pPr>
            <a:endParaRPr lang="en-US" sz="3600" b="1" u="sng" dirty="0">
              <a:latin typeface="Bell MT" panose="02020503060305020303" pitchFamily="18" charset="0"/>
              <a:cs typeface="Times New Roman" panose="02020603050405020304" pitchFamily="18" charset="0"/>
            </a:endParaRP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Details about the organization and structure of the operations.py file, which contains functions for various image processing operations.</a:t>
            </a: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Explanation of the modularity and encapsulation principles applied to ensure maintainability and flexibility.</a:t>
            </a:r>
          </a:p>
        </p:txBody>
      </p:sp>
    </p:spTree>
    <p:extLst>
      <p:ext uri="{BB962C8B-B14F-4D97-AF65-F5344CB8AC3E}">
        <p14:creationId xmlns:p14="http://schemas.microsoft.com/office/powerpoint/2010/main" val="34275578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Proposed methodology</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970318"/>
          </a:xfrm>
          <a:prstGeom prst="rect">
            <a:avLst/>
          </a:prstGeom>
          <a:noFill/>
        </p:spPr>
        <p:txBody>
          <a:bodyPr wrap="square" numCol="1" rtlCol="0">
            <a:spAutoFit/>
          </a:bodyPr>
          <a:lstStyle/>
          <a:p>
            <a:pPr marL="742950" indent="-742950" algn="just">
              <a:buClr>
                <a:schemeClr val="tx1"/>
              </a:buClr>
              <a:buFont typeface="+mj-lt"/>
              <a:buAutoNum type="arabicPeriod" startAt="3"/>
            </a:pPr>
            <a:r>
              <a:rPr lang="en-US" sz="3600" b="1" u="sng" dirty="0">
                <a:latin typeface="Bell MT" panose="02020503060305020303" pitchFamily="18" charset="0"/>
                <a:cs typeface="Times New Roman" panose="02020603050405020304" pitchFamily="18" charset="0"/>
              </a:rPr>
              <a:t>*User Input and Decision Tree:*</a:t>
            </a:r>
          </a:p>
          <a:p>
            <a:pPr marL="742950" indent="-742950" algn="just">
              <a:buClr>
                <a:schemeClr val="tx1"/>
              </a:buClr>
              <a:buFont typeface="+mj-lt"/>
              <a:buAutoNum type="arabicPeriod" startAt="3"/>
            </a:pPr>
            <a:endParaRPr lang="en-US" sz="3600" dirty="0">
              <a:latin typeface="Bell MT" panose="02020503060305020303" pitchFamily="18" charset="0"/>
              <a:cs typeface="Times New Roman" panose="02020603050405020304" pitchFamily="18" charset="0"/>
            </a:endParaRP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Discussion on how the application handles user input and uses a decision tree or a switch-case mechanism to determine the chosen image processing operation.</a:t>
            </a: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Clarification on how the decision-making process flows based on user choices.</a:t>
            </a:r>
          </a:p>
        </p:txBody>
      </p:sp>
    </p:spTree>
    <p:extLst>
      <p:ext uri="{BB962C8B-B14F-4D97-AF65-F5344CB8AC3E}">
        <p14:creationId xmlns:p14="http://schemas.microsoft.com/office/powerpoint/2010/main" val="1509588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Proposed methodology</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4524315"/>
          </a:xfrm>
          <a:prstGeom prst="rect">
            <a:avLst/>
          </a:prstGeom>
          <a:noFill/>
        </p:spPr>
        <p:txBody>
          <a:bodyPr wrap="square" numCol="1" rtlCol="0">
            <a:spAutoFit/>
          </a:bodyPr>
          <a:lstStyle/>
          <a:p>
            <a:pPr marL="742950" indent="-742950" algn="just">
              <a:buClr>
                <a:schemeClr val="tx1"/>
              </a:buClr>
              <a:buFont typeface="+mj-lt"/>
              <a:buAutoNum type="arabicPeriod" startAt="4"/>
            </a:pPr>
            <a:r>
              <a:rPr lang="en-US" sz="3600" b="1" u="sng" dirty="0">
                <a:latin typeface="Bell MT" panose="02020503060305020303" pitchFamily="18" charset="0"/>
                <a:cs typeface="Times New Roman" panose="02020603050405020304" pitchFamily="18" charset="0"/>
              </a:rPr>
              <a:t>*Output Handling and Saving:*</a:t>
            </a:r>
          </a:p>
          <a:p>
            <a:pPr marL="742950" indent="-742950" algn="just">
              <a:buClr>
                <a:schemeClr val="tx1"/>
              </a:buClr>
              <a:buFont typeface="+mj-lt"/>
              <a:buAutoNum type="arabicPeriod" startAt="4"/>
            </a:pPr>
            <a:endParaRPr lang="en-US" sz="3600" dirty="0">
              <a:latin typeface="Bell MT" panose="02020503060305020303" pitchFamily="18" charset="0"/>
              <a:cs typeface="Times New Roman" panose="02020603050405020304" pitchFamily="18" charset="0"/>
            </a:endParaRP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Explanation of how the processed image is presented to the user on the GUI.</a:t>
            </a: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Description of the method used to prompt the user for a directory to save the processed image.</a:t>
            </a: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Details on how the output path is constructed and the processed image is saved.</a:t>
            </a:r>
          </a:p>
        </p:txBody>
      </p:sp>
    </p:spTree>
    <p:extLst>
      <p:ext uri="{BB962C8B-B14F-4D97-AF65-F5344CB8AC3E}">
        <p14:creationId xmlns:p14="http://schemas.microsoft.com/office/powerpoint/2010/main" val="39207442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AA8D17-5965-4B12-C3AA-3FEB85B039DA}"/>
              </a:ext>
            </a:extLst>
          </p:cNvPr>
          <p:cNvSpPr>
            <a:spLocks noGrp="1"/>
          </p:cNvSpPr>
          <p:nvPr>
            <p:ph idx="1"/>
          </p:nvPr>
        </p:nvSpPr>
        <p:spPr>
          <a:xfrm>
            <a:off x="109792" y="-109728"/>
            <a:ext cx="11840532" cy="6527090"/>
          </a:xfrm>
        </p:spPr>
        <p:txBody>
          <a:bodyPr anchor="t">
            <a:noAutofit/>
          </a:bodyPr>
          <a:lstStyle/>
          <a:p>
            <a:pPr algn="ctr">
              <a:lnSpc>
                <a:spcPct val="150000"/>
              </a:lnSpc>
              <a:buClr>
                <a:schemeClr val="accent2"/>
              </a:buClr>
              <a:buSzPct val="100000"/>
              <a:buFont typeface="Wingdings" panose="05000000000000000000" pitchFamily="2" charset="2"/>
              <a:buChar char="v"/>
            </a:pPr>
            <a:endParaRPr lang="en-IN" sz="4000" b="1" u="sng" spc="-150" dirty="0">
              <a:blipFill>
                <a:blip r:embed="rId2"/>
                <a:tile tx="0" ty="0" sx="100000" sy="100000" flip="none" algn="tl"/>
              </a:blipFill>
              <a:latin typeface="Algerian" panose="04020705040A02060702" pitchFamily="82" charset="0"/>
            </a:endParaRPr>
          </a:p>
          <a:p>
            <a:pPr>
              <a:buClr>
                <a:schemeClr val="accent2"/>
              </a:buClr>
              <a:buSzPct val="100000"/>
              <a:buFont typeface="Wingdings" panose="05000000000000000000" pitchFamily="2" charset="2"/>
              <a:buChar char="v"/>
            </a:pPr>
            <a:r>
              <a:rPr lang="en-IN" sz="4000" b="1" u="sng" spc="-150" dirty="0">
                <a:blipFill>
                  <a:blip r:embed="rId2"/>
                  <a:tile tx="0" ty="0" sx="100000" sy="100000" flip="none" algn="tl"/>
                </a:blipFill>
                <a:latin typeface="Algerian" panose="04020705040A02060702" pitchFamily="82" charset="0"/>
              </a:rPr>
              <a:t>introduction</a:t>
            </a:r>
          </a:p>
          <a:p>
            <a:pPr>
              <a:buClr>
                <a:schemeClr val="accent2"/>
              </a:buClr>
              <a:buSzPct val="100000"/>
              <a:buFont typeface="Wingdings" panose="05000000000000000000" pitchFamily="2" charset="2"/>
              <a:buChar char="v"/>
            </a:pPr>
            <a:r>
              <a:rPr lang="en-IN" sz="4000" b="1" u="sng" spc="-150" dirty="0">
                <a:blipFill>
                  <a:blip r:embed="rId2"/>
                  <a:tile tx="0" ty="0" sx="100000" sy="100000" flip="none" algn="tl"/>
                </a:blipFill>
                <a:latin typeface="Algerian" panose="04020705040A02060702" pitchFamily="82" charset="0"/>
              </a:rPr>
              <a:t>Background</a:t>
            </a:r>
          </a:p>
          <a:p>
            <a:pPr>
              <a:buClr>
                <a:schemeClr val="accent2"/>
              </a:buClr>
              <a:buSzPct val="100000"/>
              <a:buFont typeface="Wingdings" panose="05000000000000000000" pitchFamily="2" charset="2"/>
              <a:buChar char="v"/>
            </a:pPr>
            <a:r>
              <a:rPr lang="en-IN" sz="4000" b="1" u="sng" spc="-150" dirty="0">
                <a:blipFill>
                  <a:blip r:embed="rId2"/>
                  <a:tile tx="0" ty="0" sx="100000" sy="100000" flip="none" algn="tl"/>
                </a:blipFill>
                <a:latin typeface="Algerian" panose="04020705040A02060702" pitchFamily="82" charset="0"/>
              </a:rPr>
              <a:t>Motivation</a:t>
            </a:r>
          </a:p>
          <a:p>
            <a:pPr>
              <a:buClr>
                <a:schemeClr val="accent2"/>
              </a:buClr>
              <a:buSzPct val="100000"/>
              <a:buFont typeface="Wingdings" panose="05000000000000000000" pitchFamily="2" charset="2"/>
              <a:buChar char="v"/>
            </a:pPr>
            <a:r>
              <a:rPr lang="en-IN" sz="4000" b="1" u="sng" spc="-150" dirty="0">
                <a:blipFill>
                  <a:blip r:embed="rId2"/>
                  <a:tile tx="0" ty="0" sx="100000" sy="100000" flip="none" algn="tl"/>
                </a:blipFill>
                <a:latin typeface="Algerian" panose="04020705040A02060702" pitchFamily="82" charset="0"/>
              </a:rPr>
              <a:t>Proposed methodology</a:t>
            </a:r>
          </a:p>
          <a:p>
            <a:pPr>
              <a:buClr>
                <a:schemeClr val="accent2"/>
              </a:buClr>
              <a:buSzPct val="100000"/>
              <a:buFont typeface="Wingdings" panose="05000000000000000000" pitchFamily="2" charset="2"/>
              <a:buChar char="v"/>
            </a:pPr>
            <a:r>
              <a:rPr lang="en-IN" sz="4000" b="1" u="sng" spc="-150" dirty="0">
                <a:blipFill>
                  <a:blip r:embed="rId2"/>
                  <a:tile tx="0" ty="0" sx="100000" sy="100000" flip="none" algn="tl"/>
                </a:blipFill>
                <a:latin typeface="Algerian" panose="04020705040A02060702" pitchFamily="82" charset="0"/>
              </a:rPr>
              <a:t>Datasets</a:t>
            </a:r>
          </a:p>
          <a:p>
            <a:pPr>
              <a:buClr>
                <a:schemeClr val="accent2"/>
              </a:buClr>
              <a:buSzPct val="100000"/>
              <a:buFont typeface="Wingdings" panose="05000000000000000000" pitchFamily="2" charset="2"/>
              <a:buChar char="v"/>
            </a:pPr>
            <a:r>
              <a:rPr lang="en-IN" sz="4000" b="1" u="sng" spc="-150" dirty="0">
                <a:blipFill>
                  <a:blip r:embed="rId2"/>
                  <a:tile tx="0" ty="0" sx="100000" sy="100000" flip="none" algn="tl"/>
                </a:blipFill>
                <a:latin typeface="Algerian" panose="04020705040A02060702" pitchFamily="82" charset="0"/>
              </a:rPr>
              <a:t>Results and analysis</a:t>
            </a:r>
          </a:p>
          <a:p>
            <a:pPr>
              <a:buClr>
                <a:schemeClr val="accent2"/>
              </a:buClr>
              <a:buSzPct val="100000"/>
              <a:buFont typeface="Wingdings" panose="05000000000000000000" pitchFamily="2" charset="2"/>
              <a:buChar char="v"/>
            </a:pPr>
            <a:r>
              <a:rPr lang="en-IN" sz="4000" b="1" u="sng" spc="-150" dirty="0">
                <a:blipFill>
                  <a:blip r:embed="rId2"/>
                  <a:tile tx="0" ty="0" sx="100000" sy="100000" flip="none" algn="tl"/>
                </a:blipFill>
                <a:latin typeface="Algerian" panose="04020705040A02060702" pitchFamily="82" charset="0"/>
              </a:rPr>
              <a:t>References</a:t>
            </a:r>
          </a:p>
          <a:p>
            <a:pPr>
              <a:buClr>
                <a:schemeClr val="accent2"/>
              </a:buClr>
              <a:buSzPct val="100000"/>
              <a:buFont typeface="Wingdings" panose="05000000000000000000" pitchFamily="2" charset="2"/>
              <a:buChar char="v"/>
            </a:pPr>
            <a:endParaRPr lang="en-IN" sz="4000" b="1" u="sng" spc="-150" dirty="0">
              <a:blipFill>
                <a:blip r:embed="rId2"/>
                <a:tile tx="0" ty="0" sx="100000" sy="100000" flip="none" algn="tl"/>
              </a:blipFill>
              <a:latin typeface="Algerian" panose="04020705040A02060702" pitchFamily="82" charset="0"/>
            </a:endParaRPr>
          </a:p>
        </p:txBody>
      </p:sp>
      <p:sp>
        <p:nvSpPr>
          <p:cNvPr id="4" name="Title 1">
            <a:extLst>
              <a:ext uri="{FF2B5EF4-FFF2-40B4-BE49-F238E27FC236}">
                <a16:creationId xmlns:a16="http://schemas.microsoft.com/office/drawing/2014/main" id="{DE0A242C-07F4-4B86-ACA8-A253E647E35F}"/>
              </a:ext>
            </a:extLst>
          </p:cNvPr>
          <p:cNvSpPr>
            <a:spLocks noGrp="1"/>
          </p:cNvSpPr>
          <p:nvPr>
            <p:ph type="title"/>
          </p:nvPr>
        </p:nvSpPr>
        <p:spPr>
          <a:xfrm>
            <a:off x="0" y="-1"/>
            <a:ext cx="12060116" cy="1582617"/>
          </a:xfrm>
        </p:spPr>
        <p:txBody>
          <a:bodyPr anchor="t">
            <a:noAutofit/>
          </a:bodyPr>
          <a:lstStyle/>
          <a:p>
            <a:pPr marL="857250" indent="-857250" algn="ctr">
              <a:buFont typeface="Wingdings" panose="05000000000000000000" pitchFamily="2" charset="2"/>
              <a:buChar char="v"/>
            </a:pPr>
            <a:r>
              <a:rPr lang="en-US" sz="4000" u="sng" dirty="0">
                <a:solidFill>
                  <a:schemeClr val="tx1"/>
                </a:solidFill>
                <a:effectLst>
                  <a:glow rad="228600">
                    <a:schemeClr val="accent3">
                      <a:satMod val="175000"/>
                      <a:alpha val="40000"/>
                    </a:schemeClr>
                  </a:glow>
                </a:effectLst>
                <a:latin typeface="Algerian" panose="04020705040A02060702" pitchFamily="82" charset="0"/>
              </a:rPr>
              <a:t>Content</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spTree>
    <p:extLst>
      <p:ext uri="{BB962C8B-B14F-4D97-AF65-F5344CB8AC3E}">
        <p14:creationId xmlns:p14="http://schemas.microsoft.com/office/powerpoint/2010/main" val="421518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Proposed methodology</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970318"/>
          </a:xfrm>
          <a:prstGeom prst="rect">
            <a:avLst/>
          </a:prstGeom>
          <a:noFill/>
        </p:spPr>
        <p:txBody>
          <a:bodyPr wrap="square" numCol="1" rtlCol="0">
            <a:spAutoFit/>
          </a:bodyPr>
          <a:lstStyle/>
          <a:p>
            <a:pPr marL="742950" indent="-742950" algn="just">
              <a:buClr>
                <a:schemeClr val="tx1"/>
              </a:buClr>
              <a:buFont typeface="+mj-lt"/>
              <a:buAutoNum type="arabicPeriod" startAt="5"/>
            </a:pPr>
            <a:r>
              <a:rPr lang="en-US" sz="3600" b="1" u="sng" dirty="0">
                <a:latin typeface="Bell MT" panose="02020503060305020303" pitchFamily="18" charset="0"/>
                <a:cs typeface="Times New Roman" panose="02020603050405020304" pitchFamily="18" charset="0"/>
              </a:rPr>
              <a:t>*Error Handling and User Feedback:*</a:t>
            </a:r>
          </a:p>
          <a:p>
            <a:pPr marL="742950" indent="-742950" algn="just">
              <a:buClr>
                <a:schemeClr val="tx1"/>
              </a:buClr>
              <a:buFont typeface="+mj-lt"/>
              <a:buAutoNum type="arabicPeriod" startAt="5"/>
            </a:pPr>
            <a:endParaRPr lang="en-US" sz="3600" b="1" u="sng" dirty="0">
              <a:latin typeface="Bell MT" panose="02020503060305020303" pitchFamily="18" charset="0"/>
              <a:cs typeface="Times New Roman" panose="02020603050405020304" pitchFamily="18" charset="0"/>
            </a:endParaRP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Overview of the error handling mechanisms in place to provide informative messages to the user in case of invalid input or processing errors.</a:t>
            </a: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Explanation of how the application ensures a smooth user experience by offering clear feedback.</a:t>
            </a:r>
          </a:p>
        </p:txBody>
      </p:sp>
    </p:spTree>
    <p:extLst>
      <p:ext uri="{BB962C8B-B14F-4D97-AF65-F5344CB8AC3E}">
        <p14:creationId xmlns:p14="http://schemas.microsoft.com/office/powerpoint/2010/main" val="4395394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Proposed methodology</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970318"/>
          </a:xfrm>
          <a:prstGeom prst="rect">
            <a:avLst/>
          </a:prstGeom>
          <a:noFill/>
        </p:spPr>
        <p:txBody>
          <a:bodyPr wrap="square" numCol="1" rtlCol="0">
            <a:spAutoFit/>
          </a:bodyPr>
          <a:lstStyle/>
          <a:p>
            <a:pPr marL="742950" indent="-742950" algn="just">
              <a:buClr>
                <a:schemeClr val="tx1"/>
              </a:buClr>
              <a:buFont typeface="+mj-lt"/>
              <a:buAutoNum type="arabicPeriod" startAt="6"/>
            </a:pPr>
            <a:r>
              <a:rPr lang="en-US" sz="3600" b="1" u="sng" dirty="0">
                <a:latin typeface="Bell MT" panose="02020503060305020303" pitchFamily="18" charset="0"/>
                <a:cs typeface="Times New Roman" panose="02020603050405020304" pitchFamily="18" charset="0"/>
              </a:rPr>
              <a:t>*Extensibility and Future Enhancements:*</a:t>
            </a:r>
          </a:p>
          <a:p>
            <a:pPr marL="742950" indent="-742950" algn="just">
              <a:buClr>
                <a:schemeClr val="tx1"/>
              </a:buClr>
              <a:buFont typeface="+mj-lt"/>
              <a:buAutoNum type="arabicPeriod" startAt="6"/>
            </a:pPr>
            <a:endParaRPr lang="en-US" sz="3600" b="1" u="sng" dirty="0">
              <a:latin typeface="Bell MT" panose="02020503060305020303" pitchFamily="18" charset="0"/>
              <a:cs typeface="Times New Roman" panose="02020603050405020304" pitchFamily="18" charset="0"/>
            </a:endParaRP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Discussion on how the modular architecture allows for the easy addition of new image processing operations.</a:t>
            </a: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Considerations for future enhancements, such as integrating machine learning algorithms, real-time processing, or support for additional image formats.</a:t>
            </a:r>
          </a:p>
        </p:txBody>
      </p:sp>
    </p:spTree>
    <p:extLst>
      <p:ext uri="{BB962C8B-B14F-4D97-AF65-F5344CB8AC3E}">
        <p14:creationId xmlns:p14="http://schemas.microsoft.com/office/powerpoint/2010/main" val="20712977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800" u="sng" dirty="0">
                <a:solidFill>
                  <a:schemeClr val="tx1"/>
                </a:solidFill>
                <a:effectLst>
                  <a:glow rad="228600">
                    <a:schemeClr val="accent3">
                      <a:satMod val="175000"/>
                      <a:alpha val="40000"/>
                    </a:schemeClr>
                  </a:glow>
                </a:effectLst>
                <a:latin typeface="Algerian" panose="04020705040A02060702" pitchFamily="82" charset="0"/>
              </a:rPr>
              <a:t>Datasets</a:t>
            </a:r>
          </a:p>
        </p:txBody>
      </p:sp>
    </p:spTree>
    <p:extLst>
      <p:ext uri="{BB962C8B-B14F-4D97-AF65-F5344CB8AC3E}">
        <p14:creationId xmlns:p14="http://schemas.microsoft.com/office/powerpoint/2010/main" val="2186018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US" sz="4000" u="sng" dirty="0">
                <a:solidFill>
                  <a:schemeClr val="tx1"/>
                </a:solidFill>
                <a:effectLst>
                  <a:glow rad="228600">
                    <a:schemeClr val="accent3">
                      <a:satMod val="175000"/>
                      <a:alpha val="40000"/>
                    </a:schemeClr>
                  </a:glow>
                </a:effectLst>
                <a:latin typeface="Algerian" panose="04020705040A02060702" pitchFamily="82" charset="0"/>
              </a:rPr>
              <a:t>Datasets</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sp>
        <p:nvSpPr>
          <p:cNvPr id="3" name="TextBox 2">
            <a:extLst>
              <a:ext uri="{FF2B5EF4-FFF2-40B4-BE49-F238E27FC236}">
                <a16:creationId xmlns:a16="http://schemas.microsoft.com/office/drawing/2014/main" id="{BAFEE524-BFEC-4209-A23B-A73C14CCE0EC}"/>
              </a:ext>
            </a:extLst>
          </p:cNvPr>
          <p:cNvSpPr txBox="1"/>
          <p:nvPr/>
        </p:nvSpPr>
        <p:spPr>
          <a:xfrm>
            <a:off x="0" y="1366897"/>
            <a:ext cx="12192000" cy="2062103"/>
          </a:xfrm>
          <a:prstGeom prst="rect">
            <a:avLst/>
          </a:prstGeom>
          <a:noFill/>
        </p:spPr>
        <p:txBody>
          <a:bodyPr wrap="square" rtlCol="0">
            <a:spAutoFit/>
          </a:bodyPr>
          <a:lstStyle/>
          <a:p>
            <a:pPr algn="just"/>
            <a:r>
              <a:rPr lang="en-US" sz="3200" dirty="0">
                <a:solidFill>
                  <a:schemeClr val="tx2">
                    <a:lumMod val="50000"/>
                  </a:schemeClr>
                </a:solidFill>
                <a:latin typeface="Bell MT" panose="02020503060305020303" pitchFamily="18" charset="0"/>
              </a:rPr>
              <a:t>"Pixel Harbor" does not specifically rely on predefined datasets. Users can apply the implemented operations to images from any source, including personal photographs, publicly available datasets, or other image repositories.</a:t>
            </a:r>
          </a:p>
        </p:txBody>
      </p:sp>
    </p:spTree>
    <p:extLst>
      <p:ext uri="{BB962C8B-B14F-4D97-AF65-F5344CB8AC3E}">
        <p14:creationId xmlns:p14="http://schemas.microsoft.com/office/powerpoint/2010/main" val="3221493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800" u="sng" dirty="0">
                <a:solidFill>
                  <a:schemeClr val="tx1"/>
                </a:solidFill>
                <a:effectLst>
                  <a:glow rad="228600">
                    <a:schemeClr val="accent3">
                      <a:satMod val="175000"/>
                      <a:alpha val="40000"/>
                    </a:schemeClr>
                  </a:glow>
                </a:effectLst>
                <a:latin typeface="Algerian" panose="04020705040A02060702" pitchFamily="82" charset="0"/>
              </a:rPr>
              <a:t>Results</a:t>
            </a:r>
          </a:p>
        </p:txBody>
      </p:sp>
    </p:spTree>
    <p:extLst>
      <p:ext uri="{BB962C8B-B14F-4D97-AF65-F5344CB8AC3E}">
        <p14:creationId xmlns:p14="http://schemas.microsoft.com/office/powerpoint/2010/main" val="2353459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deblur</a:t>
            </a:r>
          </a:p>
        </p:txBody>
      </p:sp>
      <p:pic>
        <p:nvPicPr>
          <p:cNvPr id="5" name="Picture 4">
            <a:extLst>
              <a:ext uri="{FF2B5EF4-FFF2-40B4-BE49-F238E27FC236}">
                <a16:creationId xmlns:a16="http://schemas.microsoft.com/office/drawing/2014/main" id="{895F1046-0A8D-48D6-B91F-FE406C3CD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755" y="1647576"/>
            <a:ext cx="2238375" cy="3562350"/>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C0F02B2E-00B5-4902-86DD-8EF0FF58B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213" y="1647079"/>
            <a:ext cx="2238687" cy="3562847"/>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cxnSp>
        <p:nvCxnSpPr>
          <p:cNvPr id="6" name="Straight Arrow Connector 5">
            <a:extLst>
              <a:ext uri="{FF2B5EF4-FFF2-40B4-BE49-F238E27FC236}">
                <a16:creationId xmlns:a16="http://schemas.microsoft.com/office/drawing/2014/main" id="{2A91BE52-2A64-49AA-9948-A5988D14845D}"/>
              </a:ext>
            </a:extLst>
          </p:cNvPr>
          <p:cNvCxnSpPr>
            <a:cxnSpLocks/>
          </p:cNvCxnSpPr>
          <p:nvPr/>
        </p:nvCxnSpPr>
        <p:spPr>
          <a:xfrm>
            <a:off x="3303043" y="3461159"/>
            <a:ext cx="272701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82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deblur</a:t>
            </a:r>
          </a:p>
        </p:txBody>
      </p:sp>
      <p:pic>
        <p:nvPicPr>
          <p:cNvPr id="1026" name="Picture 2" descr="Plot of Training accuracy and ...">
            <a:extLst>
              <a:ext uri="{FF2B5EF4-FFF2-40B4-BE49-F238E27FC236}">
                <a16:creationId xmlns:a16="http://schemas.microsoft.com/office/drawing/2014/main" id="{AAD698F8-368A-41E0-B2DA-F0F4CA7F0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1147763"/>
            <a:ext cx="6684509" cy="485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224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Denoising</a:t>
            </a:r>
          </a:p>
        </p:txBody>
      </p:sp>
      <p:pic>
        <p:nvPicPr>
          <p:cNvPr id="4" name="Picture 3">
            <a:extLst>
              <a:ext uri="{FF2B5EF4-FFF2-40B4-BE49-F238E27FC236}">
                <a16:creationId xmlns:a16="http://schemas.microsoft.com/office/drawing/2014/main" id="{DED413F4-3635-4AB0-B54E-4D39D8F68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4534" y="1711238"/>
            <a:ext cx="3467781" cy="3435523"/>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8" name="Picture 7">
            <a:extLst>
              <a:ext uri="{FF2B5EF4-FFF2-40B4-BE49-F238E27FC236}">
                <a16:creationId xmlns:a16="http://schemas.microsoft.com/office/drawing/2014/main" id="{AA450186-2807-4097-A5F7-DFE2AAAFF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33" y="1711238"/>
            <a:ext cx="3467781" cy="3435522"/>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cxnSp>
        <p:nvCxnSpPr>
          <p:cNvPr id="10" name="Straight Arrow Connector 9">
            <a:extLst>
              <a:ext uri="{FF2B5EF4-FFF2-40B4-BE49-F238E27FC236}">
                <a16:creationId xmlns:a16="http://schemas.microsoft.com/office/drawing/2014/main" id="{9F93B004-19F6-4995-A6EE-EE0296D8B4BC}"/>
              </a:ext>
            </a:extLst>
          </p:cNvPr>
          <p:cNvCxnSpPr>
            <a:cxnSpLocks/>
          </p:cNvCxnSpPr>
          <p:nvPr/>
        </p:nvCxnSpPr>
        <p:spPr>
          <a:xfrm>
            <a:off x="3980966" y="3396342"/>
            <a:ext cx="272701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854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denoise</a:t>
            </a:r>
          </a:p>
        </p:txBody>
      </p:sp>
      <p:pic>
        <p:nvPicPr>
          <p:cNvPr id="2052" name="Picture 4" descr="Accuracy graph of our Final Model | Download Scientific Diagram">
            <a:extLst>
              <a:ext uri="{FF2B5EF4-FFF2-40B4-BE49-F238E27FC236}">
                <a16:creationId xmlns:a16="http://schemas.microsoft.com/office/drawing/2014/main" id="{8A3710C1-57B8-4EE6-B0E3-3078DE709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385" y="1108981"/>
            <a:ext cx="7877604"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078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Edge detection</a:t>
            </a:r>
          </a:p>
        </p:txBody>
      </p:sp>
      <p:cxnSp>
        <p:nvCxnSpPr>
          <p:cNvPr id="10" name="Straight Arrow Connector 9">
            <a:extLst>
              <a:ext uri="{FF2B5EF4-FFF2-40B4-BE49-F238E27FC236}">
                <a16:creationId xmlns:a16="http://schemas.microsoft.com/office/drawing/2014/main" id="{9F93B004-19F6-4995-A6EE-EE0296D8B4BC}"/>
              </a:ext>
            </a:extLst>
          </p:cNvPr>
          <p:cNvCxnSpPr>
            <a:cxnSpLocks/>
          </p:cNvCxnSpPr>
          <p:nvPr/>
        </p:nvCxnSpPr>
        <p:spPr>
          <a:xfrm>
            <a:off x="4262463" y="3428999"/>
            <a:ext cx="272701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8A22A8F-AA71-4B0B-9ABB-5CE8AADFC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976" y="2129517"/>
            <a:ext cx="3724275" cy="2533650"/>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0EC002DF-7046-4030-A9FB-3DC54D7F1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71" y="2194656"/>
            <a:ext cx="3724795" cy="2534004"/>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514666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800" u="sng" dirty="0">
                <a:solidFill>
                  <a:schemeClr val="tx1"/>
                </a:solidFill>
                <a:effectLst>
                  <a:glow rad="228600">
                    <a:schemeClr val="accent3">
                      <a:satMod val="175000"/>
                      <a:alpha val="40000"/>
                    </a:schemeClr>
                  </a:glow>
                </a:effectLst>
                <a:latin typeface="Algerian" panose="04020705040A02060702" pitchFamily="82" charset="0"/>
              </a:rPr>
              <a:t>Introduction</a:t>
            </a:r>
          </a:p>
        </p:txBody>
      </p:sp>
    </p:spTree>
    <p:extLst>
      <p:ext uri="{BB962C8B-B14F-4D97-AF65-F5344CB8AC3E}">
        <p14:creationId xmlns:p14="http://schemas.microsoft.com/office/powerpoint/2010/main" val="4241628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Edge detection</a:t>
            </a:r>
          </a:p>
        </p:txBody>
      </p:sp>
      <p:pic>
        <p:nvPicPr>
          <p:cNvPr id="3074" name="Picture 2" descr="Plot of Training accuracy and ...">
            <a:extLst>
              <a:ext uri="{FF2B5EF4-FFF2-40B4-BE49-F238E27FC236}">
                <a16:creationId xmlns:a16="http://schemas.microsoft.com/office/drawing/2014/main" id="{1E6B85A3-F3BA-4F24-90E4-D4280DD11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021" y="1278392"/>
            <a:ext cx="6782479" cy="492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845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Image enhancement</a:t>
            </a:r>
          </a:p>
        </p:txBody>
      </p:sp>
      <p:cxnSp>
        <p:nvCxnSpPr>
          <p:cNvPr id="10" name="Straight Arrow Connector 9">
            <a:extLst>
              <a:ext uri="{FF2B5EF4-FFF2-40B4-BE49-F238E27FC236}">
                <a16:creationId xmlns:a16="http://schemas.microsoft.com/office/drawing/2014/main" id="{9F93B004-19F6-4995-A6EE-EE0296D8B4BC}"/>
              </a:ext>
            </a:extLst>
          </p:cNvPr>
          <p:cNvCxnSpPr>
            <a:cxnSpLocks/>
          </p:cNvCxnSpPr>
          <p:nvPr/>
        </p:nvCxnSpPr>
        <p:spPr>
          <a:xfrm>
            <a:off x="4262463" y="3428999"/>
            <a:ext cx="272701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ED911B9-5FE2-4EDC-AC01-DD1A0F733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975" y="1699533"/>
            <a:ext cx="3124200" cy="3524250"/>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8" name="Picture 7">
            <a:extLst>
              <a:ext uri="{FF2B5EF4-FFF2-40B4-BE49-F238E27FC236}">
                <a16:creationId xmlns:a16="http://schemas.microsoft.com/office/drawing/2014/main" id="{1324A64B-FB6B-4BF5-B30B-E7219A835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330" y="1666628"/>
            <a:ext cx="3124636" cy="3524742"/>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94495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Grayscale conversion</a:t>
            </a:r>
          </a:p>
        </p:txBody>
      </p:sp>
      <p:cxnSp>
        <p:nvCxnSpPr>
          <p:cNvPr id="10" name="Straight Arrow Connector 9">
            <a:extLst>
              <a:ext uri="{FF2B5EF4-FFF2-40B4-BE49-F238E27FC236}">
                <a16:creationId xmlns:a16="http://schemas.microsoft.com/office/drawing/2014/main" id="{9F93B004-19F6-4995-A6EE-EE0296D8B4BC}"/>
              </a:ext>
            </a:extLst>
          </p:cNvPr>
          <p:cNvCxnSpPr>
            <a:cxnSpLocks/>
          </p:cNvCxnSpPr>
          <p:nvPr/>
        </p:nvCxnSpPr>
        <p:spPr>
          <a:xfrm>
            <a:off x="4262463" y="3428999"/>
            <a:ext cx="272701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A24C8BE-972F-49D4-9F53-0AE1EEE47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011" y="2339407"/>
            <a:ext cx="3642876" cy="2179184"/>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1" name="Picture 10">
            <a:extLst>
              <a:ext uri="{FF2B5EF4-FFF2-40B4-BE49-F238E27FC236}">
                <a16:creationId xmlns:a16="http://schemas.microsoft.com/office/drawing/2014/main" id="{016E620F-C26C-4B99-B652-79493EFB1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54" y="2339407"/>
            <a:ext cx="3642876" cy="2179184"/>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236443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Histogram </a:t>
            </a:r>
            <a:r>
              <a:rPr lang="en-IN" sz="4000" u="sng" dirty="0" err="1">
                <a:solidFill>
                  <a:schemeClr val="tx1"/>
                </a:solidFill>
                <a:effectLst>
                  <a:glow rad="228600">
                    <a:schemeClr val="accent3">
                      <a:satMod val="175000"/>
                      <a:alpha val="40000"/>
                    </a:schemeClr>
                  </a:glow>
                </a:effectLst>
                <a:latin typeface="Algerian" panose="04020705040A02060702" pitchFamily="82" charset="0"/>
              </a:rPr>
              <a:t>equilization</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cxnSp>
        <p:nvCxnSpPr>
          <p:cNvPr id="10" name="Straight Arrow Connector 9">
            <a:extLst>
              <a:ext uri="{FF2B5EF4-FFF2-40B4-BE49-F238E27FC236}">
                <a16:creationId xmlns:a16="http://schemas.microsoft.com/office/drawing/2014/main" id="{9F93B004-19F6-4995-A6EE-EE0296D8B4BC}"/>
              </a:ext>
            </a:extLst>
          </p:cNvPr>
          <p:cNvCxnSpPr>
            <a:cxnSpLocks/>
          </p:cNvCxnSpPr>
          <p:nvPr/>
        </p:nvCxnSpPr>
        <p:spPr>
          <a:xfrm>
            <a:off x="4262463" y="3428999"/>
            <a:ext cx="272701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4B10386-0763-49A6-8BD8-8437B52F6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0783" y="1785936"/>
            <a:ext cx="3301774" cy="3286126"/>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Picture 5">
            <a:extLst>
              <a:ext uri="{FF2B5EF4-FFF2-40B4-BE49-F238E27FC236}">
                <a16:creationId xmlns:a16="http://schemas.microsoft.com/office/drawing/2014/main" id="{467F6F4E-C09D-47C9-B8DE-4D58B1039C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85" y="1785937"/>
            <a:ext cx="3301773" cy="3286124"/>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32419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Histogram </a:t>
            </a:r>
            <a:r>
              <a:rPr lang="en-IN" sz="4000" u="sng" dirty="0" err="1">
                <a:solidFill>
                  <a:schemeClr val="tx1"/>
                </a:solidFill>
                <a:effectLst>
                  <a:glow rad="228600">
                    <a:schemeClr val="accent3">
                      <a:satMod val="175000"/>
                      <a:alpha val="40000"/>
                    </a:schemeClr>
                  </a:glow>
                </a:effectLst>
                <a:latin typeface="Algerian" panose="04020705040A02060702" pitchFamily="82" charset="0"/>
              </a:rPr>
              <a:t>equilization</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cxnSp>
        <p:nvCxnSpPr>
          <p:cNvPr id="10" name="Straight Arrow Connector 9">
            <a:extLst>
              <a:ext uri="{FF2B5EF4-FFF2-40B4-BE49-F238E27FC236}">
                <a16:creationId xmlns:a16="http://schemas.microsoft.com/office/drawing/2014/main" id="{9F93B004-19F6-4995-A6EE-EE0296D8B4BC}"/>
              </a:ext>
            </a:extLst>
          </p:cNvPr>
          <p:cNvCxnSpPr>
            <a:cxnSpLocks/>
          </p:cNvCxnSpPr>
          <p:nvPr/>
        </p:nvCxnSpPr>
        <p:spPr>
          <a:xfrm>
            <a:off x="4451407" y="3362662"/>
            <a:ext cx="272701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C193B43-9D5F-41F3-AFAF-8C6FF40AF078}"/>
              </a:ext>
            </a:extLst>
          </p:cNvPr>
          <p:cNvPicPr>
            <a:picLocks noChangeAspect="1"/>
          </p:cNvPicPr>
          <p:nvPr/>
        </p:nvPicPr>
        <p:blipFill>
          <a:blip r:embed="rId2"/>
          <a:stretch>
            <a:fillRect/>
          </a:stretch>
        </p:blipFill>
        <p:spPr>
          <a:xfrm>
            <a:off x="589385" y="2509505"/>
            <a:ext cx="4178380" cy="1838987"/>
          </a:xfrm>
          <a:prstGeom prst="roundRect">
            <a:avLst>
              <a:gd name="adj" fmla="val 4167"/>
            </a:avLst>
          </a:prstGeom>
          <a:solidFill>
            <a:srgbClr val="FFFFFF"/>
          </a:solidFill>
          <a:ln w="76200" cap="sq">
            <a:solidFill>
              <a:schemeClr val="accent1"/>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CDE5F176-3D40-40F9-95C9-442F7AF9ADCD}"/>
              </a:ext>
            </a:extLst>
          </p:cNvPr>
          <p:cNvPicPr>
            <a:picLocks noChangeAspect="1"/>
          </p:cNvPicPr>
          <p:nvPr/>
        </p:nvPicPr>
        <p:blipFill>
          <a:blip r:embed="rId3"/>
          <a:stretch>
            <a:fillRect/>
          </a:stretch>
        </p:blipFill>
        <p:spPr>
          <a:xfrm>
            <a:off x="7178422" y="2508825"/>
            <a:ext cx="4424193" cy="1838307"/>
          </a:xfrm>
          <a:prstGeom prst="roundRect">
            <a:avLst>
              <a:gd name="adj" fmla="val 4167"/>
            </a:avLst>
          </a:prstGeom>
          <a:solidFill>
            <a:srgbClr val="FFFFFF"/>
          </a:solidFill>
          <a:ln w="76200" cap="sq">
            <a:solidFill>
              <a:schemeClr val="accent1"/>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8086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Image smoothing</a:t>
            </a:r>
          </a:p>
        </p:txBody>
      </p:sp>
      <p:cxnSp>
        <p:nvCxnSpPr>
          <p:cNvPr id="10" name="Straight Arrow Connector 9">
            <a:extLst>
              <a:ext uri="{FF2B5EF4-FFF2-40B4-BE49-F238E27FC236}">
                <a16:creationId xmlns:a16="http://schemas.microsoft.com/office/drawing/2014/main" id="{9F93B004-19F6-4995-A6EE-EE0296D8B4BC}"/>
              </a:ext>
            </a:extLst>
          </p:cNvPr>
          <p:cNvCxnSpPr>
            <a:cxnSpLocks/>
          </p:cNvCxnSpPr>
          <p:nvPr/>
        </p:nvCxnSpPr>
        <p:spPr>
          <a:xfrm>
            <a:off x="4262463" y="3428999"/>
            <a:ext cx="272701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CCD6979-1B0A-4AF7-9C8E-F6C598CC1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6906" y="1899143"/>
            <a:ext cx="3059710" cy="3059710"/>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1" name="Picture 10">
            <a:extLst>
              <a:ext uri="{FF2B5EF4-FFF2-40B4-BE49-F238E27FC236}">
                <a16:creationId xmlns:a16="http://schemas.microsoft.com/office/drawing/2014/main" id="{A3136342-47BB-4801-9B96-6ACDB8DE6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48" y="1899143"/>
            <a:ext cx="3059710" cy="3059710"/>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368007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800" u="sng" dirty="0">
                <a:solidFill>
                  <a:schemeClr val="tx1"/>
                </a:solidFill>
                <a:effectLst>
                  <a:glow rad="228600">
                    <a:schemeClr val="accent3">
                      <a:satMod val="175000"/>
                      <a:alpha val="40000"/>
                    </a:schemeClr>
                  </a:glow>
                </a:effectLst>
                <a:latin typeface="Algerian" panose="04020705040A02060702" pitchFamily="82" charset="0"/>
              </a:rPr>
              <a:t>conclusion</a:t>
            </a:r>
          </a:p>
        </p:txBody>
      </p:sp>
    </p:spTree>
    <p:extLst>
      <p:ext uri="{BB962C8B-B14F-4D97-AF65-F5344CB8AC3E}">
        <p14:creationId xmlns:p14="http://schemas.microsoft.com/office/powerpoint/2010/main" val="2264648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US" sz="4000" u="sng" dirty="0">
                <a:solidFill>
                  <a:schemeClr val="tx1"/>
                </a:solidFill>
                <a:effectLst>
                  <a:glow rad="228600">
                    <a:schemeClr val="accent3">
                      <a:satMod val="175000"/>
                      <a:alpha val="40000"/>
                    </a:schemeClr>
                  </a:glow>
                </a:effectLst>
                <a:latin typeface="Algerian" panose="04020705040A02060702" pitchFamily="82" charset="0"/>
              </a:rPr>
              <a:t>conclusion</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sp>
        <p:nvSpPr>
          <p:cNvPr id="3" name="TextBox 2">
            <a:extLst>
              <a:ext uri="{FF2B5EF4-FFF2-40B4-BE49-F238E27FC236}">
                <a16:creationId xmlns:a16="http://schemas.microsoft.com/office/drawing/2014/main" id="{BAFEE524-BFEC-4209-A23B-A73C14CCE0EC}"/>
              </a:ext>
            </a:extLst>
          </p:cNvPr>
          <p:cNvSpPr txBox="1"/>
          <p:nvPr/>
        </p:nvSpPr>
        <p:spPr>
          <a:xfrm>
            <a:off x="65942" y="822709"/>
            <a:ext cx="11928232" cy="5509200"/>
          </a:xfrm>
          <a:prstGeom prst="rect">
            <a:avLst/>
          </a:prstGeom>
          <a:noFill/>
        </p:spPr>
        <p:txBody>
          <a:bodyPr wrap="square" rtlCol="0">
            <a:spAutoFit/>
          </a:bodyPr>
          <a:lstStyle/>
          <a:p>
            <a:pPr algn="just"/>
            <a:endParaRPr lang="en-US" sz="3200" dirty="0">
              <a:solidFill>
                <a:schemeClr val="tx2">
                  <a:lumMod val="50000"/>
                </a:schemeClr>
              </a:solidFill>
              <a:latin typeface="Bell MT" panose="02020503060305020303" pitchFamily="18" charset="0"/>
            </a:endParaRPr>
          </a:p>
          <a:p>
            <a:pPr algn="just"/>
            <a:r>
              <a:rPr lang="en-US" sz="3200" dirty="0">
                <a:solidFill>
                  <a:schemeClr val="tx2">
                    <a:lumMod val="50000"/>
                  </a:schemeClr>
                </a:solidFill>
                <a:latin typeface="Bell MT" panose="02020503060305020303" pitchFamily="18" charset="0"/>
              </a:rPr>
              <a:t>In conclusion, "Pixel Harbor" excels as an intuitive image processing tool, integrating diverse operations within a user-friendly interface. Its modular design ensures flexibility, facilitating easy additions and modifications to the processing repertoire. Effective error handling enhances user experience, providing clear feedback. Streamlining workflows and offering adaptability, the project meets dynamic demands in digital image processing. "Pixel Harbor" stands as a testament to the power of integration, providing both efficiency and accessibility, promising advancements in the realm of unified image manipulation tools.</a:t>
            </a:r>
          </a:p>
        </p:txBody>
      </p:sp>
    </p:spTree>
    <p:extLst>
      <p:ext uri="{BB962C8B-B14F-4D97-AF65-F5344CB8AC3E}">
        <p14:creationId xmlns:p14="http://schemas.microsoft.com/office/powerpoint/2010/main" val="812079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800" u="sng" dirty="0" err="1">
                <a:solidFill>
                  <a:schemeClr val="tx1"/>
                </a:solidFill>
                <a:effectLst>
                  <a:glow rad="228600">
                    <a:schemeClr val="accent3">
                      <a:satMod val="175000"/>
                      <a:alpha val="40000"/>
                    </a:schemeClr>
                  </a:glow>
                </a:effectLst>
                <a:latin typeface="Algerian" panose="04020705040A02060702" pitchFamily="82" charset="0"/>
              </a:rPr>
              <a:t>Refrences</a:t>
            </a:r>
            <a:endParaRPr lang="en-IN" sz="13800" u="sng" dirty="0">
              <a:solidFill>
                <a:schemeClr val="tx1"/>
              </a:solidFill>
              <a:effectLst>
                <a:glow rad="228600">
                  <a:schemeClr val="accent3">
                    <a:satMod val="175000"/>
                    <a:alpha val="40000"/>
                  </a:schemeClr>
                </a:glow>
              </a:effectLst>
              <a:latin typeface="Algerian" panose="04020705040A02060702" pitchFamily="82" charset="0"/>
            </a:endParaRPr>
          </a:p>
        </p:txBody>
      </p:sp>
    </p:spTree>
    <p:extLst>
      <p:ext uri="{BB962C8B-B14F-4D97-AF65-F5344CB8AC3E}">
        <p14:creationId xmlns:p14="http://schemas.microsoft.com/office/powerpoint/2010/main" val="1024309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US" sz="4000" u="sng" dirty="0">
                <a:solidFill>
                  <a:schemeClr val="tx1"/>
                </a:solidFill>
                <a:effectLst>
                  <a:glow rad="228600">
                    <a:schemeClr val="accent3">
                      <a:satMod val="175000"/>
                      <a:alpha val="40000"/>
                    </a:schemeClr>
                  </a:glow>
                </a:effectLst>
                <a:latin typeface="Algerian" panose="04020705040A02060702" pitchFamily="82" charset="0"/>
              </a:rPr>
              <a:t>References</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sp>
        <p:nvSpPr>
          <p:cNvPr id="3" name="TextBox 2">
            <a:extLst>
              <a:ext uri="{FF2B5EF4-FFF2-40B4-BE49-F238E27FC236}">
                <a16:creationId xmlns:a16="http://schemas.microsoft.com/office/drawing/2014/main" id="{BAFEE524-BFEC-4209-A23B-A73C14CCE0EC}"/>
              </a:ext>
            </a:extLst>
          </p:cNvPr>
          <p:cNvSpPr txBox="1"/>
          <p:nvPr/>
        </p:nvSpPr>
        <p:spPr>
          <a:xfrm>
            <a:off x="65942" y="822709"/>
            <a:ext cx="11928232" cy="5509200"/>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a:solidFill>
                  <a:schemeClr val="tx2">
                    <a:lumMod val="50000"/>
                  </a:schemeClr>
                </a:solidFill>
                <a:latin typeface="Bell MT" panose="02020503060305020303" pitchFamily="18" charset="0"/>
              </a:rPr>
              <a:t>*Tkinter Documentation.* </a:t>
            </a:r>
            <a:r>
              <a:rPr lang="en-US" sz="3200" dirty="0">
                <a:solidFill>
                  <a:schemeClr val="accent2"/>
                </a:solidFill>
                <a:latin typeface="Bell MT" panose="02020503060305020303" pitchFamily="18" charset="0"/>
              </a:rPr>
              <a:t>https://docs.python.org/3/library/tkinter.html</a:t>
            </a:r>
          </a:p>
          <a:p>
            <a:pPr marL="457200" indent="-457200">
              <a:buFont typeface="Wingdings" panose="05000000000000000000" pitchFamily="2" charset="2"/>
              <a:buChar char="Ø"/>
            </a:pPr>
            <a:r>
              <a:rPr lang="en-US" sz="3200" b="1" dirty="0">
                <a:solidFill>
                  <a:schemeClr val="tx2">
                    <a:lumMod val="50000"/>
                  </a:schemeClr>
                </a:solidFill>
                <a:latin typeface="Bell MT" panose="02020503060305020303" pitchFamily="18" charset="0"/>
              </a:rPr>
              <a:t>*OpenCV Documentation.* </a:t>
            </a:r>
            <a:r>
              <a:rPr lang="en-US" sz="3200" dirty="0">
                <a:solidFill>
                  <a:schemeClr val="accent2"/>
                </a:solidFill>
                <a:latin typeface="Bell MT" panose="02020503060305020303" pitchFamily="18" charset="0"/>
              </a:rPr>
              <a:t>https://docs.opencv.org/4.x/index.html</a:t>
            </a:r>
          </a:p>
          <a:p>
            <a:pPr marL="457200" indent="-457200">
              <a:buFont typeface="Wingdings" panose="05000000000000000000" pitchFamily="2" charset="2"/>
              <a:buChar char="Ø"/>
            </a:pPr>
            <a:r>
              <a:rPr lang="en-US" sz="3200" b="1" dirty="0">
                <a:solidFill>
                  <a:schemeClr val="tx2">
                    <a:lumMod val="50000"/>
                  </a:schemeClr>
                </a:solidFill>
                <a:latin typeface="Bell MT" panose="02020503060305020303" pitchFamily="18" charset="0"/>
              </a:rPr>
              <a:t>*PIL (Pillow) Documentation.* </a:t>
            </a:r>
            <a:r>
              <a:rPr lang="en-US" sz="3200" dirty="0">
                <a:solidFill>
                  <a:schemeClr val="accent2"/>
                </a:solidFill>
                <a:latin typeface="Bell MT" panose="02020503060305020303" pitchFamily="18" charset="0"/>
              </a:rPr>
              <a:t>https://pillow.readthedocs.io/en/stable/</a:t>
            </a:r>
          </a:p>
          <a:p>
            <a:pPr marL="457200" indent="-457200">
              <a:buFont typeface="Wingdings" panose="05000000000000000000" pitchFamily="2" charset="2"/>
              <a:buChar char="Ø"/>
            </a:pPr>
            <a:r>
              <a:rPr lang="en-US" sz="3200" b="1" dirty="0">
                <a:solidFill>
                  <a:schemeClr val="tx2">
                    <a:lumMod val="50000"/>
                  </a:schemeClr>
                </a:solidFill>
                <a:latin typeface="Bell MT" panose="02020503060305020303" pitchFamily="18" charset="0"/>
              </a:rPr>
              <a:t>*Super-Resolution Convolutional Neural Network (SRCNN)*</a:t>
            </a:r>
            <a:r>
              <a:rPr lang="en-US" sz="3200" dirty="0">
                <a:solidFill>
                  <a:schemeClr val="tx2">
                    <a:lumMod val="50000"/>
                  </a:schemeClr>
                </a:solidFill>
                <a:latin typeface="Bell MT" panose="02020503060305020303" pitchFamily="18" charset="0"/>
              </a:rPr>
              <a:t> </a:t>
            </a:r>
            <a:r>
              <a:rPr lang="en-US" sz="3200" dirty="0">
                <a:solidFill>
                  <a:schemeClr val="accent2"/>
                </a:solidFill>
                <a:latin typeface="Bell MT" panose="02020503060305020303" pitchFamily="18" charset="0"/>
              </a:rPr>
              <a:t>https://arxiv.org/abs/1501.00092</a:t>
            </a:r>
          </a:p>
          <a:p>
            <a:pPr marL="457200" indent="-457200">
              <a:buFont typeface="Wingdings" panose="05000000000000000000" pitchFamily="2" charset="2"/>
              <a:buChar char="Ø"/>
            </a:pPr>
            <a:r>
              <a:rPr lang="en-US" sz="3200" b="1" dirty="0">
                <a:solidFill>
                  <a:schemeClr val="tx2">
                    <a:lumMod val="50000"/>
                  </a:schemeClr>
                </a:solidFill>
                <a:latin typeface="Bell MT" panose="02020503060305020303" pitchFamily="18" charset="0"/>
              </a:rPr>
              <a:t>*Image Enhancement using Deconvolution*</a:t>
            </a:r>
            <a:r>
              <a:rPr lang="en-US" sz="3200" dirty="0">
                <a:solidFill>
                  <a:schemeClr val="tx2">
                    <a:lumMod val="50000"/>
                  </a:schemeClr>
                </a:solidFill>
                <a:latin typeface="Bell MT" panose="02020503060305020303" pitchFamily="18" charset="0"/>
              </a:rPr>
              <a:t> </a:t>
            </a:r>
            <a:r>
              <a:rPr lang="en-US" sz="3200" dirty="0">
                <a:solidFill>
                  <a:schemeClr val="accent2"/>
                </a:solidFill>
                <a:latin typeface="Bell MT" panose="02020503060305020303" pitchFamily="18" charset="0"/>
              </a:rPr>
              <a:t>https://www.researchgate.net/publication/220970995_Image_enhancement_using_deconvolution</a:t>
            </a:r>
          </a:p>
        </p:txBody>
      </p:sp>
    </p:spTree>
    <p:extLst>
      <p:ext uri="{BB962C8B-B14F-4D97-AF65-F5344CB8AC3E}">
        <p14:creationId xmlns:p14="http://schemas.microsoft.com/office/powerpoint/2010/main" val="1388265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US" sz="4000" u="sng" dirty="0">
                <a:solidFill>
                  <a:schemeClr val="tx1"/>
                </a:solidFill>
                <a:effectLst>
                  <a:glow rad="228600">
                    <a:schemeClr val="accent3">
                      <a:satMod val="175000"/>
                      <a:alpha val="40000"/>
                    </a:schemeClr>
                  </a:glow>
                </a:effectLst>
                <a:latin typeface="Algerian" panose="04020705040A02060702" pitchFamily="82" charset="0"/>
              </a:rPr>
              <a:t>Introduction</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sp>
        <p:nvSpPr>
          <p:cNvPr id="3" name="TextBox 2">
            <a:extLst>
              <a:ext uri="{FF2B5EF4-FFF2-40B4-BE49-F238E27FC236}">
                <a16:creationId xmlns:a16="http://schemas.microsoft.com/office/drawing/2014/main" id="{BAFEE524-BFEC-4209-A23B-A73C14CCE0EC}"/>
              </a:ext>
            </a:extLst>
          </p:cNvPr>
          <p:cNvSpPr txBox="1"/>
          <p:nvPr/>
        </p:nvSpPr>
        <p:spPr>
          <a:xfrm>
            <a:off x="263768" y="1905506"/>
            <a:ext cx="11928232" cy="3046988"/>
          </a:xfrm>
          <a:prstGeom prst="rect">
            <a:avLst/>
          </a:prstGeom>
          <a:noFill/>
        </p:spPr>
        <p:txBody>
          <a:bodyPr wrap="square" rtlCol="0">
            <a:spAutoFit/>
          </a:bodyPr>
          <a:lstStyle/>
          <a:p>
            <a:pPr algn="just"/>
            <a:r>
              <a:rPr lang="en-US" sz="3200" dirty="0">
                <a:solidFill>
                  <a:schemeClr val="tx2">
                    <a:lumMod val="50000"/>
                  </a:schemeClr>
                </a:solidFill>
                <a:latin typeface="Bell MT" panose="02020503060305020303" pitchFamily="18" charset="0"/>
              </a:rPr>
              <a:t>In the realm of digital image processing, "Pixel Harbor" emerges as a comprehensive solution, providing users with a unified platform to execute diverse image operations seamlessly. This user-friendly GUI application consolidates various image processing techniques, eliminating the need for users to navigate different tools for specific operations.</a:t>
            </a:r>
          </a:p>
        </p:txBody>
      </p:sp>
    </p:spTree>
    <p:extLst>
      <p:ext uri="{BB962C8B-B14F-4D97-AF65-F5344CB8AC3E}">
        <p14:creationId xmlns:p14="http://schemas.microsoft.com/office/powerpoint/2010/main" val="2516370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800" u="sng" dirty="0">
                <a:solidFill>
                  <a:schemeClr val="tx1"/>
                </a:solidFill>
                <a:effectLst>
                  <a:glow rad="228600">
                    <a:schemeClr val="accent3">
                      <a:satMod val="175000"/>
                      <a:alpha val="40000"/>
                    </a:schemeClr>
                  </a:glow>
                </a:effectLst>
                <a:latin typeface="Algerian" panose="04020705040A02060702" pitchFamily="82" charset="0"/>
              </a:rPr>
              <a:t>Background</a:t>
            </a:r>
          </a:p>
        </p:txBody>
      </p:sp>
    </p:spTree>
    <p:extLst>
      <p:ext uri="{BB962C8B-B14F-4D97-AF65-F5344CB8AC3E}">
        <p14:creationId xmlns:p14="http://schemas.microsoft.com/office/powerpoint/2010/main" val="2658907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US" sz="4000" u="sng" dirty="0">
                <a:solidFill>
                  <a:schemeClr val="tx1"/>
                </a:solidFill>
                <a:effectLst>
                  <a:glow rad="228600">
                    <a:schemeClr val="accent3">
                      <a:satMod val="175000"/>
                      <a:alpha val="40000"/>
                    </a:schemeClr>
                  </a:glow>
                </a:effectLst>
                <a:latin typeface="Algerian" panose="04020705040A02060702" pitchFamily="82" charset="0"/>
              </a:rPr>
              <a:t>Background</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sp>
        <p:nvSpPr>
          <p:cNvPr id="3" name="TextBox 2">
            <a:extLst>
              <a:ext uri="{FF2B5EF4-FFF2-40B4-BE49-F238E27FC236}">
                <a16:creationId xmlns:a16="http://schemas.microsoft.com/office/drawing/2014/main" id="{BAFEE524-BFEC-4209-A23B-A73C14CCE0EC}"/>
              </a:ext>
            </a:extLst>
          </p:cNvPr>
          <p:cNvSpPr txBox="1"/>
          <p:nvPr/>
        </p:nvSpPr>
        <p:spPr>
          <a:xfrm>
            <a:off x="0" y="952613"/>
            <a:ext cx="12060116" cy="3600986"/>
          </a:xfrm>
          <a:prstGeom prst="rect">
            <a:avLst/>
          </a:prstGeom>
          <a:noFill/>
        </p:spPr>
        <p:txBody>
          <a:bodyPr wrap="square" rtlCol="0">
            <a:spAutoFit/>
          </a:bodyPr>
          <a:lstStyle/>
          <a:p>
            <a:pPr algn="just"/>
            <a:endParaRPr lang="en-US" sz="3600" dirty="0">
              <a:solidFill>
                <a:schemeClr val="tx2">
                  <a:lumMod val="50000"/>
                </a:schemeClr>
              </a:solidFill>
              <a:latin typeface="Algerian" panose="04020705040A02060702" pitchFamily="82" charset="0"/>
            </a:endParaRPr>
          </a:p>
          <a:p>
            <a:pPr algn="just"/>
            <a:r>
              <a:rPr lang="en-US" sz="3200" dirty="0">
                <a:solidFill>
                  <a:schemeClr val="tx2">
                    <a:lumMod val="50000"/>
                  </a:schemeClr>
                </a:solidFill>
                <a:latin typeface="Bell MT" panose="02020503060305020303" pitchFamily="18" charset="0"/>
              </a:rPr>
              <a:t>Digital image processing involves the manipulation of images using mathematical and computational techniques. Historically, users faced challenges accessing disparate tools or platforms for specific image operations. "Pixel Harbor" addresses this inconvenience by integrating a range of operations into a single, cohesive environment, leveraging the capabilities of Python and associated libraries.</a:t>
            </a:r>
          </a:p>
        </p:txBody>
      </p:sp>
    </p:spTree>
    <p:extLst>
      <p:ext uri="{BB962C8B-B14F-4D97-AF65-F5344CB8AC3E}">
        <p14:creationId xmlns:p14="http://schemas.microsoft.com/office/powerpoint/2010/main" val="2377222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800" u="sng" dirty="0">
                <a:solidFill>
                  <a:schemeClr val="tx1"/>
                </a:solidFill>
                <a:effectLst>
                  <a:glow rad="228600">
                    <a:schemeClr val="accent3">
                      <a:satMod val="175000"/>
                      <a:alpha val="40000"/>
                    </a:schemeClr>
                  </a:glow>
                </a:effectLst>
                <a:latin typeface="Algerian" panose="04020705040A02060702" pitchFamily="82" charset="0"/>
              </a:rPr>
              <a:t>Motivation</a:t>
            </a:r>
          </a:p>
        </p:txBody>
      </p:sp>
    </p:spTree>
    <p:extLst>
      <p:ext uri="{BB962C8B-B14F-4D97-AF65-F5344CB8AC3E}">
        <p14:creationId xmlns:p14="http://schemas.microsoft.com/office/powerpoint/2010/main" val="1925097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US" sz="4000" u="sng" dirty="0">
                <a:solidFill>
                  <a:schemeClr val="tx1"/>
                </a:solidFill>
                <a:effectLst>
                  <a:glow rad="228600">
                    <a:schemeClr val="accent3">
                      <a:satMod val="175000"/>
                      <a:alpha val="40000"/>
                    </a:schemeClr>
                  </a:glow>
                </a:effectLst>
                <a:latin typeface="Algerian" panose="04020705040A02060702" pitchFamily="82" charset="0"/>
              </a:rPr>
              <a:t>Motivation</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sp>
        <p:nvSpPr>
          <p:cNvPr id="3" name="TextBox 2">
            <a:extLst>
              <a:ext uri="{FF2B5EF4-FFF2-40B4-BE49-F238E27FC236}">
                <a16:creationId xmlns:a16="http://schemas.microsoft.com/office/drawing/2014/main" id="{BAFEE524-BFEC-4209-A23B-A73C14CCE0EC}"/>
              </a:ext>
            </a:extLst>
          </p:cNvPr>
          <p:cNvSpPr txBox="1"/>
          <p:nvPr/>
        </p:nvSpPr>
        <p:spPr>
          <a:xfrm>
            <a:off x="0" y="936285"/>
            <a:ext cx="12192000" cy="3600986"/>
          </a:xfrm>
          <a:prstGeom prst="rect">
            <a:avLst/>
          </a:prstGeom>
          <a:noFill/>
        </p:spPr>
        <p:txBody>
          <a:bodyPr wrap="square" rtlCol="0">
            <a:spAutoFit/>
          </a:bodyPr>
          <a:lstStyle/>
          <a:p>
            <a:pPr algn="just"/>
            <a:endParaRPr lang="en-US" sz="3600" dirty="0">
              <a:solidFill>
                <a:schemeClr val="tx2">
                  <a:lumMod val="50000"/>
                </a:schemeClr>
              </a:solidFill>
              <a:latin typeface="Algerian" panose="04020705040A02060702" pitchFamily="82" charset="0"/>
            </a:endParaRPr>
          </a:p>
          <a:p>
            <a:pPr algn="just"/>
            <a:r>
              <a:rPr lang="en-US" sz="3200" dirty="0">
                <a:solidFill>
                  <a:schemeClr val="tx2">
                    <a:lumMod val="50000"/>
                  </a:schemeClr>
                </a:solidFill>
                <a:latin typeface="Bell MT" panose="02020503060305020303" pitchFamily="18" charset="0"/>
              </a:rPr>
              <a:t>Motivated by the desire to streamline image processing workflows, "Pixel Harbor" enhances user experience, reduces the learning curve associated with multiple tools, and promotes efficiency in image manipulation tasks. This project caters to both novice and experienced users, fostering a more accessible and versatile image processing environment.</a:t>
            </a:r>
          </a:p>
        </p:txBody>
      </p:sp>
    </p:spTree>
    <p:extLst>
      <p:ext uri="{BB962C8B-B14F-4D97-AF65-F5344CB8AC3E}">
        <p14:creationId xmlns:p14="http://schemas.microsoft.com/office/powerpoint/2010/main" val="828110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8449</TotalTime>
  <Words>1368</Words>
  <Application>Microsoft Office PowerPoint</Application>
  <PresentationFormat>Widescreen</PresentationFormat>
  <Paragraphs>132</Paragraphs>
  <Slides>49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Algerian</vt:lpstr>
      <vt:lpstr>AMGDT_IV50</vt:lpstr>
      <vt:lpstr>Arial</vt:lpstr>
      <vt:lpstr>Bell MT</vt:lpstr>
      <vt:lpstr>Calibri</vt:lpstr>
      <vt:lpstr>Cambria</vt:lpstr>
      <vt:lpstr>Times New Roman</vt:lpstr>
      <vt:lpstr>Trebuchet MS</vt:lpstr>
      <vt:lpstr>Wingdings</vt:lpstr>
      <vt:lpstr>Wingdings 3</vt:lpstr>
      <vt:lpstr>Facet</vt:lpstr>
      <vt:lpstr>SRM Institute Of Science  And Technology</vt:lpstr>
      <vt:lpstr>Pixel Harbour</vt:lpstr>
      <vt:lpstr>Content</vt:lpstr>
      <vt:lpstr>Introduction</vt:lpstr>
      <vt:lpstr>Introduction</vt:lpstr>
      <vt:lpstr>Background</vt:lpstr>
      <vt:lpstr>Background</vt:lpstr>
      <vt:lpstr>Motivation</vt:lpstr>
      <vt:lpstr>Motivation</vt:lpstr>
      <vt:lpstr>Operations performed</vt:lpstr>
      <vt:lpstr>Operations performed</vt:lpstr>
      <vt:lpstr>Operations performed</vt:lpstr>
      <vt:lpstr>Operations performed</vt:lpstr>
      <vt:lpstr>Operations performed</vt:lpstr>
      <vt:lpstr>Operations performed</vt:lpstr>
      <vt:lpstr>Operations performed</vt:lpstr>
      <vt:lpstr>Operations performed</vt:lpstr>
      <vt:lpstr>Operations performed</vt:lpstr>
      <vt:lpstr>Operations performed</vt:lpstr>
      <vt:lpstr>Operations performed</vt:lpstr>
      <vt:lpstr>Archtiecture for image processing</vt:lpstr>
      <vt:lpstr>Edge detection</vt:lpstr>
      <vt:lpstr>Grayscale conversion</vt:lpstr>
      <vt:lpstr>Image enhancement</vt:lpstr>
      <vt:lpstr>Proposed methodology</vt:lpstr>
      <vt:lpstr>Proposed methodology</vt:lpstr>
      <vt:lpstr>Proposed methodology</vt:lpstr>
      <vt:lpstr>Proposed methodology</vt:lpstr>
      <vt:lpstr>Proposed methodology</vt:lpstr>
      <vt:lpstr>Proposed methodology</vt:lpstr>
      <vt:lpstr>Proposed methodology</vt:lpstr>
      <vt:lpstr>Datasets</vt:lpstr>
      <vt:lpstr>Datasets</vt:lpstr>
      <vt:lpstr>Results</vt:lpstr>
      <vt:lpstr>deblur</vt:lpstr>
      <vt:lpstr>deblur</vt:lpstr>
      <vt:lpstr>Denoising</vt:lpstr>
      <vt:lpstr>denoise</vt:lpstr>
      <vt:lpstr>Edge detection</vt:lpstr>
      <vt:lpstr>Edge detection</vt:lpstr>
      <vt:lpstr>Image enhancement</vt:lpstr>
      <vt:lpstr>Grayscale conversion</vt:lpstr>
      <vt:lpstr>Histogram equilization</vt:lpstr>
      <vt:lpstr>Histogram equilization</vt:lpstr>
      <vt:lpstr>Image smoothing</vt:lpstr>
      <vt:lpstr>conclusion</vt:lpstr>
      <vt:lpstr>conclusion</vt:lpstr>
      <vt:lpstr>Refrences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dc:title>
  <dc:creator>Gaurav Gupta</dc:creator>
  <cp:lastModifiedBy>Gaurav Gupta</cp:lastModifiedBy>
  <cp:revision>64</cp:revision>
  <dcterms:created xsi:type="dcterms:W3CDTF">2023-10-24T16:58:30Z</dcterms:created>
  <dcterms:modified xsi:type="dcterms:W3CDTF">2024-05-02T04:01:12Z</dcterms:modified>
</cp:coreProperties>
</file>