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
      <p:font typeface="Lato Black"/>
      <p:bold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LatoBlack-boldItalic.fntdata"/><Relationship Id="rId10" Type="http://schemas.openxmlformats.org/officeDocument/2006/relationships/slide" Target="slides/slide5.xml"/><Relationship Id="rId32" Type="http://schemas.openxmlformats.org/officeDocument/2006/relationships/font" Target="fonts/LatoBlack-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aab6ede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aab6ede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d3d6f6a8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d3d6f6a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1d9c67055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d9c67055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d3d6f6a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d3d6f6a8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251622d55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51622d55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1d9c67055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d9c67055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251e21383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1e21383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cba6d77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cba6d7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1d9c67055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d9c67055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1d9c67055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d9c67055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25f6af9d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f6af9d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251622d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1d9c67055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d9c67055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251d9165c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1d9165c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c05faeb1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c05faeb1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c2eaf26f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c2eaf26f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251d9112a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1d9112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25430e6bdd_5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430e6bdd_5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blogs.gartner.com/anton-chuvakin/2016/11/14/ueba-shines-where-siem-whin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patents.google.com/patent/US9516053B1/en" TargetMode="External"/><Relationship Id="rId4" Type="http://schemas.openxmlformats.org/officeDocument/2006/relationships/hyperlink" Target="https://patents.google.com/patent/US20150100887A1/en" TargetMode="External"/><Relationship Id="rId5" Type="http://schemas.openxmlformats.org/officeDocument/2006/relationships/hyperlink" Target="https://ieeexplore.ieee.org/abstract/document/7840805/" TargetMode="External"/><Relationship Id="rId6" Type="http://schemas.openxmlformats.org/officeDocument/2006/relationships/hyperlink" Target="https://dl.acm.org/citation.cfm?id=237969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4" name="Shape 13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6"/>
          <p:cNvSpPr txBox="1"/>
          <p:nvPr>
            <p:ph idx="2" type="body"/>
          </p:nvPr>
        </p:nvSpPr>
        <p:spPr>
          <a:xfrm>
            <a:off x="275275" y="1079400"/>
            <a:ext cx="4230900" cy="3673500"/>
          </a:xfrm>
          <a:prstGeom prst="rect">
            <a:avLst/>
          </a:prstGeom>
        </p:spPr>
        <p:txBody>
          <a:bodyPr anchorCtr="0" anchor="t" bIns="91425" lIns="91425" spcFirstLastPara="1" rIns="91425" wrap="square" tIns="91425">
            <a:noAutofit/>
          </a:bodyPr>
          <a:lstStyle/>
          <a:p>
            <a:pPr indent="0" lvl="0" marL="292100" rtl="0" algn="l">
              <a:lnSpc>
                <a:spcPct val="115000"/>
              </a:lnSpc>
              <a:spcBef>
                <a:spcPts val="1800"/>
              </a:spcBef>
              <a:spcAft>
                <a:spcPts val="400"/>
              </a:spcAft>
              <a:buNone/>
            </a:pPr>
            <a:r>
              <a:rPr b="1" lang="en" sz="1900" u="sng">
                <a:solidFill>
                  <a:srgbClr val="000000"/>
                </a:solidFill>
              </a:rPr>
              <a:t>1. Compromised User Credentials</a:t>
            </a:r>
            <a:br>
              <a:rPr b="1" lang="en" sz="1900" u="sng">
                <a:solidFill>
                  <a:srgbClr val="000000"/>
                </a:solidFill>
              </a:rPr>
            </a:br>
            <a:br>
              <a:rPr b="1" lang="en" sz="1900" u="sng">
                <a:solidFill>
                  <a:srgbClr val="000000"/>
                </a:solidFill>
              </a:rPr>
            </a:br>
            <a:r>
              <a:rPr b="1" lang="en" sz="1900" u="sng">
                <a:solidFill>
                  <a:srgbClr val="000000"/>
                </a:solidFill>
              </a:rPr>
              <a:t>2. Privileged-user Compromise</a:t>
            </a:r>
            <a:br>
              <a:rPr b="1" lang="en" sz="1900" u="sng">
                <a:solidFill>
                  <a:srgbClr val="000000"/>
                </a:solidFill>
              </a:rPr>
            </a:br>
            <a:br>
              <a:rPr b="1" lang="en" sz="1900" u="sng">
                <a:solidFill>
                  <a:srgbClr val="000000"/>
                </a:solidFill>
              </a:rPr>
            </a:br>
            <a:r>
              <a:rPr b="1" lang="en" sz="1900" u="sng">
                <a:solidFill>
                  <a:srgbClr val="000000"/>
                </a:solidFill>
              </a:rPr>
              <a:t>3. Executive Assets Monitoring</a:t>
            </a:r>
            <a:br>
              <a:rPr b="1" lang="en" sz="1900" u="sng">
                <a:solidFill>
                  <a:srgbClr val="000000"/>
                </a:solidFill>
              </a:rPr>
            </a:br>
            <a:br>
              <a:rPr b="1" lang="en" sz="1900" u="sng">
                <a:solidFill>
                  <a:srgbClr val="000000"/>
                </a:solidFill>
              </a:rPr>
            </a:br>
            <a:r>
              <a:rPr b="1" lang="en" sz="1900" u="sng">
                <a:solidFill>
                  <a:srgbClr val="000000"/>
                </a:solidFill>
              </a:rPr>
              <a:t>4. Insider Access Abuse</a:t>
            </a:r>
            <a:br>
              <a:rPr b="1" lang="en" sz="1900" u="sng">
                <a:solidFill>
                  <a:srgbClr val="000000"/>
                </a:solidFill>
              </a:rPr>
            </a:br>
            <a:br>
              <a:rPr b="1" lang="en" sz="1900" u="sng">
                <a:solidFill>
                  <a:srgbClr val="000000"/>
                </a:solidFill>
              </a:rPr>
            </a:br>
            <a:r>
              <a:rPr b="1" lang="en" sz="1900" u="sng">
                <a:solidFill>
                  <a:srgbClr val="000000"/>
                </a:solidFill>
              </a:rPr>
              <a:t>5. Compromised System/Host/Device Detection</a:t>
            </a:r>
            <a:br>
              <a:rPr b="1" lang="en" sz="1900" u="sng">
                <a:solidFill>
                  <a:srgbClr val="000000"/>
                </a:solidFill>
              </a:rPr>
            </a:br>
            <a:endParaRPr b="1" sz="1900" u="sng"/>
          </a:p>
        </p:txBody>
      </p:sp>
      <p:sp>
        <p:nvSpPr>
          <p:cNvPr id="188" name="Google Shape;188;p26"/>
          <p:cNvSpPr txBox="1"/>
          <p:nvPr>
            <p:ph idx="1" type="subTitle"/>
          </p:nvPr>
        </p:nvSpPr>
        <p:spPr>
          <a:xfrm>
            <a:off x="5100025" y="1079400"/>
            <a:ext cx="3752700" cy="36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b="1" lang="en" sz="1900" u="sng">
                <a:solidFill>
                  <a:srgbClr val="000000"/>
                </a:solidFill>
              </a:rPr>
            </a:br>
            <a:r>
              <a:rPr b="1" lang="en" sz="1900" u="sng">
                <a:solidFill>
                  <a:srgbClr val="000000"/>
                </a:solidFill>
              </a:rPr>
              <a:t>6. Lateral Movement Detection</a:t>
            </a:r>
            <a:br>
              <a:rPr b="1" lang="en" sz="1900" u="sng">
                <a:solidFill>
                  <a:srgbClr val="000000"/>
                </a:solidFill>
              </a:rPr>
            </a:br>
            <a:br>
              <a:rPr b="1" lang="en" sz="1900" u="sng">
                <a:solidFill>
                  <a:srgbClr val="000000"/>
                </a:solidFill>
              </a:rPr>
            </a:br>
            <a:r>
              <a:rPr b="1" lang="en" sz="1900" u="sng">
                <a:solidFill>
                  <a:srgbClr val="000000"/>
                </a:solidFill>
              </a:rPr>
              <a:t>7. Data Exfiltration Detection</a:t>
            </a:r>
            <a:br>
              <a:rPr b="1" lang="en" sz="1900" u="sng">
                <a:solidFill>
                  <a:srgbClr val="000000"/>
                </a:solidFill>
              </a:rPr>
            </a:br>
            <a:br>
              <a:rPr b="1" lang="en" sz="1900" u="sng">
                <a:solidFill>
                  <a:srgbClr val="000000"/>
                </a:solidFill>
              </a:rPr>
            </a:br>
            <a:r>
              <a:rPr b="1" lang="en" sz="1900" u="sng">
                <a:solidFill>
                  <a:srgbClr val="000000"/>
                </a:solidFill>
              </a:rPr>
              <a:t>8. Account Lockouts</a:t>
            </a:r>
            <a:br>
              <a:rPr b="1" lang="en" sz="1900" u="sng">
                <a:solidFill>
                  <a:srgbClr val="000000"/>
                </a:solidFill>
              </a:rPr>
            </a:br>
            <a:br>
              <a:rPr b="1" lang="en" sz="1900" u="sng">
                <a:solidFill>
                  <a:srgbClr val="000000"/>
                </a:solidFill>
              </a:rPr>
            </a:br>
            <a:r>
              <a:rPr b="1" lang="en" sz="1900" u="sng">
                <a:solidFill>
                  <a:srgbClr val="000000"/>
                </a:solidFill>
              </a:rPr>
              <a:t>9. Service Account Misuse </a:t>
            </a:r>
            <a:br>
              <a:rPr b="1" lang="en" sz="1900" u="sng">
                <a:solidFill>
                  <a:srgbClr val="000000"/>
                </a:solidFill>
              </a:rPr>
            </a:br>
            <a:br>
              <a:rPr b="1" lang="en" sz="1900" u="sng">
                <a:solidFill>
                  <a:srgbClr val="000000"/>
                </a:solidFill>
              </a:rPr>
            </a:br>
            <a:r>
              <a:rPr b="1" lang="en" sz="1900" u="sng">
                <a:solidFill>
                  <a:srgbClr val="000000"/>
                </a:solidFill>
              </a:rPr>
              <a:t>10. Security Alert Investigation</a:t>
            </a:r>
            <a:endParaRPr b="1" sz="1900" u="sng"/>
          </a:p>
        </p:txBody>
      </p:sp>
      <p:sp>
        <p:nvSpPr>
          <p:cNvPr id="189" name="Google Shape;189;p26"/>
          <p:cNvSpPr txBox="1"/>
          <p:nvPr>
            <p:ph type="title"/>
          </p:nvPr>
        </p:nvSpPr>
        <p:spPr>
          <a:xfrm>
            <a:off x="536075" y="441900"/>
            <a:ext cx="7910700" cy="91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solidFill>
                  <a:srgbClr val="000000"/>
                </a:solidFill>
                <a:latin typeface="Lato"/>
                <a:ea typeface="Lato"/>
                <a:cs typeface="Lato"/>
                <a:sym typeface="Lato"/>
              </a:rPr>
              <a:t>UEBA is the only way to effectively address all of the top 10 security use cases: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27"/>
          <p:cNvSpPr txBox="1"/>
          <p:nvPr>
            <p:ph type="title"/>
          </p:nvPr>
        </p:nvSpPr>
        <p:spPr>
          <a:xfrm>
            <a:off x="729450" y="478125"/>
            <a:ext cx="7688400" cy="23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0000"/>
                </a:highlight>
              </a:rPr>
              <a:t>UEBA vs SIEM</a:t>
            </a:r>
            <a:endParaRPr>
              <a:highlight>
                <a:srgbClr val="000000"/>
              </a:highlight>
            </a:endParaRPr>
          </a:p>
          <a:p>
            <a:pPr indent="0" lvl="0" marL="0" rtl="0" algn="l">
              <a:spcBef>
                <a:spcPts val="0"/>
              </a:spcBef>
              <a:spcAft>
                <a:spcPts val="0"/>
              </a:spcAft>
              <a:buNone/>
            </a:pPr>
            <a:r>
              <a:t/>
            </a:r>
            <a:endParaRPr>
              <a:highlight>
                <a:srgbClr val="000000"/>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98" name="Shape 198"/>
        <p:cNvGrpSpPr/>
        <p:nvPr/>
      </p:nvGrpSpPr>
      <p:grpSpPr>
        <a:xfrm>
          <a:off x="0" y="0"/>
          <a:ext cx="0" cy="0"/>
          <a:chOff x="0" y="0"/>
          <a:chExt cx="0" cy="0"/>
        </a:xfrm>
      </p:grpSpPr>
      <p:sp>
        <p:nvSpPr>
          <p:cNvPr id="199" name="Google Shape;199;p28"/>
          <p:cNvSpPr txBox="1"/>
          <p:nvPr>
            <p:ph idx="4294967295" type="title"/>
          </p:nvPr>
        </p:nvSpPr>
        <p:spPr>
          <a:xfrm>
            <a:off x="729450" y="195600"/>
            <a:ext cx="7688400" cy="2645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SzPts val="1800"/>
              <a:buFont typeface="Lato"/>
              <a:buChar char="●"/>
            </a:pPr>
            <a:r>
              <a:rPr b="0" lang="en" sz="1800">
                <a:solidFill>
                  <a:srgbClr val="000000"/>
                </a:solidFill>
                <a:latin typeface="Lato"/>
                <a:ea typeface="Lato"/>
                <a:cs typeface="Lato"/>
                <a:sym typeface="Lato"/>
              </a:rPr>
              <a:t>UEBA works the same way as of a SIEM only that it uses </a:t>
            </a:r>
            <a:r>
              <a:rPr b="0" lang="en" sz="1800" u="sng">
                <a:solidFill>
                  <a:schemeClr val="hlink"/>
                </a:solidFill>
                <a:latin typeface="Lato"/>
                <a:ea typeface="Lato"/>
                <a:cs typeface="Lato"/>
                <a:sym typeface="Lato"/>
                <a:hlinkClick r:id="rId3"/>
              </a:rPr>
              <a:t>user (and entity) behavior information</a:t>
            </a:r>
            <a:r>
              <a:rPr b="0" lang="en" sz="1800">
                <a:solidFill>
                  <a:srgbClr val="000000"/>
                </a:solidFill>
                <a:latin typeface="Lato"/>
                <a:ea typeface="Lato"/>
                <a:cs typeface="Lato"/>
                <a:sym typeface="Lato"/>
              </a:rPr>
              <a:t> to come up with what's normal and what's not</a:t>
            </a:r>
            <a:br>
              <a:rPr b="0" lang="en" sz="1800">
                <a:solidFill>
                  <a:srgbClr val="000000"/>
                </a:solidFill>
                <a:latin typeface="Lato"/>
                <a:ea typeface="Lato"/>
                <a:cs typeface="Lato"/>
                <a:sym typeface="Lato"/>
              </a:rPr>
            </a:b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SIEM, however, is rules-based, and advanced hackers can easily work around or evade these rules. What's more, SIEM rules are designed to immediately detect threats happening in real time, while advanced attacks are usually carried out over a span of months or years. UEBA, on the other hand, does not rely on rules. Instead, it uses risk scoring techniques and advanced algorithms, allowing it to detect anomalies over time </a:t>
            </a:r>
            <a:br>
              <a:rPr b="0" lang="en" sz="1800">
                <a:latin typeface="Lato"/>
                <a:ea typeface="Lato"/>
                <a:cs typeface="Lato"/>
                <a:sym typeface="Lato"/>
              </a:rPr>
            </a:b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One of the best practices for IT security is to use both SIEM and UEBA to have better security and detection capabilities.</a:t>
            </a:r>
            <a:endParaRPr b="0" sz="1800">
              <a:latin typeface="Lato"/>
              <a:ea typeface="Lato"/>
              <a:cs typeface="Lato"/>
              <a:sym typeface="Lato"/>
            </a:endParaRPr>
          </a:p>
          <a:p>
            <a:pPr indent="0" lvl="0" marL="457200" rtl="0" algn="l">
              <a:spcBef>
                <a:spcPts val="1200"/>
              </a:spcBef>
              <a:spcAft>
                <a:spcPts val="0"/>
              </a:spcAft>
              <a:buNone/>
            </a:pPr>
            <a:r>
              <a:t/>
            </a:r>
            <a:endParaRPr b="0" sz="18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376700" y="565050"/>
            <a:ext cx="5124000" cy="564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sz="2400">
                <a:solidFill>
                  <a:schemeClr val="accent1"/>
                </a:solidFill>
                <a:latin typeface="Lato"/>
                <a:ea typeface="Lato"/>
                <a:cs typeface="Lato"/>
                <a:sym typeface="Lato"/>
              </a:rPr>
              <a:t>UEBA – Capabilities and Limitations</a:t>
            </a:r>
            <a:endParaRPr sz="2400">
              <a:latin typeface="Lato"/>
              <a:ea typeface="Lato"/>
              <a:cs typeface="Lato"/>
              <a:sym typeface="Lato"/>
            </a:endParaRPr>
          </a:p>
        </p:txBody>
      </p:sp>
      <p:sp>
        <p:nvSpPr>
          <p:cNvPr id="205" name="Google Shape;205;p29"/>
          <p:cNvSpPr txBox="1"/>
          <p:nvPr>
            <p:ph idx="2" type="body"/>
          </p:nvPr>
        </p:nvSpPr>
        <p:spPr>
          <a:xfrm>
            <a:off x="78950" y="1476150"/>
            <a:ext cx="4572000" cy="219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b="1" lang="en" sz="1800"/>
              <a:t>Capabilities</a:t>
            </a:r>
            <a:br>
              <a:rPr lang="en" sz="1800"/>
            </a:br>
            <a:r>
              <a:rPr lang="en" sz="1800"/>
              <a:t>• Monitor large amounts of users and data</a:t>
            </a:r>
            <a:br>
              <a:rPr lang="en" sz="1800"/>
            </a:br>
            <a:r>
              <a:rPr lang="en" sz="1800"/>
              <a:t>•</a:t>
            </a:r>
            <a:r>
              <a:rPr lang="en" sz="1800"/>
              <a:t> Gets in-depth into your users’ activities</a:t>
            </a:r>
            <a:br>
              <a:rPr lang="en" sz="1800"/>
            </a:br>
            <a:r>
              <a:rPr lang="en" sz="1800"/>
              <a:t>• Doesn’t need a scale-up of security staff</a:t>
            </a:r>
            <a:br>
              <a:rPr lang="en" sz="1800"/>
            </a:br>
            <a:r>
              <a:rPr lang="en" sz="1800"/>
              <a:t>• Compute power is cheap – harness it</a:t>
            </a:r>
            <a:endParaRPr sz="1800"/>
          </a:p>
        </p:txBody>
      </p:sp>
      <p:sp>
        <p:nvSpPr>
          <p:cNvPr id="206" name="Google Shape;206;p29"/>
          <p:cNvSpPr txBox="1"/>
          <p:nvPr>
            <p:ph idx="1" type="subTitle"/>
          </p:nvPr>
        </p:nvSpPr>
        <p:spPr>
          <a:xfrm>
            <a:off x="4572000" y="1476150"/>
            <a:ext cx="4572000" cy="219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t>Limitations</a:t>
            </a:r>
            <a:endParaRPr b="1" sz="1800"/>
          </a:p>
          <a:p>
            <a:pPr indent="0" lvl="0" marL="0" rtl="0" algn="l">
              <a:lnSpc>
                <a:spcPct val="150000"/>
              </a:lnSpc>
              <a:spcBef>
                <a:spcPts val="0"/>
              </a:spcBef>
              <a:spcAft>
                <a:spcPts val="0"/>
              </a:spcAft>
              <a:buNone/>
            </a:pPr>
            <a:r>
              <a:rPr lang="en" sz="1800"/>
              <a:t>• Over-reliance?</a:t>
            </a:r>
            <a:endParaRPr sz="1800"/>
          </a:p>
          <a:p>
            <a:pPr indent="0" lvl="0" marL="0" rtl="0" algn="l">
              <a:lnSpc>
                <a:spcPct val="150000"/>
              </a:lnSpc>
              <a:spcBef>
                <a:spcPts val="0"/>
              </a:spcBef>
              <a:spcAft>
                <a:spcPts val="0"/>
              </a:spcAft>
              <a:buNone/>
            </a:pPr>
            <a:r>
              <a:rPr lang="en" sz="1800"/>
              <a:t>• Inability to see what triggered an alert?</a:t>
            </a:r>
            <a:endParaRPr sz="1800"/>
          </a:p>
          <a:p>
            <a:pPr indent="0" lvl="0" marL="0" rtl="0" algn="l">
              <a:lnSpc>
                <a:spcPct val="150000"/>
              </a:lnSpc>
              <a:spcBef>
                <a:spcPts val="0"/>
              </a:spcBef>
              <a:spcAft>
                <a:spcPts val="0"/>
              </a:spcAft>
              <a:buNone/>
            </a:pPr>
            <a:r>
              <a:rPr lang="en" sz="1800"/>
              <a:t>• Push back over amount of data analysed?</a:t>
            </a:r>
            <a:endParaRPr sz="1800"/>
          </a:p>
          <a:p>
            <a:pPr indent="0" lvl="0" marL="0" rtl="0" algn="l">
              <a:lnSpc>
                <a:spcPct val="150000"/>
              </a:lnSpc>
              <a:spcBef>
                <a:spcPts val="0"/>
              </a:spcBef>
              <a:spcAft>
                <a:spcPts val="0"/>
              </a:spcAft>
              <a:buNone/>
            </a:pPr>
            <a:r>
              <a:rPr lang="en" sz="1800"/>
              <a:t>• Court cases over validity of algorithms?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30"/>
          <p:cNvSpPr txBox="1"/>
          <p:nvPr>
            <p:ph type="title"/>
          </p:nvPr>
        </p:nvSpPr>
        <p:spPr>
          <a:xfrm>
            <a:off x="729450" y="463650"/>
            <a:ext cx="7688400" cy="23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0000"/>
                </a:highlight>
              </a:rPr>
              <a:t>What’s Next</a:t>
            </a:r>
            <a:endParaRPr>
              <a:highlight>
                <a:srgbClr val="000000"/>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727650" y="608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What</a:t>
            </a:r>
            <a:r>
              <a:rPr lang="en"/>
              <a:t>’s</a:t>
            </a:r>
            <a:r>
              <a:rPr lang="en" sz="3000"/>
              <a:t> next?</a:t>
            </a:r>
            <a:endParaRPr sz="3000"/>
          </a:p>
        </p:txBody>
      </p:sp>
      <p:sp>
        <p:nvSpPr>
          <p:cNvPr id="217" name="Google Shape;217;p31"/>
          <p:cNvSpPr txBox="1"/>
          <p:nvPr>
            <p:ph idx="1" type="body"/>
          </p:nvPr>
        </p:nvSpPr>
        <p:spPr>
          <a:xfrm>
            <a:off x="727650" y="17021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How to make the most of UBA for cybersecurity ?</a:t>
            </a:r>
            <a:endParaRPr sz="1800"/>
          </a:p>
          <a:p>
            <a:pPr indent="-342900" lvl="0" marL="457200" rtl="0" algn="l">
              <a:spcBef>
                <a:spcPts val="1000"/>
              </a:spcBef>
              <a:spcAft>
                <a:spcPts val="0"/>
              </a:spcAft>
              <a:buSzPts val="1800"/>
              <a:buChar char="➔"/>
            </a:pPr>
            <a:r>
              <a:rPr lang="en" sz="1800"/>
              <a:t>• Integration with external systems</a:t>
            </a:r>
            <a:endParaRPr sz="1800"/>
          </a:p>
          <a:p>
            <a:pPr indent="0" lvl="0" marL="457200" rtl="0" algn="l">
              <a:spcBef>
                <a:spcPts val="1000"/>
              </a:spcBef>
              <a:spcAft>
                <a:spcPts val="0"/>
              </a:spcAft>
              <a:buNone/>
            </a:pPr>
            <a:r>
              <a:rPr lang="en" sz="1800"/>
              <a:t>• HR</a:t>
            </a:r>
            <a:endParaRPr sz="1800"/>
          </a:p>
          <a:p>
            <a:pPr indent="0" lvl="0" marL="457200" rtl="0" algn="l">
              <a:spcBef>
                <a:spcPts val="1000"/>
              </a:spcBef>
              <a:spcAft>
                <a:spcPts val="0"/>
              </a:spcAft>
              <a:buNone/>
            </a:pPr>
            <a:r>
              <a:rPr lang="en" sz="1800"/>
              <a:t>• Social Media</a:t>
            </a:r>
            <a:endParaRPr sz="1800"/>
          </a:p>
          <a:p>
            <a:pPr indent="0" lvl="0" marL="457200" rtl="0" algn="l">
              <a:spcBef>
                <a:spcPts val="1000"/>
              </a:spcBef>
              <a:spcAft>
                <a:spcPts val="0"/>
              </a:spcAft>
              <a:buNone/>
            </a:pPr>
            <a:r>
              <a:rPr lang="en" sz="1800"/>
              <a:t>• Access control systems</a:t>
            </a:r>
            <a:endParaRPr sz="1800"/>
          </a:p>
          <a:p>
            <a:pPr indent="-342900" lvl="0" marL="457200" rtl="0" algn="l">
              <a:spcBef>
                <a:spcPts val="1000"/>
              </a:spcBef>
              <a:spcAft>
                <a:spcPts val="0"/>
              </a:spcAft>
              <a:buSzPts val="1800"/>
              <a:buChar char="➔"/>
            </a:pPr>
            <a:r>
              <a:rPr lang="en" sz="1800"/>
              <a:t>Is there any scope for privacy in future ?</a:t>
            </a:r>
            <a:endParaRPr sz="1800"/>
          </a:p>
          <a:p>
            <a:pPr indent="0" lvl="0" marL="45720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457200" rtl="0" algn="l">
              <a:spcBef>
                <a:spcPts val="1000"/>
              </a:spcBef>
              <a:spcAft>
                <a:spcPts val="1000"/>
              </a:spcAft>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idx="1" type="body"/>
          </p:nvPr>
        </p:nvSpPr>
        <p:spPr>
          <a:xfrm>
            <a:off x="376700" y="1325725"/>
            <a:ext cx="8606400" cy="30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1. </a:t>
            </a:r>
            <a:r>
              <a:rPr lang="en" sz="1800" u="sng">
                <a:solidFill>
                  <a:schemeClr val="hlink"/>
                </a:solidFill>
                <a:hlinkClick r:id="rId3"/>
              </a:rPr>
              <a:t>Network security threat detection by user/user - entity behavioral analysis</a:t>
            </a:r>
            <a:br>
              <a:rPr lang="en" sz="1800"/>
            </a:br>
            <a:r>
              <a:rPr lang="en" sz="1800"/>
              <a:t>     </a:t>
            </a:r>
            <a:r>
              <a:rPr lang="en" sz="1600"/>
              <a:t>S Muddu, C Tryfonas - US Patent 9,516,053, 2016 &amp; US Patent 9,609,009, 2017</a:t>
            </a:r>
            <a:endParaRPr sz="1600"/>
          </a:p>
          <a:p>
            <a:pPr indent="0" lvl="0" marL="0" rtl="0" algn="l">
              <a:spcBef>
                <a:spcPts val="1600"/>
              </a:spcBef>
              <a:spcAft>
                <a:spcPts val="0"/>
              </a:spcAft>
              <a:buNone/>
            </a:pPr>
            <a:r>
              <a:rPr lang="en" sz="1800"/>
              <a:t>2. </a:t>
            </a:r>
            <a:r>
              <a:rPr lang="en" sz="1800" u="sng">
                <a:solidFill>
                  <a:schemeClr val="hlink"/>
                </a:solidFill>
                <a:hlinkClick r:id="rId4"/>
              </a:rPr>
              <a:t>Metering user behaviour and engagement with user interface in terminal devices</a:t>
            </a:r>
            <a:br>
              <a:rPr lang="en" sz="1600"/>
            </a:br>
            <a:r>
              <a:rPr lang="en" sz="1600"/>
              <a:t>     H Verkasalo - US Patent App. 14/046,502, 2015</a:t>
            </a:r>
            <a:endParaRPr sz="1600"/>
          </a:p>
          <a:p>
            <a:pPr indent="0" lvl="0" marL="0" rtl="0" algn="l">
              <a:spcBef>
                <a:spcPts val="1600"/>
              </a:spcBef>
              <a:spcAft>
                <a:spcPts val="0"/>
              </a:spcAft>
              <a:buNone/>
            </a:pPr>
            <a:r>
              <a:rPr lang="en" sz="1800"/>
              <a:t>3. </a:t>
            </a:r>
            <a:r>
              <a:rPr lang="en" sz="1800" u="sng">
                <a:solidFill>
                  <a:schemeClr val="hlink"/>
                </a:solidFill>
                <a:hlinkClick r:id="rId5"/>
              </a:rPr>
              <a:t>User and entity behavior analytics for enterprise security</a:t>
            </a:r>
            <a:br>
              <a:rPr lang="en" sz="1800"/>
            </a:br>
            <a:r>
              <a:rPr lang="en" sz="1800"/>
              <a:t>    </a:t>
            </a:r>
            <a:r>
              <a:rPr lang="en" sz="1600"/>
              <a:t>M Shashanka, MY Shen, J Wang - 2016 IEEE International 2016 ieeexplore.ieee.org</a:t>
            </a:r>
            <a:endParaRPr sz="1600"/>
          </a:p>
          <a:p>
            <a:pPr indent="0" lvl="0" marL="0" rtl="0" algn="l">
              <a:spcBef>
                <a:spcPts val="1600"/>
              </a:spcBef>
              <a:spcAft>
                <a:spcPts val="1600"/>
              </a:spcAft>
              <a:buNone/>
            </a:pPr>
            <a:r>
              <a:rPr lang="en" sz="1800"/>
              <a:t>4. </a:t>
            </a:r>
            <a:r>
              <a:rPr lang="en" sz="1800" u="sng">
                <a:solidFill>
                  <a:schemeClr val="hlink"/>
                </a:solidFill>
                <a:hlinkClick r:id="rId6"/>
              </a:rPr>
              <a:t>MalwareVis: entity -based visualization of malware network traces</a:t>
            </a:r>
            <a:br>
              <a:rPr lang="en" sz="1600"/>
            </a:br>
            <a:r>
              <a:rPr lang="en" sz="1600"/>
              <a:t>     W Zhuo, Y Nadjin - Proceedings of the ninth international symposium ... 2012 - dl.acm.org</a:t>
            </a:r>
            <a:endParaRPr sz="1600"/>
          </a:p>
        </p:txBody>
      </p:sp>
      <p:sp>
        <p:nvSpPr>
          <p:cNvPr id="223" name="Google Shape;223;p32"/>
          <p:cNvSpPr txBox="1"/>
          <p:nvPr>
            <p:ph type="title"/>
          </p:nvPr>
        </p:nvSpPr>
        <p:spPr>
          <a:xfrm>
            <a:off x="376700" y="492625"/>
            <a:ext cx="8041500" cy="71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accent1"/>
                </a:solidFill>
                <a:latin typeface="Lato"/>
                <a:ea typeface="Lato"/>
                <a:cs typeface="Lato"/>
                <a:sym typeface="Lato"/>
              </a:rPr>
              <a:t>References</a:t>
            </a:r>
            <a:endParaRPr>
              <a:solidFill>
                <a:schemeClr val="accent1"/>
              </a:solidFill>
              <a:latin typeface="Lato"/>
              <a:ea typeface="Lato"/>
              <a:cs typeface="Lato"/>
              <a:sym typeface="Lato"/>
            </a:endParaRPr>
          </a:p>
          <a:p>
            <a:pPr indent="0" lvl="0" marL="0" rtl="0" algn="l">
              <a:spcBef>
                <a:spcPts val="1600"/>
              </a:spcBef>
              <a:spcAft>
                <a:spcPts val="0"/>
              </a:spcAft>
              <a:buNone/>
            </a:pPr>
            <a:r>
              <a:t/>
            </a:r>
            <a:endParaRPr>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33"/>
          <p:cNvSpPr txBox="1"/>
          <p:nvPr>
            <p:ph idx="4294967295" type="title"/>
          </p:nvPr>
        </p:nvSpPr>
        <p:spPr>
          <a:xfrm>
            <a:off x="240325" y="672250"/>
            <a:ext cx="3808800" cy="10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Questions?</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32" name="Shape 232"/>
        <p:cNvGrpSpPr/>
        <p:nvPr/>
      </p:nvGrpSpPr>
      <p:grpSpPr>
        <a:xfrm>
          <a:off x="0" y="0"/>
          <a:ext cx="0" cy="0"/>
          <a:chOff x="0" y="0"/>
          <a:chExt cx="0" cy="0"/>
        </a:xfrm>
      </p:grpSpPr>
      <p:sp>
        <p:nvSpPr>
          <p:cNvPr id="233" name="Google Shape;233;p34"/>
          <p:cNvSpPr txBox="1"/>
          <p:nvPr>
            <p:ph idx="1" type="body"/>
          </p:nvPr>
        </p:nvSpPr>
        <p:spPr>
          <a:xfrm>
            <a:off x="723300" y="2004598"/>
            <a:ext cx="7697400" cy="1134300"/>
          </a:xfrm>
          <a:prstGeom prst="rect">
            <a:avLst/>
          </a:prstGeom>
        </p:spPr>
        <p:txBody>
          <a:bodyPr anchorCtr="0" anchor="ctr" bIns="91425" lIns="91425" spcFirstLastPara="1" rIns="91425" wrap="square" tIns="91425">
            <a:noAutofit/>
          </a:bodyPr>
          <a:lstStyle/>
          <a:p>
            <a:pPr indent="0" lvl="0" marL="2286000" rtl="0" algn="l">
              <a:spcBef>
                <a:spcPts val="0"/>
              </a:spcBef>
              <a:spcAft>
                <a:spcPts val="0"/>
              </a:spcAft>
              <a:buNone/>
            </a:pPr>
            <a:r>
              <a:rPr b="1" lang="en" sz="3600">
                <a:solidFill>
                  <a:schemeClr val="lt1"/>
                </a:solidFill>
              </a:rPr>
              <a:t>  </a:t>
            </a:r>
            <a:r>
              <a:rPr b="1" lang="en" sz="3600">
                <a:solidFill>
                  <a:schemeClr val="lt1"/>
                </a:solidFill>
              </a:rPr>
              <a:t>Thank You</a:t>
            </a:r>
            <a:endParaRPr b="1" sz="3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8"/>
          <p:cNvSpPr txBox="1"/>
          <p:nvPr>
            <p:ph idx="4294967295" type="title"/>
          </p:nvPr>
        </p:nvSpPr>
        <p:spPr>
          <a:xfrm>
            <a:off x="730000" y="1494000"/>
            <a:ext cx="3978900" cy="16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UEBA for InfoSec</a:t>
            </a:r>
            <a:endParaRPr sz="3000"/>
          </a:p>
        </p:txBody>
      </p:sp>
      <p:sp>
        <p:nvSpPr>
          <p:cNvPr id="140" name="Google Shape;140;p18"/>
          <p:cNvSpPr txBox="1"/>
          <p:nvPr>
            <p:ph idx="1" type="body"/>
          </p:nvPr>
        </p:nvSpPr>
        <p:spPr>
          <a:xfrm>
            <a:off x="730000" y="2111250"/>
            <a:ext cx="38472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Be careful how you judge people</a:t>
            </a:r>
            <a:endParaRPr i="1" sz="1800"/>
          </a:p>
        </p:txBody>
      </p:sp>
      <p:pic>
        <p:nvPicPr>
          <p:cNvPr id="141" name="Google Shape;141;p18"/>
          <p:cNvPicPr preferRelativeResize="0"/>
          <p:nvPr/>
        </p:nvPicPr>
        <p:blipFill>
          <a:blip r:embed="rId3">
            <a:alphaModFix/>
          </a:blip>
          <a:stretch>
            <a:fillRect/>
          </a:stretch>
        </p:blipFill>
        <p:spPr>
          <a:xfrm>
            <a:off x="4831100" y="848862"/>
            <a:ext cx="3528900" cy="3445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5" name="Shape 145"/>
        <p:cNvGrpSpPr/>
        <p:nvPr/>
      </p:nvGrpSpPr>
      <p:grpSpPr>
        <a:xfrm>
          <a:off x="0" y="0"/>
          <a:ext cx="0" cy="0"/>
          <a:chOff x="0" y="0"/>
          <a:chExt cx="0" cy="0"/>
        </a:xfrm>
      </p:grpSpPr>
      <p:sp>
        <p:nvSpPr>
          <p:cNvPr id="146" name="Google Shape;146;p19"/>
          <p:cNvSpPr txBox="1"/>
          <p:nvPr>
            <p:ph type="title"/>
          </p:nvPr>
        </p:nvSpPr>
        <p:spPr>
          <a:xfrm>
            <a:off x="729450" y="627000"/>
            <a:ext cx="28599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147" name="Google Shape;147;p19"/>
          <p:cNvSpPr txBox="1"/>
          <p:nvPr>
            <p:ph idx="4294967295" type="subTitle"/>
          </p:nvPr>
        </p:nvSpPr>
        <p:spPr>
          <a:xfrm>
            <a:off x="4572000" y="866875"/>
            <a:ext cx="4227000" cy="38637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rgbClr val="000000"/>
              </a:buClr>
              <a:buSzPts val="2600"/>
              <a:buChar char="●"/>
            </a:pPr>
            <a:r>
              <a:rPr b="1" lang="en" sz="2600">
                <a:solidFill>
                  <a:srgbClr val="000000"/>
                </a:solidFill>
              </a:rPr>
              <a:t>What is UEBA ?</a:t>
            </a:r>
            <a:br>
              <a:rPr b="1" lang="en" sz="2600">
                <a:solidFill>
                  <a:srgbClr val="000000"/>
                </a:solidFill>
              </a:rPr>
            </a:br>
            <a:endParaRPr b="1" sz="2600">
              <a:solidFill>
                <a:srgbClr val="000000"/>
              </a:solidFill>
            </a:endParaRPr>
          </a:p>
          <a:p>
            <a:pPr indent="-393700" lvl="0" marL="457200" rtl="0" algn="l">
              <a:spcBef>
                <a:spcPts val="0"/>
              </a:spcBef>
              <a:spcAft>
                <a:spcPts val="0"/>
              </a:spcAft>
              <a:buClr>
                <a:srgbClr val="000000"/>
              </a:buClr>
              <a:buSzPts val="2600"/>
              <a:buChar char="●"/>
            </a:pPr>
            <a:r>
              <a:rPr b="1" lang="en" sz="2600">
                <a:solidFill>
                  <a:srgbClr val="000000"/>
                </a:solidFill>
              </a:rPr>
              <a:t>Use Cases</a:t>
            </a:r>
            <a:br>
              <a:rPr b="1" lang="en" sz="2600">
                <a:solidFill>
                  <a:srgbClr val="000000"/>
                </a:solidFill>
              </a:rPr>
            </a:br>
            <a:endParaRPr b="1" sz="2600">
              <a:solidFill>
                <a:srgbClr val="000000"/>
              </a:solidFill>
            </a:endParaRPr>
          </a:p>
          <a:p>
            <a:pPr indent="-393700" lvl="0" marL="457200" rtl="0" algn="l">
              <a:spcBef>
                <a:spcPts val="0"/>
              </a:spcBef>
              <a:spcAft>
                <a:spcPts val="0"/>
              </a:spcAft>
              <a:buClr>
                <a:srgbClr val="000000"/>
              </a:buClr>
              <a:buSzPts val="2600"/>
              <a:buChar char="●"/>
            </a:pPr>
            <a:r>
              <a:rPr b="1" lang="en" sz="2600">
                <a:solidFill>
                  <a:srgbClr val="000000"/>
                </a:solidFill>
              </a:rPr>
              <a:t>UEBA vs SIEM</a:t>
            </a:r>
            <a:br>
              <a:rPr b="1" lang="en" sz="2600">
                <a:solidFill>
                  <a:srgbClr val="000000"/>
                </a:solidFill>
              </a:rPr>
            </a:br>
            <a:endParaRPr b="1" sz="2600">
              <a:solidFill>
                <a:srgbClr val="000000"/>
              </a:solidFill>
            </a:endParaRPr>
          </a:p>
          <a:p>
            <a:pPr indent="-393700" lvl="0" marL="457200" rtl="0" algn="l">
              <a:spcBef>
                <a:spcPts val="0"/>
              </a:spcBef>
              <a:spcAft>
                <a:spcPts val="1600"/>
              </a:spcAft>
              <a:buClr>
                <a:srgbClr val="000000"/>
              </a:buClr>
              <a:buSzPts val="2600"/>
              <a:buChar char="●"/>
            </a:pPr>
            <a:r>
              <a:rPr b="1" lang="en" sz="2600">
                <a:solidFill>
                  <a:srgbClr val="000000"/>
                </a:solidFill>
              </a:rPr>
              <a:t>What’s Next</a:t>
            </a:r>
            <a:endParaRPr b="1" sz="2600">
              <a:solidFill>
                <a:srgbClr val="000000"/>
              </a:solidFill>
            </a:endParaRPr>
          </a:p>
        </p:txBody>
      </p:sp>
      <p:pic>
        <p:nvPicPr>
          <p:cNvPr id="148" name="Google Shape;148;p19"/>
          <p:cNvPicPr preferRelativeResize="0"/>
          <p:nvPr/>
        </p:nvPicPr>
        <p:blipFill>
          <a:blip r:embed="rId3">
            <a:alphaModFix/>
          </a:blip>
          <a:stretch>
            <a:fillRect/>
          </a:stretch>
        </p:blipFill>
        <p:spPr>
          <a:xfrm>
            <a:off x="729451" y="1869350"/>
            <a:ext cx="2994150" cy="2994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20"/>
          <p:cNvSpPr txBox="1"/>
          <p:nvPr>
            <p:ph type="title"/>
          </p:nvPr>
        </p:nvSpPr>
        <p:spPr>
          <a:xfrm>
            <a:off x="729450" y="536075"/>
            <a:ext cx="7688400" cy="166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What is UEBA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1"/>
          <p:cNvSpPr txBox="1"/>
          <p:nvPr>
            <p:ph idx="4294967295" type="title"/>
          </p:nvPr>
        </p:nvSpPr>
        <p:spPr>
          <a:xfrm>
            <a:off x="729450" y="94175"/>
            <a:ext cx="7688700" cy="796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2000">
                <a:latin typeface="Lato"/>
                <a:ea typeface="Lato"/>
                <a:cs typeface="Lato"/>
                <a:sym typeface="Lato"/>
              </a:rPr>
              <a:t>UEBA is the process of baselining user activity and behavior, combined with peer group analysis, to detect potential intrusions and malicious activity.</a:t>
            </a:r>
            <a:endParaRPr sz="2000">
              <a:solidFill>
                <a:srgbClr val="000000"/>
              </a:solidFill>
              <a:latin typeface="Lato"/>
              <a:ea typeface="Lato"/>
              <a:cs typeface="Lato"/>
              <a:sym typeface="Lato"/>
            </a:endParaRPr>
          </a:p>
        </p:txBody>
      </p:sp>
      <p:sp>
        <p:nvSpPr>
          <p:cNvPr id="159" name="Google Shape;159;p21"/>
          <p:cNvSpPr txBox="1"/>
          <p:nvPr>
            <p:ph idx="1" type="body"/>
          </p:nvPr>
        </p:nvSpPr>
        <p:spPr>
          <a:xfrm>
            <a:off x="723300" y="1890775"/>
            <a:ext cx="8056800" cy="32523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i="1" lang="en" sz="1800">
                <a:solidFill>
                  <a:srgbClr val="000000"/>
                </a:solidFill>
                <a:highlight>
                  <a:srgbClr val="FFFF00"/>
                </a:highlight>
              </a:rPr>
              <a:t>It is not too far-fetched to imagine that an employee, or perhaps a group of employees, could go rogue, stealing data and information by using their own access.</a:t>
            </a:r>
            <a:endParaRPr i="1" sz="1800">
              <a:solidFill>
                <a:srgbClr val="000000"/>
              </a:solidFill>
              <a:highlight>
                <a:srgbClr val="FFFF00"/>
              </a:highlight>
            </a:endParaRPr>
          </a:p>
          <a:p>
            <a:pPr indent="-342900" lvl="0" marL="457200" rtl="0" algn="l">
              <a:lnSpc>
                <a:spcPct val="115000"/>
              </a:lnSpc>
              <a:spcBef>
                <a:spcPts val="1200"/>
              </a:spcBef>
              <a:spcAft>
                <a:spcPts val="0"/>
              </a:spcAft>
              <a:buClr>
                <a:srgbClr val="000000"/>
              </a:buClr>
              <a:buSzPts val="1800"/>
              <a:buChar char="●"/>
            </a:pPr>
            <a:r>
              <a:rPr lang="en" sz="1800">
                <a:solidFill>
                  <a:srgbClr val="000000"/>
                </a:solidFill>
              </a:rPr>
              <a:t>In UEBA, you do not track security events or monitor devices; instead, you track all the users and entities in your system.</a:t>
            </a:r>
            <a:br>
              <a:rPr lang="en" sz="1800">
                <a:solidFill>
                  <a:srgbClr val="000000"/>
                </a:solidFill>
              </a:rPr>
            </a:br>
            <a:endParaRPr sz="1800">
              <a:solidFill>
                <a:srgbClr val="000000"/>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The premise of UEBA is actually very simple. You can easily steal an employee’s user name and password, but it is much harder to mimic the person’s normal behavior once inside the network.</a:t>
            </a:r>
            <a:endParaRPr sz="1800">
              <a:solidFill>
                <a:srgbClr val="000000"/>
              </a:solidFill>
            </a:endParaRPr>
          </a:p>
          <a:p>
            <a:pPr indent="0" lvl="0" marL="457200" rtl="0" algn="l">
              <a:lnSpc>
                <a:spcPct val="115000"/>
              </a:lnSpc>
              <a:spcBef>
                <a:spcPts val="1200"/>
              </a:spcBef>
              <a:spcAft>
                <a:spcPts val="0"/>
              </a:spcAft>
              <a:buNone/>
            </a:pPr>
            <a:r>
              <a:t/>
            </a:r>
            <a:endParaRPr sz="1800">
              <a:solidFill>
                <a:srgbClr val="000000"/>
              </a:solidFill>
            </a:endParaRPr>
          </a:p>
          <a:p>
            <a:pPr indent="0" lvl="0" marL="457200" rtl="0" algn="ctr">
              <a:spcBef>
                <a:spcPts val="1200"/>
              </a:spcBef>
              <a:spcAft>
                <a:spcPts val="0"/>
              </a:spcAft>
              <a:buNone/>
            </a:pPr>
            <a:r>
              <a:t/>
            </a:r>
            <a:endParaRPr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2"/>
          <p:cNvSpPr txBox="1"/>
          <p:nvPr>
            <p:ph type="title"/>
          </p:nvPr>
        </p:nvSpPr>
        <p:spPr>
          <a:xfrm>
            <a:off x="729450" y="2238500"/>
            <a:ext cx="7688400" cy="2680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0" lang="en" sz="1800">
                <a:solidFill>
                  <a:srgbClr val="BF9000"/>
                </a:solidFill>
                <a:latin typeface="Lato Black"/>
                <a:ea typeface="Lato Black"/>
                <a:cs typeface="Lato Black"/>
                <a:sym typeface="Lato Black"/>
              </a:rPr>
              <a:t>Another relatable analogy would be if your credit card was stolen. A thief can pickpocket your wallet and go to a high-end shop and start spending thousands of dollars using your credit card. If your spending pattern on that card is different from the thief’s, the company’s fraud detection department will often recognize the abnormal spending and block suspicious purchases, issuing an alert to you or asking you to verify the authenticity of a transaction.</a:t>
            </a:r>
            <a:endParaRPr b="0" sz="1800">
              <a:solidFill>
                <a:srgbClr val="BF9000"/>
              </a:solidFill>
              <a:latin typeface="Lato Black"/>
              <a:ea typeface="Lato Black"/>
              <a:cs typeface="Lato Black"/>
              <a:sym typeface="Lato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p23"/>
          <p:cNvSpPr txBox="1"/>
          <p:nvPr>
            <p:ph type="title"/>
          </p:nvPr>
        </p:nvSpPr>
        <p:spPr>
          <a:xfrm>
            <a:off x="729450" y="478125"/>
            <a:ext cx="7688400" cy="236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000000"/>
                </a:highlight>
              </a:rPr>
              <a:t>Use Cases</a:t>
            </a:r>
            <a:endParaRPr>
              <a:highlight>
                <a:srgbClr val="000000"/>
              </a:highlight>
            </a:endParaRPr>
          </a:p>
          <a:p>
            <a:pPr indent="0" lvl="0" marL="0" rtl="0" algn="l">
              <a:spcBef>
                <a:spcPts val="0"/>
              </a:spcBef>
              <a:spcAft>
                <a:spcPts val="0"/>
              </a:spcAft>
              <a:buNone/>
            </a:pPr>
            <a:r>
              <a:t/>
            </a:r>
            <a:endParaRPr>
              <a:highlight>
                <a:srgbClr val="0000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420175" y="507100"/>
            <a:ext cx="3610800" cy="24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Features</a:t>
            </a:r>
            <a:endParaRPr sz="3000"/>
          </a:p>
        </p:txBody>
      </p:sp>
      <p:sp>
        <p:nvSpPr>
          <p:cNvPr id="175" name="Google Shape;175;p24"/>
          <p:cNvSpPr txBox="1"/>
          <p:nvPr>
            <p:ph idx="2" type="body"/>
          </p:nvPr>
        </p:nvSpPr>
        <p:spPr>
          <a:xfrm>
            <a:off x="4572000" y="115900"/>
            <a:ext cx="4425300" cy="47451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Font typeface="Arial"/>
              <a:buChar char="●"/>
            </a:pPr>
            <a:r>
              <a:rPr b="1" lang="en" sz="1800">
                <a:solidFill>
                  <a:srgbClr val="000000"/>
                </a:solidFill>
              </a:rPr>
              <a:t>New User-Agent and Location Detected:</a:t>
            </a:r>
            <a:r>
              <a:rPr lang="en" sz="1800">
                <a:solidFill>
                  <a:srgbClr val="000000"/>
                </a:solidFill>
              </a:rPr>
              <a:t> Triggers an alert when a new device and location are used</a:t>
            </a:r>
            <a:br>
              <a:rPr lang="en" sz="1800">
                <a:solidFill>
                  <a:srgbClr val="000000"/>
                </a:solidFill>
              </a:rPr>
            </a:br>
            <a:endParaRPr sz="1800">
              <a:solidFill>
                <a:srgbClr val="000000"/>
              </a:solidFill>
            </a:endParaRPr>
          </a:p>
          <a:p>
            <a:pPr indent="-342900" lvl="0" marL="457200" rtl="0" algn="l">
              <a:spcBef>
                <a:spcPts val="0"/>
              </a:spcBef>
              <a:spcAft>
                <a:spcPts val="0"/>
              </a:spcAft>
              <a:buClr>
                <a:srgbClr val="000000"/>
              </a:buClr>
              <a:buSzPts val="1800"/>
              <a:buFont typeface="Arial"/>
              <a:buChar char="●"/>
            </a:pPr>
            <a:r>
              <a:rPr b="1" lang="en" sz="1800">
                <a:solidFill>
                  <a:srgbClr val="000000"/>
                </a:solidFill>
              </a:rPr>
              <a:t>Consecutive Login Failures:</a:t>
            </a:r>
            <a:r>
              <a:rPr lang="en" sz="1800">
                <a:solidFill>
                  <a:srgbClr val="000000"/>
                </a:solidFill>
              </a:rPr>
              <a:t> Specify the number of login failures within a timeframe and delay the login or force re-authentication across all of the user’s sessions</a:t>
            </a:r>
            <a:br>
              <a:rPr lang="en" sz="1800">
                <a:solidFill>
                  <a:srgbClr val="000000"/>
                </a:solidFill>
              </a:rPr>
            </a:br>
            <a:endParaRPr sz="1800">
              <a:solidFill>
                <a:srgbClr val="000000"/>
              </a:solidFill>
            </a:endParaRPr>
          </a:p>
          <a:p>
            <a:pPr indent="-342900" lvl="0" marL="457200" rtl="0" algn="l">
              <a:spcBef>
                <a:spcPts val="0"/>
              </a:spcBef>
              <a:spcAft>
                <a:spcPts val="0"/>
              </a:spcAft>
              <a:buClr>
                <a:srgbClr val="000000"/>
              </a:buClr>
              <a:buSzPts val="1800"/>
              <a:buFont typeface="Arial"/>
              <a:buChar char="●"/>
            </a:pPr>
            <a:r>
              <a:rPr b="1" lang="en" sz="1800">
                <a:solidFill>
                  <a:srgbClr val="000000"/>
                </a:solidFill>
              </a:rPr>
              <a:t>Suspicious User Locations:</a:t>
            </a:r>
            <a:r>
              <a:rPr lang="en" sz="1800">
                <a:solidFill>
                  <a:srgbClr val="000000"/>
                </a:solidFill>
              </a:rPr>
              <a:t> Detects if a user logs in from distant locations in a small period of time and delay login, force re-authentication, or require two-factor authentication</a:t>
            </a:r>
            <a:endParaRPr sz="1800">
              <a:solidFill>
                <a:srgbClr val="000000"/>
              </a:solidFill>
            </a:endParaRPr>
          </a:p>
          <a:p>
            <a:pPr indent="0" lvl="0" marL="0" rtl="0" algn="l">
              <a:spcBef>
                <a:spcPts val="1200"/>
              </a:spcBef>
              <a:spcAft>
                <a:spcPts val="16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idx="4294967295" type="title"/>
          </p:nvPr>
        </p:nvSpPr>
        <p:spPr>
          <a:xfrm>
            <a:off x="729450" y="1445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UBA Use Cases:</a:t>
            </a:r>
            <a:endParaRPr sz="3000"/>
          </a:p>
          <a:p>
            <a:pPr indent="0" lvl="0" marL="0" rtl="0" algn="l">
              <a:spcBef>
                <a:spcPts val="0"/>
              </a:spcBef>
              <a:spcAft>
                <a:spcPts val="0"/>
              </a:spcAft>
              <a:buNone/>
            </a:pPr>
            <a:r>
              <a:t/>
            </a:r>
            <a:endParaRPr sz="3000"/>
          </a:p>
        </p:txBody>
      </p:sp>
      <p:sp>
        <p:nvSpPr>
          <p:cNvPr id="181" name="Google Shape;181;p25"/>
          <p:cNvSpPr txBox="1"/>
          <p:nvPr>
            <p:ph idx="1" type="body"/>
          </p:nvPr>
        </p:nvSpPr>
        <p:spPr>
          <a:xfrm>
            <a:off x="376700" y="1072175"/>
            <a:ext cx="8045700" cy="3760800"/>
          </a:xfrm>
          <a:prstGeom prst="rect">
            <a:avLst/>
          </a:prstGeom>
        </p:spPr>
        <p:txBody>
          <a:bodyPr anchorCtr="0" anchor="ctr" bIns="91425" lIns="91425" spcFirstLastPara="1" rIns="91425" wrap="square" tIns="91425">
            <a:noAutofit/>
          </a:bodyPr>
          <a:lstStyle/>
          <a:p>
            <a:pPr indent="-342900" lvl="0" marL="457200" rtl="0" algn="l">
              <a:lnSpc>
                <a:spcPct val="115000"/>
              </a:lnSpc>
              <a:spcBef>
                <a:spcPts val="1200"/>
              </a:spcBef>
              <a:spcAft>
                <a:spcPts val="0"/>
              </a:spcAft>
              <a:buClr>
                <a:srgbClr val="000000"/>
              </a:buClr>
              <a:buSzPts val="1800"/>
              <a:buChar char="●"/>
            </a:pPr>
            <a:r>
              <a:rPr b="1" lang="en" sz="1800">
                <a:solidFill>
                  <a:srgbClr val="000000"/>
                </a:solidFill>
              </a:rPr>
              <a:t>Detect insider threats.</a:t>
            </a:r>
            <a:r>
              <a:rPr lang="en" sz="1800">
                <a:solidFill>
                  <a:srgbClr val="000000"/>
                </a:solidFill>
              </a:rPr>
              <a:t> </a:t>
            </a:r>
            <a:br>
              <a:rPr lang="en" sz="1800">
                <a:solidFill>
                  <a:srgbClr val="000000"/>
                </a:solidFill>
              </a:rPr>
            </a:br>
            <a:r>
              <a:rPr lang="en" sz="1800">
                <a:solidFill>
                  <a:srgbClr val="000000"/>
                </a:solidFill>
              </a:rPr>
              <a:t>UBA can help you detect data breaches, sabotage, privilege abuse, and policy violations made by your own staff</a:t>
            </a:r>
            <a:br>
              <a:rPr lang="en" sz="1800">
                <a:solidFill>
                  <a:srgbClr val="000000"/>
                </a:solidFill>
              </a:rPr>
            </a:b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 sz="1800">
                <a:solidFill>
                  <a:srgbClr val="000000"/>
                </a:solidFill>
              </a:rPr>
              <a:t>Detect compromised accounts.</a:t>
            </a:r>
            <a:r>
              <a:rPr lang="en" sz="1800">
                <a:solidFill>
                  <a:srgbClr val="000000"/>
                </a:solidFill>
              </a:rPr>
              <a:t> </a:t>
            </a:r>
            <a:br>
              <a:rPr lang="en" sz="1800">
                <a:solidFill>
                  <a:srgbClr val="000000"/>
                </a:solidFill>
              </a:rPr>
            </a:br>
            <a:r>
              <a:rPr lang="en" sz="1800">
                <a:solidFill>
                  <a:srgbClr val="000000"/>
                </a:solidFill>
              </a:rPr>
              <a:t>It could be that the user unwittingly installed malware on his or her machine, or sometimes a legitimate account is spoofed. UBA can help you weed out spoofed and compromised users before they can do real harm</a:t>
            </a:r>
            <a:br>
              <a:rPr lang="en" sz="1800">
                <a:solidFill>
                  <a:srgbClr val="000000"/>
                </a:solidFill>
              </a:rPr>
            </a:br>
            <a:endParaRPr sz="1800">
              <a:solidFill>
                <a:srgbClr val="000000"/>
              </a:solidFill>
            </a:endParaRPr>
          </a:p>
          <a:p>
            <a:pPr indent="-342900" lvl="0" marL="457200" rtl="0" algn="l">
              <a:lnSpc>
                <a:spcPct val="115000"/>
              </a:lnSpc>
              <a:spcBef>
                <a:spcPts val="0"/>
              </a:spcBef>
              <a:spcAft>
                <a:spcPts val="0"/>
              </a:spcAft>
              <a:buClr>
                <a:srgbClr val="000000"/>
              </a:buClr>
              <a:buSzPts val="1800"/>
              <a:buChar char="●"/>
            </a:pPr>
            <a:r>
              <a:rPr b="1" lang="en" sz="1800">
                <a:solidFill>
                  <a:srgbClr val="000000"/>
                </a:solidFill>
              </a:rPr>
              <a:t>Detect changes in permissions and creation of super users.</a:t>
            </a:r>
            <a:r>
              <a:rPr lang="en" sz="1800">
                <a:solidFill>
                  <a:srgbClr val="000000"/>
                </a:solidFill>
              </a:rPr>
              <a:t> Some attacks involve the use of super users. UEBA allows you to detect when super users are created, or if there are accounts that were granted unnecessary permissions</a:t>
            </a:r>
            <a:endParaRPr sz="1800">
              <a:solidFill>
                <a:srgbClr val="000000"/>
              </a:solidFill>
            </a:endParaRPr>
          </a:p>
        </p:txBody>
      </p:sp>
      <p:sp>
        <p:nvSpPr>
          <p:cNvPr id="182" name="Google Shape;182;p25"/>
          <p:cNvSpPr txBox="1"/>
          <p:nvPr/>
        </p:nvSpPr>
        <p:spPr>
          <a:xfrm>
            <a:off x="5207600" y="3521563"/>
            <a:ext cx="3300900" cy="51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1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