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9" r:id="rId2"/>
    <p:sldId id="257" r:id="rId3"/>
    <p:sldId id="259" r:id="rId4"/>
    <p:sldId id="260" r:id="rId5"/>
    <p:sldId id="264" r:id="rId6"/>
    <p:sldId id="262" r:id="rId7"/>
    <p:sldId id="261" r:id="rId8"/>
    <p:sldId id="266" r:id="rId9"/>
    <p:sldId id="265" r:id="rId10"/>
    <p:sldId id="267" r:id="rId11"/>
    <p:sldId id="270" r:id="rId12"/>
    <p:sldId id="271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vam" initials="S" lastIdx="1" clrIdx="0">
    <p:extLst>
      <p:ext uri="{19B8F6BF-5375-455C-9EA6-DF929625EA0E}">
        <p15:presenceInfo xmlns:p15="http://schemas.microsoft.com/office/powerpoint/2012/main" userId="Shiv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12C17-B172-4154-93AD-FCC5B1AE330D}" type="datetimeFigureOut">
              <a:rPr lang="en-US" smtClean="0"/>
              <a:t>25-Sep-20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3D6D2-C9EB-4AC9-8892-21783068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89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3D6D2-C9EB-4AC9-8892-2178306816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48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0D43-9320-4FE0-B405-1B8A6F1BA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DC396-A33D-416F-AC6B-243B5684E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9EBD4-7754-4B8F-A9FB-B73194B55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17B8-A97D-4873-8F3F-69C40D4D56B8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B79A6-BC70-43C1-BFB3-624D5E7D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9242B-5D38-42EE-B54D-F82793B0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6342-7137-43A2-A2F4-DB0A9B46E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06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93BD-53CD-4FB2-8BCA-A54B3BFF2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6C8B5-0C58-43FB-972B-E2000061C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B8015-9889-430B-B6A9-E7772C1F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17B8-A97D-4873-8F3F-69C40D4D56B8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B8402-6FEE-4A01-9CD8-EAB31DD62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E1FFD-9050-4673-8696-82052CAB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6342-7137-43A2-A2F4-DB0A9B46E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96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2AED21-102B-4ED9-8154-0FBB6EBD6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EEA80-2484-4661-AECB-E89F21C5C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0F65B-D0FD-48C7-A43C-C088CE31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17B8-A97D-4873-8F3F-69C40D4D56B8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B8461-AD12-4545-93DB-0DB46A7A8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01F95-3775-43B6-8FB3-269CD8EE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6342-7137-43A2-A2F4-DB0A9B46E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8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6D1D-1A6D-4588-A96A-39FDF9CA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74841-8EA4-40AB-8FB7-E240C4FA4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DFFBE-4484-431A-897C-D639A76A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17B8-A97D-4873-8F3F-69C40D4D56B8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46899-EA34-46BC-94B2-50A0B9676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597CA-F930-42A9-A963-E9723F9A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6342-7137-43A2-A2F4-DB0A9B46E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79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C6DA-F0DF-411B-8848-45D08703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6651C-45D4-4C55-9546-F9130BF22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C2493-B421-4B35-ACE3-F7C61AFA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17B8-A97D-4873-8F3F-69C40D4D56B8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135ED-BF29-4B79-852F-5D288DDB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7D024-20C7-4CF1-A16F-48DF9239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6342-7137-43A2-A2F4-DB0A9B46E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98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B854-7D45-4964-915E-3BA6F0ED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3A4E3-7552-4C8B-B6F9-6330779F7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BA840-6B8A-40C6-A298-363D2464E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79A13-DDE5-4CE0-83B0-9EDFD9EBA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17B8-A97D-4873-8F3F-69C40D4D56B8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F3ADA-E9B7-4D2D-A0ED-CA33041A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D5FC6-A416-4F76-BB8A-4C2A704B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6342-7137-43A2-A2F4-DB0A9B46E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45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A0A7-A930-431B-8D73-6293BD09F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BC42F-6942-4F5C-AACF-DED9A4649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18FA2-AA14-4C82-90FE-DD2A775EA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6E7F7-88C2-4B6C-9C5D-3AF797DD0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BB712-B70A-4C15-BFC1-7000B8B9E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26B8A8-6DD5-4E19-886C-49CA2589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17B8-A97D-4873-8F3F-69C40D4D56B8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0B3A25-B535-433D-8218-07EA6BD9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ACD1A0-8441-4020-AB71-01656BC3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6342-7137-43A2-A2F4-DB0A9B46E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80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5B7F-E594-4D47-A99A-D7EC0F7D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C216A-01C1-4BCA-8391-73F6CCE6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17B8-A97D-4873-8F3F-69C40D4D56B8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76CD9-9198-48DF-B5F9-E6497874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44EEF-4E8E-468E-BB25-06038CB7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6342-7137-43A2-A2F4-DB0A9B46E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3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F5173-4094-4C96-AD74-B68344B7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17B8-A97D-4873-8F3F-69C40D4D56B8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DB31F0-5079-4D95-9DC3-BFFDEF17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24600-C48E-4608-9604-88F35671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6342-7137-43A2-A2F4-DB0A9B46E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84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463E-BAE1-4E37-A124-42998B7C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1C879-0A4A-413B-808F-6545D1FC6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88886-468E-433C-916F-3D1B36AC8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457A7-80C1-4F31-B5A9-E5F96B38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17B8-A97D-4873-8F3F-69C40D4D56B8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BF369-1738-41F6-B130-B039F7C8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57D74-FC03-41F8-BE9C-8CCE227A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6342-7137-43A2-A2F4-DB0A9B46E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16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A7D23-24C1-4FC5-A3FC-B8938C4B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02652-2AD5-4AE8-8BC5-4BCE247EA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97E6D-F195-459E-9A69-B5B8589F1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2732C-FDC3-451B-97A6-3A5577B2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17B8-A97D-4873-8F3F-69C40D4D56B8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22747-C042-4012-AA8A-914DFF3D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EA01A-7D0C-4AC8-8464-4589F82C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6342-7137-43A2-A2F4-DB0A9B46E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95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27C1F3-9F10-4575-8447-5604726DA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39E0-D6EE-4CF1-A7BB-AFC3692A3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051A2-F871-4A7D-BD06-AA4741B65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317B8-A97D-4873-8F3F-69C40D4D56B8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9CE64-4AB7-4937-8F0B-EF3CE34AD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E7EEF-218A-4CE5-BA8E-90E024732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16342-7137-43A2-A2F4-DB0A9B46E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95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325" y="1196398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+mn-lt"/>
                <a:cs typeface="Times New Roman" pitchFamily="18" charset="0"/>
              </a:rPr>
              <a:t>TRIMESTER 5 MINI PROJECT</a:t>
            </a:r>
            <a:endParaRPr lang="en-US" dirty="0">
              <a:latin typeface="+mn-lt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38203"/>
            <a:ext cx="10515600" cy="33387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cs typeface="Times New Roman" pitchFamily="18" charset="0"/>
              </a:rPr>
              <a:t>Virtual Cricket using Hand </a:t>
            </a:r>
            <a:r>
              <a:rPr lang="en-US" sz="4000" dirty="0" smtClean="0">
                <a:cs typeface="Times New Roman" pitchFamily="18" charset="0"/>
              </a:rPr>
              <a:t>Gestures</a:t>
            </a:r>
          </a:p>
          <a:p>
            <a:pPr marL="0" indent="0" algn="ctr">
              <a:buNone/>
            </a:pPr>
            <a:r>
              <a:rPr lang="en-US" sz="1800" dirty="0" smtClean="0">
                <a:cs typeface="Times New Roman" pitchFamily="18" charset="0"/>
              </a:rPr>
              <a:t>					By –</a:t>
            </a:r>
          </a:p>
          <a:p>
            <a:pPr marL="0" indent="0" algn="ctr">
              <a:buNone/>
            </a:pPr>
            <a:r>
              <a:rPr lang="en-US" sz="1800" dirty="0" smtClean="0">
                <a:cs typeface="Times New Roman" pitchFamily="18" charset="0"/>
              </a:rPr>
              <a:t>						Aadesh Dalvi (11)</a:t>
            </a:r>
          </a:p>
          <a:p>
            <a:pPr marL="0" indent="0" algn="ctr">
              <a:buNone/>
            </a:pPr>
            <a:r>
              <a:rPr lang="en-US" sz="1800" dirty="0" smtClean="0">
                <a:cs typeface="Times New Roman" pitchFamily="18" charset="0"/>
              </a:rPr>
              <a:t>					</a:t>
            </a:r>
            <a:r>
              <a:rPr lang="en-US" sz="1800" dirty="0">
                <a:cs typeface="Times New Roman" pitchFamily="18" charset="0"/>
              </a:rPr>
              <a:t>	 </a:t>
            </a:r>
            <a:r>
              <a:rPr lang="en-US" sz="1800" dirty="0" smtClean="0">
                <a:cs typeface="Times New Roman" pitchFamily="18" charset="0"/>
              </a:rPr>
              <a:t>     </a:t>
            </a:r>
            <a:r>
              <a:rPr lang="en-US" sz="1800" dirty="0" err="1" smtClean="0">
                <a:cs typeface="Times New Roman" pitchFamily="18" charset="0"/>
              </a:rPr>
              <a:t>Shivam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Chauhan</a:t>
            </a:r>
            <a:r>
              <a:rPr lang="en-US" sz="1800" dirty="0" smtClean="0">
                <a:cs typeface="Times New Roman" pitchFamily="18" charset="0"/>
              </a:rPr>
              <a:t> (08)</a:t>
            </a:r>
          </a:p>
          <a:p>
            <a:pPr marL="0" indent="0" algn="ctr">
              <a:buNone/>
            </a:pPr>
            <a:r>
              <a:rPr lang="en-US" sz="1800" dirty="0" smtClean="0">
                <a:cs typeface="Times New Roman" pitchFamily="18" charset="0"/>
              </a:rPr>
              <a:t>						    </a:t>
            </a:r>
            <a:r>
              <a:rPr lang="en-US" sz="1800" dirty="0" err="1" smtClean="0">
                <a:cs typeface="Times New Roman" pitchFamily="18" charset="0"/>
              </a:rPr>
              <a:t>Gaurav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Shinkar</a:t>
            </a:r>
            <a:r>
              <a:rPr lang="en-US" sz="1800" dirty="0" smtClean="0">
                <a:cs typeface="Times New Roman" pitchFamily="18" charset="0"/>
              </a:rPr>
              <a:t> (38)</a:t>
            </a:r>
          </a:p>
          <a:p>
            <a:pPr marL="0" indent="0" algn="ctr">
              <a:buNone/>
            </a:pPr>
            <a:r>
              <a:rPr lang="en-US" sz="1800" dirty="0" smtClean="0">
                <a:cs typeface="Times New Roman" pitchFamily="18" charset="0"/>
              </a:rPr>
              <a:t>						     </a:t>
            </a:r>
            <a:r>
              <a:rPr lang="en-US" sz="1800" dirty="0" err="1" smtClean="0">
                <a:cs typeface="Times New Roman" pitchFamily="18" charset="0"/>
              </a:rPr>
              <a:t>Akshada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Tonape</a:t>
            </a:r>
            <a:r>
              <a:rPr lang="en-US" sz="1800" dirty="0" smtClean="0">
                <a:cs typeface="Times New Roman" pitchFamily="18" charset="0"/>
              </a:rPr>
              <a:t> (39)</a:t>
            </a:r>
          </a:p>
          <a:p>
            <a:pPr marL="0" indent="0" algn="ctr">
              <a:buNone/>
            </a:pPr>
            <a:endParaRPr lang="en-US" sz="36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11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Chatbot 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450" y="155249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Steps to develop a chatbot-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Provide data to </a:t>
            </a:r>
            <a:r>
              <a:rPr lang="en-US" sz="2400" dirty="0" smtClean="0"/>
              <a:t>learn</a:t>
            </a:r>
          </a:p>
          <a:p>
            <a:pPr lvl="1"/>
            <a:r>
              <a:rPr lang="en-US" sz="2000" dirty="0" smtClean="0"/>
              <a:t>Data with different intent, pattern and responses</a:t>
            </a: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Data </a:t>
            </a:r>
            <a:r>
              <a:rPr lang="en-US" sz="2400" dirty="0" smtClean="0"/>
              <a:t>pre-processing</a:t>
            </a:r>
          </a:p>
          <a:p>
            <a:pPr lvl="1"/>
            <a:r>
              <a:rPr lang="en-US" sz="2000" dirty="0" smtClean="0"/>
              <a:t>Removing stop words, </a:t>
            </a:r>
            <a:r>
              <a:rPr lang="en-US" sz="2000" dirty="0"/>
              <a:t>l</a:t>
            </a:r>
            <a:r>
              <a:rPr lang="en-US" sz="2000" dirty="0" smtClean="0"/>
              <a:t>ower, stemming/ lemmatization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Take input from user and compare similarity with patterns in input </a:t>
            </a:r>
            <a:r>
              <a:rPr lang="en-US" sz="2400" dirty="0" smtClean="0"/>
              <a:t>data.</a:t>
            </a:r>
          </a:p>
          <a:p>
            <a:pPr lvl="1"/>
            <a:r>
              <a:rPr lang="en-US" sz="2000" dirty="0" smtClean="0"/>
              <a:t>Do similar pre-processing and similarity check using </a:t>
            </a:r>
            <a:r>
              <a:rPr lang="en-US" sz="2000" b="1" dirty="0" smtClean="0"/>
              <a:t>cosine similarity </a:t>
            </a:r>
            <a:r>
              <a:rPr lang="en-US" sz="2000" dirty="0" smtClean="0"/>
              <a:t>to understand the intent.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Once </a:t>
            </a:r>
            <a:r>
              <a:rPr lang="en-US" sz="2400" dirty="0" smtClean="0"/>
              <a:t>intent </a:t>
            </a:r>
            <a:r>
              <a:rPr lang="en-US" sz="2400" dirty="0"/>
              <a:t>of </a:t>
            </a:r>
            <a:r>
              <a:rPr lang="en-US" sz="2400" dirty="0" smtClean="0"/>
              <a:t>user is understood, return </a:t>
            </a:r>
            <a:r>
              <a:rPr lang="en-US" sz="2400" dirty="0"/>
              <a:t>any random response from that intent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486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Web Integration using Django framework</a:t>
            </a:r>
            <a:endParaRPr lang="en-US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3508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Django is a high-level Python Web framework that encourages rapid development and clean, pragmatic design.</a:t>
            </a:r>
          </a:p>
          <a:p>
            <a:r>
              <a:rPr lang="en-US" sz="2400" dirty="0"/>
              <a:t>Help developers take applications from concept to completion as quickly as possible.</a:t>
            </a:r>
          </a:p>
          <a:p>
            <a:r>
              <a:rPr lang="en-US" sz="2400" dirty="0"/>
              <a:t>Helps developers avoid many common security mistakes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5" name="Picture 4" descr="basic-django"/>
          <p:cNvPicPr/>
          <p:nvPr/>
        </p:nvPicPr>
        <p:blipFill>
          <a:blip r:embed="rId2"/>
          <a:stretch>
            <a:fillRect/>
          </a:stretch>
        </p:blipFill>
        <p:spPr>
          <a:xfrm>
            <a:off x="6341423" y="1959429"/>
            <a:ext cx="4842712" cy="381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8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449" y="1053729"/>
            <a:ext cx="10515600" cy="4351338"/>
          </a:xfrm>
        </p:spPr>
        <p:txBody>
          <a:bodyPr/>
          <a:lstStyle/>
          <a:p>
            <a:r>
              <a:rPr lang="en-US" sz="3600" b="1" dirty="0" smtClean="0"/>
              <a:t>Limitation-</a:t>
            </a:r>
          </a:p>
          <a:p>
            <a:pPr lvl="1"/>
            <a:r>
              <a:rPr lang="en-US" dirty="0" smtClean="0"/>
              <a:t>Background should be clear/plain</a:t>
            </a:r>
          </a:p>
          <a:p>
            <a:pPr lvl="1"/>
            <a:r>
              <a:rPr lang="en-US" dirty="0" smtClean="0"/>
              <a:t>Can only show palm in ROI</a:t>
            </a:r>
          </a:p>
          <a:p>
            <a:pPr lvl="1"/>
            <a:r>
              <a:rPr lang="en-US" dirty="0" smtClean="0"/>
              <a:t>Only specific hand gestures allowed</a:t>
            </a:r>
          </a:p>
          <a:p>
            <a:pPr lvl="1"/>
            <a:endParaRPr lang="en-US" dirty="0" smtClean="0"/>
          </a:p>
          <a:p>
            <a:r>
              <a:rPr lang="en-US" sz="3600" b="1" dirty="0" smtClean="0"/>
              <a:t>Future Scope -</a:t>
            </a:r>
          </a:p>
          <a:p>
            <a:pPr lvl="1"/>
            <a:r>
              <a:rPr lang="en-US" dirty="0" smtClean="0"/>
              <a:t>Game intelligence</a:t>
            </a:r>
          </a:p>
          <a:p>
            <a:pPr lvl="1"/>
            <a:r>
              <a:rPr lang="en-US" dirty="0" smtClean="0"/>
              <a:t>Should work with any background</a:t>
            </a:r>
          </a:p>
          <a:p>
            <a:pPr lvl="1"/>
            <a:r>
              <a:rPr lang="en-US" dirty="0" smtClean="0"/>
              <a:t>Adding voice module</a:t>
            </a:r>
          </a:p>
          <a:p>
            <a:pPr lvl="1"/>
            <a:r>
              <a:rPr lang="en-US" dirty="0" smtClean="0"/>
              <a:t>Showing additional information on web page (Highest score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53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51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 smtClean="0"/>
              <a:t>				</a:t>
            </a:r>
            <a:r>
              <a:rPr lang="en-US" sz="6000" b="1" dirty="0" smtClean="0"/>
              <a:t>Demo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92395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4B05C-5FDE-4541-97D6-D9824690C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450" y="1433739"/>
            <a:ext cx="10515600" cy="21025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Introduction</a:t>
            </a:r>
          </a:p>
          <a:p>
            <a:pPr marL="0" indent="0">
              <a:buNone/>
            </a:pPr>
            <a:r>
              <a:rPr lang="en-IN" sz="2200" dirty="0"/>
              <a:t>This project uses </a:t>
            </a:r>
            <a:r>
              <a:rPr lang="en-IN" sz="2200" dirty="0" smtClean="0"/>
              <a:t>hand </a:t>
            </a:r>
            <a:r>
              <a:rPr lang="en-IN" sz="2200" dirty="0"/>
              <a:t>gesture recognition </a:t>
            </a:r>
            <a:r>
              <a:rPr lang="en-IN" sz="2200" dirty="0" smtClean="0"/>
              <a:t>which helps system to understand hand signs.</a:t>
            </a:r>
            <a:r>
              <a:rPr lang="en-US" sz="2200" dirty="0" smtClean="0"/>
              <a:t> This game </a:t>
            </a:r>
            <a:r>
              <a:rPr lang="en-US" sz="2200" dirty="0"/>
              <a:t>allows </a:t>
            </a:r>
            <a:r>
              <a:rPr lang="en-US" sz="2200" dirty="0" smtClean="0"/>
              <a:t>single </a:t>
            </a:r>
            <a:r>
              <a:rPr lang="en-US" sz="2200" dirty="0"/>
              <a:t>users to interact and </a:t>
            </a:r>
            <a:r>
              <a:rPr lang="en-US" sz="2200" dirty="0" smtClean="0"/>
              <a:t>play with system </a:t>
            </a:r>
            <a:r>
              <a:rPr lang="en-US" sz="2200" dirty="0"/>
              <a:t>in </a:t>
            </a:r>
            <a:r>
              <a:rPr lang="en-US" sz="2200" dirty="0" smtClean="0"/>
              <a:t>realistic </a:t>
            </a:r>
            <a:r>
              <a:rPr lang="en-US" sz="2200" dirty="0"/>
              <a:t>and </a:t>
            </a:r>
            <a:r>
              <a:rPr lang="en-US" sz="2200" dirty="0" smtClean="0"/>
              <a:t>fun way with minimum efforts.</a:t>
            </a:r>
            <a:endParaRPr lang="en-IN"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783111-4718-4476-89A4-F4204B40B684}"/>
              </a:ext>
            </a:extLst>
          </p:cNvPr>
          <p:cNvSpPr txBox="1">
            <a:spLocks/>
          </p:cNvSpPr>
          <p:nvPr/>
        </p:nvSpPr>
        <p:spPr>
          <a:xfrm>
            <a:off x="943947" y="3582957"/>
            <a:ext cx="10515600" cy="210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Problem statement </a:t>
            </a:r>
          </a:p>
          <a:p>
            <a:pPr marL="0" indent="0">
              <a:buNone/>
            </a:pPr>
            <a:r>
              <a:rPr lang="en-US" sz="2200" dirty="0"/>
              <a:t>Game </a:t>
            </a:r>
            <a:r>
              <a:rPr lang="en-US" sz="2200" dirty="0" smtClean="0"/>
              <a:t>which </a:t>
            </a:r>
            <a:r>
              <a:rPr lang="en-US" sz="2200" dirty="0"/>
              <a:t>uses finger count detection. </a:t>
            </a:r>
            <a:r>
              <a:rPr lang="en-US" sz="2200" dirty="0" smtClean="0"/>
              <a:t>User and system will generate random numbers at a same time. </a:t>
            </a:r>
            <a:r>
              <a:rPr lang="en-US" sz="2200" dirty="0"/>
              <a:t>If both the number are same game will </a:t>
            </a:r>
            <a:r>
              <a:rPr lang="en-US" sz="2200" dirty="0" smtClean="0"/>
              <a:t>stop and user will lose </a:t>
            </a:r>
            <a:r>
              <a:rPr lang="en-US" sz="2200" dirty="0"/>
              <a:t>otherwise it will continue till </a:t>
            </a:r>
            <a:r>
              <a:rPr lang="en-US" sz="2200" dirty="0" smtClean="0"/>
              <a:t>6 rounds</a:t>
            </a:r>
            <a:r>
              <a:rPr lang="en-US" sz="2200" dirty="0"/>
              <a:t>. Scoreboard is maintained </a:t>
            </a:r>
            <a:r>
              <a:rPr lang="en-US" sz="2200" dirty="0" smtClean="0"/>
              <a:t> and result will display at </a:t>
            </a:r>
            <a:r>
              <a:rPr lang="en-US" sz="2200" dirty="0"/>
              <a:t>the </a:t>
            </a:r>
            <a:r>
              <a:rPr lang="en-US" sz="2200" dirty="0" smtClean="0"/>
              <a:t>end of the game. Chatbot will help user to understand rules of the game.</a:t>
            </a:r>
            <a:endParaRPr lang="en-US" sz="22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115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223A9-EFB5-4381-8472-32FE4D0C8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021" y="712519"/>
            <a:ext cx="10593779" cy="5464444"/>
          </a:xfrm>
        </p:spPr>
        <p:txBody>
          <a:bodyPr/>
          <a:lstStyle/>
          <a:p>
            <a:r>
              <a:rPr lang="en-US" sz="3200" b="1" dirty="0"/>
              <a:t>Motivation</a:t>
            </a:r>
            <a:endParaRPr lang="en-US" sz="3600" dirty="0" smtClean="0"/>
          </a:p>
          <a:p>
            <a:pPr>
              <a:buFontTx/>
              <a:buChar char="-"/>
            </a:pPr>
            <a:r>
              <a:rPr lang="en-US" sz="2200" dirty="0" smtClean="0"/>
              <a:t>Wish to build a fun game or model which includes object detection with some unique rules to make it more exciting.</a:t>
            </a:r>
          </a:p>
          <a:p>
            <a:pPr>
              <a:buFontTx/>
              <a:buChar char="-"/>
            </a:pPr>
            <a:r>
              <a:rPr lang="en-US" sz="2200" dirty="0" smtClean="0"/>
              <a:t>Willing to use the knowledge we are acquiring in a real world system/project.</a:t>
            </a:r>
          </a:p>
          <a:p>
            <a:pPr>
              <a:buFontTx/>
              <a:buChar char="-"/>
            </a:pPr>
            <a:r>
              <a:rPr lang="en-US" sz="2200" dirty="0" smtClean="0"/>
              <a:t>Exploring new technologies to build a complete system.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200" b="1" dirty="0" smtClean="0"/>
              <a:t>Application</a:t>
            </a:r>
            <a:endParaRPr lang="en-US" sz="3600" b="1" dirty="0" smtClean="0"/>
          </a:p>
          <a:p>
            <a:pPr>
              <a:buFontTx/>
              <a:buChar char="-"/>
            </a:pPr>
            <a:r>
              <a:rPr lang="en-IN" sz="2200" dirty="0" smtClean="0"/>
              <a:t>Entertainment </a:t>
            </a:r>
            <a:r>
              <a:rPr lang="en-IN" sz="2200" dirty="0"/>
              <a:t>is </a:t>
            </a:r>
            <a:r>
              <a:rPr lang="en-IN" sz="2200" dirty="0" smtClean="0"/>
              <a:t>the </a:t>
            </a:r>
            <a:r>
              <a:rPr lang="en-IN" sz="2200" dirty="0"/>
              <a:t>main purpose of this model</a:t>
            </a:r>
            <a:r>
              <a:rPr lang="en-IN" sz="2200" dirty="0" smtClean="0"/>
              <a:t>. </a:t>
            </a:r>
          </a:p>
          <a:p>
            <a:pPr>
              <a:buFontTx/>
              <a:buChar char="-"/>
            </a:pPr>
            <a:r>
              <a:rPr lang="en-IN" sz="2200" dirty="0" smtClean="0"/>
              <a:t>Equally entertaining for each age group.</a:t>
            </a:r>
          </a:p>
          <a:p>
            <a:pPr>
              <a:buFontTx/>
              <a:buChar char="-"/>
            </a:pPr>
            <a:r>
              <a:rPr lang="en-IN" sz="2200" dirty="0" smtClean="0"/>
              <a:t>Single user can play this game with minimum efforts.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76186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80531-3568-4577-B036-B6010A9E5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075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Related Study</a:t>
            </a:r>
            <a:endParaRPr lang="en-IN" sz="28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300EB-573B-4C6F-833E-0DDD27EA7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325" y="1635620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200" dirty="0"/>
              <a:t>Learnt about different approaches in object </a:t>
            </a:r>
            <a:r>
              <a:rPr lang="en-US" sz="2200" dirty="0" smtClean="0"/>
              <a:t>detection (using available data/ generating data).</a:t>
            </a:r>
          </a:p>
          <a:p>
            <a:pPr>
              <a:buFontTx/>
              <a:buChar char="-"/>
            </a:pPr>
            <a:r>
              <a:rPr lang="en-US" sz="2200" dirty="0" smtClean="0"/>
              <a:t>Data </a:t>
            </a:r>
            <a:r>
              <a:rPr lang="en-US" sz="2200" dirty="0"/>
              <a:t>collection </a:t>
            </a:r>
            <a:r>
              <a:rPr lang="en-US" sz="2200" dirty="0" smtClean="0"/>
              <a:t>techniques.</a:t>
            </a:r>
            <a:endParaRPr lang="en-US" sz="2200" dirty="0"/>
          </a:p>
          <a:p>
            <a:pPr>
              <a:buFontTx/>
              <a:buChar char="-"/>
            </a:pPr>
            <a:r>
              <a:rPr lang="en-US" sz="2200" dirty="0" smtClean="0"/>
              <a:t>Different pre-trained model used for object detection (YOLO and MobileNet). </a:t>
            </a:r>
          </a:p>
          <a:p>
            <a:pPr>
              <a:buFontTx/>
              <a:buChar char="-"/>
            </a:pPr>
            <a:r>
              <a:rPr lang="en-US" sz="2200" dirty="0" smtClean="0"/>
              <a:t>Web integration framework (Django and Flask). </a:t>
            </a:r>
            <a:endParaRPr lang="en-US" sz="2200" dirty="0"/>
          </a:p>
          <a:p>
            <a:pPr>
              <a:buFontTx/>
              <a:buChar char="-"/>
            </a:pPr>
            <a:r>
              <a:rPr lang="en-US" sz="2200" dirty="0" smtClean="0"/>
              <a:t>Different techniques to build a chatbot. </a:t>
            </a:r>
          </a:p>
          <a:p>
            <a:pPr>
              <a:buFontTx/>
              <a:buChar char="-"/>
            </a:pPr>
            <a:r>
              <a:rPr lang="en-US" sz="2200" dirty="0" smtClean="0"/>
              <a:t>Integration of model and chatbot in webpage.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225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E176-B050-4C79-9F1C-D088F03C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Solution Proposed</a:t>
            </a:r>
            <a:endParaRPr lang="en-IN" sz="3600" b="1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94906" y="1850570"/>
            <a:ext cx="1167742" cy="14982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Building a model using </a:t>
            </a:r>
            <a:r>
              <a:rPr lang="en-US" sz="1600" dirty="0" smtClean="0">
                <a:solidFill>
                  <a:schemeClr val="tx1"/>
                </a:solidFill>
              </a:rPr>
              <a:t>tensorflow (Keras)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75260" y="1850569"/>
            <a:ext cx="1122219" cy="14982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Collection using </a:t>
            </a:r>
            <a:r>
              <a:rPr lang="en-US" sz="1400" dirty="0" smtClean="0">
                <a:solidFill>
                  <a:schemeClr val="tx1"/>
                </a:solidFill>
              </a:rPr>
              <a:t>python </a:t>
            </a:r>
            <a:r>
              <a:rPr lang="en-US" sz="1400" dirty="0" smtClean="0"/>
              <a:t>and storing in folders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097479" y="4955934"/>
            <a:ext cx="1104406" cy="1009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Preparing data to train a chatbot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6751119" y="1826818"/>
            <a:ext cx="1104406" cy="1009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Prediction on real time data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5747654" y="4973764"/>
            <a:ext cx="1246901" cy="11811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Building a chatbot using </a:t>
            </a:r>
            <a:r>
              <a:rPr lang="en-US" sz="1600" dirty="0" smtClean="0">
                <a:solidFill>
                  <a:schemeClr val="tx1"/>
                </a:solidFill>
              </a:rPr>
              <a:t>cosine similarity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910445" y="3459661"/>
            <a:ext cx="1128156" cy="100940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9165764" y="2262223"/>
            <a:ext cx="1270666" cy="119743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fun game </a:t>
            </a:r>
            <a:r>
              <a:rPr lang="en-US" sz="1400" dirty="0" smtClean="0"/>
              <a:t>using hand gesture</a:t>
            </a:r>
            <a:endParaRPr lang="en-US" sz="1400" dirty="0"/>
          </a:p>
        </p:txBody>
      </p:sp>
      <p:sp>
        <p:nvSpPr>
          <p:cNvPr id="15" name="Round Diagonal Corner Rectangle 14"/>
          <p:cNvSpPr/>
          <p:nvPr/>
        </p:nvSpPr>
        <p:spPr>
          <a:xfrm>
            <a:off x="7238005" y="3459660"/>
            <a:ext cx="1518068" cy="926275"/>
          </a:xfrm>
          <a:prstGeom prst="round2Diag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 page </a:t>
            </a:r>
            <a:r>
              <a:rPr lang="en-US" sz="1400" dirty="0"/>
              <a:t>with real time game and chat </a:t>
            </a:r>
            <a:r>
              <a:rPr lang="en-US" sz="1400" dirty="0" smtClean="0"/>
              <a:t>bot using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Django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9379525" y="4469062"/>
            <a:ext cx="1316184" cy="149627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Chatbot</a:t>
            </a:r>
            <a:r>
              <a:rPr lang="en-US" sz="1200" dirty="0" smtClean="0"/>
              <a:t> to understand the game</a:t>
            </a:r>
            <a:endParaRPr lang="en-US" sz="1200" dirty="0"/>
          </a:p>
        </p:txBody>
      </p:sp>
      <p:sp>
        <p:nvSpPr>
          <p:cNvPr id="20" name="Right Arrow 19"/>
          <p:cNvSpPr/>
          <p:nvPr/>
        </p:nvSpPr>
        <p:spPr>
          <a:xfrm>
            <a:off x="4702624" y="5290430"/>
            <a:ext cx="581891" cy="37607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747655" y="2266163"/>
            <a:ext cx="581891" cy="37607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428009" y="2262223"/>
            <a:ext cx="581891" cy="37607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994556" y="2954956"/>
            <a:ext cx="344387" cy="393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890659" y="4469063"/>
            <a:ext cx="412663" cy="504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Bent Arrow 29"/>
          <p:cNvSpPr/>
          <p:nvPr/>
        </p:nvSpPr>
        <p:spPr>
          <a:xfrm>
            <a:off x="7968335" y="2904983"/>
            <a:ext cx="1140032" cy="493828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flipV="1">
            <a:off x="7968335" y="4490818"/>
            <a:ext cx="1197429" cy="482947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6329546" y="3734762"/>
            <a:ext cx="581891" cy="37607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0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06CB-2F2E-4477-ADB6-2EC4DE53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24" y="11574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Dataset details</a:t>
            </a:r>
            <a:endParaRPr lang="en-IN" sz="3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0E942-04DC-4C90-B4C5-51D180D40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273" y="1279360"/>
            <a:ext cx="10515600" cy="2176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-  Generating </a:t>
            </a:r>
            <a:r>
              <a:rPr lang="en-US" sz="2200" dirty="0"/>
              <a:t>our own dataset </a:t>
            </a:r>
            <a:r>
              <a:rPr lang="en-US" sz="2200" dirty="0" smtClean="0"/>
              <a:t>with images </a:t>
            </a:r>
            <a:r>
              <a:rPr lang="en-US" sz="2200" dirty="0"/>
              <a:t>of each </a:t>
            </a:r>
            <a:r>
              <a:rPr lang="en-US" sz="2200" dirty="0" smtClean="0"/>
              <a:t>sign (1 to 6).</a:t>
            </a:r>
            <a:endParaRPr lang="en-US" sz="2200" dirty="0"/>
          </a:p>
          <a:p>
            <a:pPr>
              <a:buFontTx/>
              <a:buChar char="-"/>
            </a:pPr>
            <a:r>
              <a:rPr lang="en-US" sz="2200" dirty="0" smtClean="0"/>
              <a:t>Dataset contains </a:t>
            </a:r>
            <a:r>
              <a:rPr lang="en-US" sz="2200" dirty="0"/>
              <a:t>images of hand gesture considering different Invariance . </a:t>
            </a:r>
            <a:endParaRPr lang="en-US" sz="2200" dirty="0" smtClean="0"/>
          </a:p>
          <a:p>
            <a:pPr>
              <a:buFontTx/>
              <a:buChar char="-"/>
            </a:pPr>
            <a:r>
              <a:rPr lang="en-US" sz="2200" dirty="0" smtClean="0"/>
              <a:t>Images are captured with the plain background.</a:t>
            </a:r>
          </a:p>
          <a:p>
            <a:pPr>
              <a:buFontTx/>
              <a:buChar char="-"/>
            </a:pPr>
            <a:r>
              <a:rPr lang="en-US" sz="2200" dirty="0" smtClean="0"/>
              <a:t>Used Image resolution of (310*310) with Grayscale.</a:t>
            </a:r>
          </a:p>
        </p:txBody>
      </p:sp>
      <p:pic>
        <p:nvPicPr>
          <p:cNvPr id="18" name="Picture 17" descr="Positional"/>
          <p:cNvPicPr/>
          <p:nvPr/>
        </p:nvPicPr>
        <p:blipFill>
          <a:blip r:embed="rId3"/>
          <a:stretch>
            <a:fillRect/>
          </a:stretch>
        </p:blipFill>
        <p:spPr>
          <a:xfrm>
            <a:off x="470696" y="3158840"/>
            <a:ext cx="2184631" cy="29332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 descr="Rotataion"/>
          <p:cNvPicPr/>
          <p:nvPr/>
        </p:nvPicPr>
        <p:blipFill>
          <a:blip r:embed="rId4"/>
          <a:stretch>
            <a:fillRect/>
          </a:stretch>
        </p:blipFill>
        <p:spPr>
          <a:xfrm>
            <a:off x="2655331" y="3158838"/>
            <a:ext cx="2396869" cy="29332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 descr="Size"/>
          <p:cNvPicPr/>
          <p:nvPr/>
        </p:nvPicPr>
        <p:blipFill>
          <a:blip r:embed="rId5"/>
          <a:stretch>
            <a:fillRect/>
          </a:stretch>
        </p:blipFill>
        <p:spPr>
          <a:xfrm>
            <a:off x="5052200" y="3158840"/>
            <a:ext cx="2282141" cy="29332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Picture 20" descr="Illumination"/>
          <p:cNvPicPr/>
          <p:nvPr/>
        </p:nvPicPr>
        <p:blipFill>
          <a:blip r:embed="rId6"/>
          <a:stretch>
            <a:fillRect/>
          </a:stretch>
        </p:blipFill>
        <p:spPr>
          <a:xfrm>
            <a:off x="7334341" y="3158840"/>
            <a:ext cx="2318347" cy="29332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Picture 21" descr="Finger Size"/>
          <p:cNvPicPr/>
          <p:nvPr/>
        </p:nvPicPr>
        <p:blipFill>
          <a:blip r:embed="rId7"/>
          <a:stretch>
            <a:fillRect/>
          </a:stretch>
        </p:blipFill>
        <p:spPr>
          <a:xfrm>
            <a:off x="9652688" y="3152899"/>
            <a:ext cx="2201356" cy="29332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70697" y="6222671"/>
            <a:ext cx="918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Positional </a:t>
            </a:r>
            <a:r>
              <a:rPr lang="en-US" b="1" dirty="0" smtClean="0"/>
              <a:t>Invariance        Rotation Invariance</a:t>
            </a:r>
            <a:r>
              <a:rPr lang="en-US" dirty="0" smtClean="0"/>
              <a:t> 	     </a:t>
            </a:r>
            <a:r>
              <a:rPr lang="en-US" b="1" dirty="0" smtClean="0"/>
              <a:t>Size Invariance</a:t>
            </a:r>
            <a:r>
              <a:rPr lang="en-US" b="1" dirty="0"/>
              <a:t> 	 </a:t>
            </a:r>
            <a:r>
              <a:rPr lang="en-US" b="1" dirty="0" smtClean="0"/>
              <a:t>       Illumination Invariance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797142" y="6198921"/>
            <a:ext cx="2056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Different distance between </a:t>
            </a:r>
            <a:r>
              <a:rPr lang="en-US" b="1" dirty="0" smtClean="0"/>
              <a:t>fingers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6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4CED-1094-48F5-A74E-343483F80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mtClean="0">
                <a:latin typeface="+mn-lt"/>
              </a:rPr>
              <a:t>Process flow </a:t>
            </a:r>
            <a:r>
              <a:rPr lang="en-US" sz="3600" b="1" dirty="0">
                <a:latin typeface="+mn-lt"/>
              </a:rPr>
              <a:t>(end-to-end)</a:t>
            </a:r>
            <a:endParaRPr lang="en-IN" sz="3600" b="1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6462" y="1875692"/>
            <a:ext cx="2016369" cy="20280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54369" y="2051538"/>
            <a:ext cx="1524000" cy="5978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Ask user to Start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254369" y="2954215"/>
            <a:ext cx="1524000" cy="6447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Ask Chat Bot any query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176954" y="2649415"/>
            <a:ext cx="1324708" cy="57443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1520042" y="3868615"/>
            <a:ext cx="914400" cy="92612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Chat Bot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4501662" y="1875692"/>
            <a:ext cx="1981200" cy="21218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will start.</a:t>
            </a:r>
          </a:p>
          <a:p>
            <a:pPr algn="ctr"/>
            <a:r>
              <a:rPr lang="en-US" dirty="0" smtClean="0"/>
              <a:t>Sign detection and machine will generate a number.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9215" y="4794738"/>
            <a:ext cx="1934307" cy="17232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appropriate respond to queries.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6658709" y="2633113"/>
            <a:ext cx="1324708" cy="57443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59264" y="2028092"/>
            <a:ext cx="1934307" cy="17232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Based on rules decision is to be taken or scorecard will get updated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8856786" y="3868615"/>
            <a:ext cx="539261" cy="70338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59264" y="4648199"/>
            <a:ext cx="1934307" cy="17232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Output/ result is shown on the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9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Image preprocessing</a:t>
            </a:r>
            <a:endParaRPr lang="en-US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574" y="155249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Manually deleting inappropriate </a:t>
            </a:r>
            <a:r>
              <a:rPr lang="en-US" sz="2400" dirty="0" smtClean="0"/>
              <a:t>images.</a:t>
            </a:r>
          </a:p>
          <a:p>
            <a:r>
              <a:rPr lang="en-US" sz="2400" dirty="0" smtClean="0"/>
              <a:t>Resizing </a:t>
            </a:r>
            <a:r>
              <a:rPr lang="en-US" sz="2400" dirty="0"/>
              <a:t>- Images are captured and resized using </a:t>
            </a:r>
            <a:r>
              <a:rPr lang="en-US" sz="2400" dirty="0" err="1"/>
              <a:t>O</a:t>
            </a:r>
            <a:r>
              <a:rPr lang="en-US" sz="2400" dirty="0" err="1" smtClean="0"/>
              <a:t>penCV</a:t>
            </a:r>
            <a:r>
              <a:rPr lang="en-US" sz="2400" dirty="0" smtClean="0"/>
              <a:t> </a:t>
            </a:r>
            <a:r>
              <a:rPr lang="en-US" sz="2400" dirty="0"/>
              <a:t>library in (</a:t>
            </a:r>
            <a:r>
              <a:rPr lang="en-US" sz="2400" dirty="0" smtClean="0"/>
              <a:t>310,310) resolution </a:t>
            </a:r>
          </a:p>
          <a:p>
            <a:r>
              <a:rPr lang="en-US" sz="2400" dirty="0" smtClean="0"/>
              <a:t>Color </a:t>
            </a:r>
            <a:r>
              <a:rPr lang="en-US" sz="2400" dirty="0"/>
              <a:t>Channels - For the project we used grayscale images i.e. 1 channel per pixel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As </a:t>
            </a:r>
            <a:r>
              <a:rPr lang="en-US" sz="2400" dirty="0"/>
              <a:t>CNN accepts input of float data type, we changed the data type of our data into </a:t>
            </a:r>
            <a:r>
              <a:rPr lang="en-US" sz="2400" dirty="0" smtClean="0"/>
              <a:t>float.</a:t>
            </a:r>
          </a:p>
          <a:p>
            <a:r>
              <a:rPr lang="en-US" sz="2400" dirty="0"/>
              <a:t>Normalization of images : To ensure that each input parameter (pixels) has a similar data distribution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Data Augmentation - We added more images to dataset </a:t>
            </a:r>
            <a:r>
              <a:rPr lang="en-US" sz="2400" dirty="0" smtClean="0"/>
              <a:t>via </a:t>
            </a:r>
            <a:r>
              <a:rPr lang="en-US" sz="2400" dirty="0"/>
              <a:t>a number of random transformations, so that our model would never see twice the exact same picture.</a:t>
            </a:r>
          </a:p>
        </p:txBody>
      </p:sp>
    </p:spTree>
    <p:extLst>
      <p:ext uri="{BB962C8B-B14F-4D97-AF65-F5344CB8AC3E}">
        <p14:creationId xmlns:p14="http://schemas.microsoft.com/office/powerpoint/2010/main" val="420020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Model Building for hand sign detection</a:t>
            </a:r>
            <a:endParaRPr lang="en-US" sz="36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6270" y="1674421"/>
            <a:ext cx="10426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have implemented Convolutional Neural Network (CNN) using tensorflow for hand sign detection.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Architecture of the model-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673" y="2381682"/>
            <a:ext cx="7039464" cy="437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9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696</Words>
  <Application>Microsoft Office PowerPoint</Application>
  <PresentationFormat>Widescreen</PresentationFormat>
  <Paragraphs>89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TRIMESTER 5 MINI PROJECT</vt:lpstr>
      <vt:lpstr>PowerPoint Presentation</vt:lpstr>
      <vt:lpstr>PowerPoint Presentation</vt:lpstr>
      <vt:lpstr>Related Study</vt:lpstr>
      <vt:lpstr>Solution Proposed</vt:lpstr>
      <vt:lpstr>Dataset details</vt:lpstr>
      <vt:lpstr>Process flow (end-to-end)</vt:lpstr>
      <vt:lpstr>Image preprocessing</vt:lpstr>
      <vt:lpstr>Model Building for hand sign detection</vt:lpstr>
      <vt:lpstr>Chatbot </vt:lpstr>
      <vt:lpstr>Web Integration using Django framework</vt:lpstr>
      <vt:lpstr>PowerPoint Presentation</vt:lpstr>
      <vt:lpstr>   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in 1 line</dc:title>
  <dc:creator>Prajakta Joglekar</dc:creator>
  <cp:lastModifiedBy>Shivam</cp:lastModifiedBy>
  <cp:revision>230</cp:revision>
  <dcterms:created xsi:type="dcterms:W3CDTF">2020-08-14T02:51:41Z</dcterms:created>
  <dcterms:modified xsi:type="dcterms:W3CDTF">2020-09-25T04:19:53Z</dcterms:modified>
</cp:coreProperties>
</file>