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210" y="6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AA7971-2B11-C1A3-3C62-C560F8A6B7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1202"/>
          <a:stretch>
            <a:fillRect/>
          </a:stretch>
        </p:blipFill>
        <p:spPr>
          <a:xfrm>
            <a:off x="37311" y="402932"/>
            <a:ext cx="9106689" cy="39239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4455" y="1395412"/>
            <a:ext cx="7772400" cy="1470025"/>
          </a:xfrm>
        </p:spPr>
        <p:txBody>
          <a:bodyPr/>
          <a:lstStyle/>
          <a:p>
            <a:r>
              <a:rPr b="1" dirty="0"/>
              <a:t>Work Breakdown Structure (WBS)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142" y="4313303"/>
            <a:ext cx="6212264" cy="1752600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sz="1900" b="1" dirty="0">
                <a:solidFill>
                  <a:schemeClr val="tx1"/>
                </a:solidFill>
              </a:rPr>
              <a:t>Project: Web Service Open to Malicious Attack</a:t>
            </a:r>
          </a:p>
          <a:p>
            <a:r>
              <a:rPr sz="1900" b="1" dirty="0">
                <a:solidFill>
                  <a:schemeClr val="tx1"/>
                </a:solidFill>
              </a:rPr>
              <a:t>Intern: Gaurav Jaywant Moynak</a:t>
            </a:r>
          </a:p>
          <a:p>
            <a:r>
              <a:rPr sz="1900" b="1" dirty="0">
                <a:solidFill>
                  <a:schemeClr val="tx1"/>
                </a:solidFill>
              </a:rPr>
              <a:t>Project ID: IAC IP25</a:t>
            </a:r>
          </a:p>
          <a:p>
            <a:r>
              <a:rPr sz="1900" b="1" dirty="0">
                <a:solidFill>
                  <a:schemeClr val="tx1"/>
                </a:solidFill>
              </a:rPr>
              <a:t>Project Manager: Harshada </a:t>
            </a:r>
            <a:r>
              <a:rPr sz="1900" b="1" dirty="0" err="1">
                <a:solidFill>
                  <a:schemeClr val="tx1"/>
                </a:solidFill>
              </a:rPr>
              <a:t>Topale</a:t>
            </a:r>
            <a:endParaRPr lang="en-US" sz="1900" b="1" dirty="0">
              <a:solidFill>
                <a:schemeClr val="tx1"/>
              </a:solidFill>
            </a:endParaRPr>
          </a:p>
          <a:p>
            <a:r>
              <a:rPr lang="en-US" sz="1900" b="1" dirty="0">
                <a:solidFill>
                  <a:schemeClr val="tx1"/>
                </a:solidFill>
              </a:rPr>
              <a:t>Organization: Cloud </a:t>
            </a:r>
            <a:r>
              <a:rPr lang="en-US" sz="1900" b="1" dirty="0" err="1">
                <a:solidFill>
                  <a:schemeClr val="tx1"/>
                </a:solidFill>
              </a:rPr>
              <a:t>Counselage</a:t>
            </a:r>
            <a:r>
              <a:rPr lang="en-US" sz="1900" b="1" dirty="0">
                <a:solidFill>
                  <a:schemeClr val="tx1"/>
                </a:solidFill>
              </a:rPr>
              <a:t> Pvt. Ltd. </a:t>
            </a:r>
            <a:endParaRPr sz="19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raphic 70">
            <a:extLst>
              <a:ext uri="{FF2B5EF4-FFF2-40B4-BE49-F238E27FC236}">
                <a16:creationId xmlns:a16="http://schemas.microsoft.com/office/drawing/2014/main" id="{0BD99C26-B8AC-51A8-9AF0-FECB951FB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98653"/>
            <a:ext cx="9144000" cy="370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78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27124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What is Work Breakdown Structure (WBS)?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7388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/>
              <a:t>A Work Breakdown Structure (WBS) is a hierarchical framework that breaks a project into smaller, manageable components.</a:t>
            </a:r>
          </a:p>
          <a:p>
            <a:endParaRPr lang="en-US" sz="2000" dirty="0"/>
          </a:p>
          <a:p>
            <a:r>
              <a:rPr lang="en-US" sz="2000" dirty="0"/>
              <a:t>• It helps plan, organize, and control tasks and deliverables effectively.</a:t>
            </a:r>
          </a:p>
          <a:p>
            <a:endParaRPr lang="en-US" sz="2000" dirty="0"/>
          </a:p>
          <a:p>
            <a:r>
              <a:rPr lang="en-US" sz="2000" dirty="0"/>
              <a:t>• WBS provides a visual representation of the project scope and ensures alignment with objectives and timelines.</a:t>
            </a:r>
          </a:p>
          <a:p>
            <a:endParaRPr lang="en-US" sz="2000" dirty="0"/>
          </a:p>
          <a:p>
            <a:r>
              <a:rPr lang="en-US" sz="2000" dirty="0"/>
              <a:t>• Especially useful in security assessments like VAPT to track testing stages and milestones clearly.</a:t>
            </a:r>
            <a:endParaRPr sz="2000" b="0" dirty="0"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WBS Structure for This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WBS is structured in three levels: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• Level 1: Phases – High-level grouping (Initiation, Planning, Execution, etc.)  </a:t>
            </a:r>
          </a:p>
          <a:p>
            <a:pPr marL="0" indent="0">
              <a:buNone/>
            </a:pPr>
            <a:r>
              <a:rPr lang="en-US" sz="2000" dirty="0"/>
              <a:t>• Level 2: Activities – Major tasks performed in each phase  </a:t>
            </a:r>
          </a:p>
          <a:p>
            <a:pPr marL="0" indent="0">
              <a:buNone/>
            </a:pPr>
            <a:r>
              <a:rPr lang="en-US" sz="2000" dirty="0"/>
              <a:t>• Level 3: Subtasks – Detailed action items under each activity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WBS aligns with the VAPT lifecycle followed during the assessment of https://ccgac.bitrix24.site.</a:t>
            </a:r>
            <a:endParaRPr sz="2000" b="0" dirty="0"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1 – Initiation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Objectives:</a:t>
            </a:r>
          </a:p>
          <a:p>
            <a:pPr marL="0" indent="0">
              <a:buNone/>
            </a:pPr>
            <a:r>
              <a:rPr lang="en-US" sz="2000" dirty="0"/>
              <a:t>• Define the project scope, goals, and deliverables.</a:t>
            </a:r>
          </a:p>
          <a:p>
            <a:pPr marL="0" indent="0">
              <a:buNone/>
            </a:pPr>
            <a:r>
              <a:rPr lang="en-US" sz="2000" dirty="0"/>
              <a:t>• Set expectations with stakeholders.</a:t>
            </a:r>
          </a:p>
          <a:p>
            <a:pPr marL="0" indent="0">
              <a:buNone/>
            </a:pPr>
            <a:r>
              <a:rPr lang="en-US" sz="2000" dirty="0"/>
              <a:t>• Create a foundational framework for the engagement.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Tasks:</a:t>
            </a:r>
          </a:p>
          <a:p>
            <a:pPr marL="0" indent="0">
              <a:buNone/>
            </a:pPr>
            <a:r>
              <a:rPr lang="en-US" sz="2000" dirty="0"/>
              <a:t>1.1 Define scope and objectives  </a:t>
            </a:r>
          </a:p>
          <a:p>
            <a:pPr marL="0" indent="0">
              <a:buNone/>
            </a:pPr>
            <a:r>
              <a:rPr lang="en-US" sz="2000" dirty="0"/>
              <a:t>1.2 Identify stakeholders and resources  </a:t>
            </a:r>
          </a:p>
          <a:p>
            <a:pPr marL="0" indent="0">
              <a:buNone/>
            </a:pPr>
            <a:r>
              <a:rPr lang="en-US" sz="2000" dirty="0"/>
              <a:t>1.3 Create and approve the project charter  </a:t>
            </a:r>
          </a:p>
          <a:p>
            <a:pPr marL="0" indent="0">
              <a:buNone/>
            </a:pPr>
            <a:r>
              <a:rPr lang="en-US" sz="2000" dirty="0"/>
              <a:t>1.4 Gather initial requirements and known constraints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2 –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Objectives:</a:t>
            </a:r>
          </a:p>
          <a:p>
            <a:pPr marL="0" indent="0">
              <a:buNone/>
            </a:pPr>
            <a:r>
              <a:rPr lang="en-US" sz="2000" dirty="0"/>
              <a:t>• Prepare for execution by laying down structure and responsibilities.</a:t>
            </a:r>
          </a:p>
          <a:p>
            <a:pPr marL="0" indent="0">
              <a:buNone/>
            </a:pPr>
            <a:r>
              <a:rPr lang="en-US" sz="2000" dirty="0"/>
              <a:t>• Finalize the required tools and testing environments.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Tasks:</a:t>
            </a:r>
          </a:p>
          <a:p>
            <a:pPr marL="0" indent="0">
              <a:buNone/>
            </a:pPr>
            <a:r>
              <a:rPr lang="en-US" sz="2000" dirty="0"/>
              <a:t>2.1 Develop a detailed project schedule and milestones  </a:t>
            </a:r>
          </a:p>
          <a:p>
            <a:pPr marL="0" indent="0">
              <a:buNone/>
            </a:pPr>
            <a:r>
              <a:rPr lang="en-US" sz="2000" dirty="0"/>
              <a:t>2.2 Assign roles and responsibilities  </a:t>
            </a:r>
          </a:p>
          <a:p>
            <a:pPr marL="0" indent="0">
              <a:buNone/>
            </a:pPr>
            <a:r>
              <a:rPr lang="en-US" sz="2000" dirty="0"/>
              <a:t>2.3 Identify required tools (e.g., Nmap, Burp, </a:t>
            </a:r>
            <a:r>
              <a:rPr lang="en-US" sz="2000" dirty="0" err="1"/>
              <a:t>Nikto</a:t>
            </a:r>
            <a:r>
              <a:rPr lang="en-US" sz="2000" dirty="0"/>
              <a:t>) and testing environments (e.g., Kali Linux, browsers)</a:t>
            </a:r>
          </a:p>
          <a:p>
            <a:endParaRPr sz="2000" b="0" dirty="0"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3 – Execution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Objective:</a:t>
            </a:r>
          </a:p>
          <a:p>
            <a:pPr marL="0" indent="0">
              <a:buNone/>
            </a:pPr>
            <a:r>
              <a:rPr lang="en-IN" sz="2000" dirty="0"/>
              <a:t>• Perform hands-on VAPT activities based on defined scope.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Tasks:</a:t>
            </a:r>
          </a:p>
          <a:p>
            <a:pPr marL="0" indent="0">
              <a:buNone/>
            </a:pPr>
            <a:r>
              <a:rPr lang="en-IN" sz="2000" dirty="0"/>
              <a:t>3.1 Reconnaissance &amp; Information Gathering  </a:t>
            </a:r>
          </a:p>
          <a:p>
            <a:r>
              <a:rPr lang="en-IN" sz="2000" dirty="0"/>
              <a:t> DNS lookups, WHOIS, traceroute, Google Dorking  </a:t>
            </a:r>
          </a:p>
          <a:p>
            <a:pPr marL="0" indent="0">
              <a:buNone/>
            </a:pPr>
            <a:r>
              <a:rPr lang="en-IN" sz="2000" dirty="0"/>
              <a:t>3.2 Vulnerability Scanning and Enumeration  </a:t>
            </a:r>
          </a:p>
          <a:p>
            <a:r>
              <a:rPr lang="en-IN" sz="2000" dirty="0"/>
              <a:t>Nmap for ports/services, </a:t>
            </a:r>
            <a:r>
              <a:rPr lang="en-IN" sz="2000" dirty="0" err="1"/>
              <a:t>Nikto</a:t>
            </a:r>
            <a:r>
              <a:rPr lang="en-IN" sz="2000" dirty="0"/>
              <a:t>, SSL scans, tech stack detection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3 – Execution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Tasks:</a:t>
            </a:r>
          </a:p>
          <a:p>
            <a:pPr marL="0" indent="0">
              <a:buNone/>
            </a:pPr>
            <a:r>
              <a:rPr lang="en-IN" sz="2000" dirty="0"/>
              <a:t>3.3 Vulnerability Assessment and Analysis  </a:t>
            </a:r>
          </a:p>
          <a:p>
            <a:r>
              <a:rPr lang="en-IN" sz="2000" dirty="0"/>
              <a:t>Manual testing and automated scanning (Burp Suite, </a:t>
            </a:r>
            <a:r>
              <a:rPr lang="en-IN" sz="2000" dirty="0" err="1"/>
              <a:t>Nikto</a:t>
            </a:r>
            <a:r>
              <a:rPr lang="en-IN" sz="2000" dirty="0"/>
              <a:t>)  </a:t>
            </a:r>
          </a:p>
          <a:p>
            <a:pPr marL="0" indent="0">
              <a:buNone/>
            </a:pPr>
            <a:r>
              <a:rPr lang="en-IN" sz="2000" dirty="0"/>
              <a:t>3.4 Exploitation and PoC  </a:t>
            </a:r>
          </a:p>
          <a:p>
            <a:r>
              <a:rPr lang="en-IN" sz="2000" dirty="0"/>
              <a:t>Safe exploitation of issues, screenshots for evidence  </a:t>
            </a:r>
          </a:p>
          <a:p>
            <a:pPr marL="0" indent="0">
              <a:buNone/>
            </a:pPr>
            <a:r>
              <a:rPr lang="en-IN" sz="2000" dirty="0"/>
              <a:t>3.5 Post-Exploitation and Privilege Escalation  </a:t>
            </a:r>
          </a:p>
          <a:p>
            <a:r>
              <a:rPr lang="en-IN" sz="2000" dirty="0"/>
              <a:t>Escalate roles where possible, assess damage potential  </a:t>
            </a:r>
          </a:p>
          <a:p>
            <a:pPr marL="0" indent="0">
              <a:buNone/>
            </a:pPr>
            <a:r>
              <a:rPr lang="en-IN" sz="2000" dirty="0"/>
              <a:t>3.6 Documentation and Risk Analysis  </a:t>
            </a:r>
          </a:p>
          <a:p>
            <a:r>
              <a:rPr lang="en-IN" sz="2000" dirty="0"/>
              <a:t>Record issues, categorize by CVSS, prepare risk summaries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4 &amp; 5 – Testing and 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4. Testing &amp; Validation:</a:t>
            </a:r>
          </a:p>
          <a:p>
            <a:pPr marL="0" indent="0">
              <a:buNone/>
            </a:pPr>
            <a:r>
              <a:rPr lang="en-IN" sz="2000" dirty="0"/>
              <a:t>• Validate findings with client</a:t>
            </a:r>
          </a:p>
          <a:p>
            <a:pPr marL="0" indent="0">
              <a:buNone/>
            </a:pPr>
            <a:r>
              <a:rPr lang="en-IN" sz="2000" dirty="0"/>
              <a:t>• Retest fixed vulnerabilities</a:t>
            </a:r>
          </a:p>
          <a:p>
            <a:pPr marL="0" indent="0">
              <a:buNone/>
            </a:pPr>
            <a:r>
              <a:rPr lang="en-IN" sz="2000" dirty="0"/>
              <a:t>• Finalize recommendations</a:t>
            </a:r>
          </a:p>
          <a:p>
            <a:endParaRPr lang="en-IN" sz="2000" dirty="0"/>
          </a:p>
          <a:p>
            <a:pPr marL="0" indent="0">
              <a:buNone/>
            </a:pPr>
            <a:r>
              <a:rPr lang="en-IN" sz="2000" dirty="0"/>
              <a:t>5. Closure:</a:t>
            </a:r>
          </a:p>
          <a:p>
            <a:pPr marL="0" indent="0">
              <a:buNone/>
            </a:pPr>
            <a:r>
              <a:rPr lang="en-IN" sz="2000" dirty="0"/>
              <a:t>• Draft and submit final audit report</a:t>
            </a:r>
          </a:p>
          <a:p>
            <a:pPr marL="0" indent="0">
              <a:buNone/>
            </a:pPr>
            <a:r>
              <a:rPr lang="en-IN" sz="2000" dirty="0"/>
              <a:t>• Deliver project presentation</a:t>
            </a:r>
          </a:p>
          <a:p>
            <a:pPr marL="0" indent="0">
              <a:buNone/>
            </a:pPr>
            <a:r>
              <a:rPr lang="en-IN" sz="2000" dirty="0"/>
              <a:t>• Discuss lessons learned and conclude engagement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• WBS enabled clear tracking of each phase and activity.  </a:t>
            </a:r>
          </a:p>
          <a:p>
            <a:pPr marL="0" indent="0">
              <a:buNone/>
            </a:pPr>
            <a:r>
              <a:rPr lang="en-US" sz="2000" dirty="0"/>
              <a:t>• Helped break down complex VAPT tasks into manageable units.  </a:t>
            </a:r>
          </a:p>
          <a:p>
            <a:pPr marL="0" indent="0">
              <a:buNone/>
            </a:pPr>
            <a:r>
              <a:rPr lang="en-US" sz="2000" dirty="0"/>
              <a:t>• Supported timely delivery of reports and artifacts.  </a:t>
            </a:r>
          </a:p>
          <a:p>
            <a:pPr marL="0" indent="0">
              <a:buNone/>
            </a:pPr>
            <a:r>
              <a:rPr lang="en-US" sz="2000" dirty="0"/>
              <a:t>• Ensured coverage of all key cybersecurity testing phases.  </a:t>
            </a:r>
          </a:p>
          <a:p>
            <a:pPr marL="0" indent="0">
              <a:buNone/>
            </a:pPr>
            <a:r>
              <a:rPr lang="en-US" sz="2000" dirty="0"/>
              <a:t>• Professional approach aligned with real-world industry practices.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536</Words>
  <Application>Microsoft Office PowerPoint</Application>
  <PresentationFormat>On-screen Show (4:3)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Work Breakdown Structure (WBS)</vt:lpstr>
      <vt:lpstr>What is Work Breakdown Structure (WBS)?</vt:lpstr>
      <vt:lpstr>WBS Structure for This Project</vt:lpstr>
      <vt:lpstr>Phase 1 – Initiation</vt:lpstr>
      <vt:lpstr>Phase 2 – Planning</vt:lpstr>
      <vt:lpstr>Phase 3 – Execution (Part 1)</vt:lpstr>
      <vt:lpstr>Phase 3 – Execution (Part 2)</vt:lpstr>
      <vt:lpstr>Phase 4 &amp; 5 – Testing and Closure</vt:lpstr>
      <vt:lpstr>Summary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GAURAV MOYNAK</dc:creator>
  <cp:keywords/>
  <dc:description>generated using python-pptx</dc:description>
  <cp:lastModifiedBy>gaurav moynak</cp:lastModifiedBy>
  <cp:revision>2</cp:revision>
  <dcterms:created xsi:type="dcterms:W3CDTF">2013-01-27T09:14:16Z</dcterms:created>
  <dcterms:modified xsi:type="dcterms:W3CDTF">2025-06-11T15:18:11Z</dcterms:modified>
  <cp:category/>
</cp:coreProperties>
</file>