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55" r:id="rId2"/>
    <p:sldId id="356" r:id="rId3"/>
    <p:sldId id="376" r:id="rId4"/>
    <p:sldId id="374" r:id="rId5"/>
    <p:sldId id="367" r:id="rId6"/>
    <p:sldId id="359" r:id="rId7"/>
    <p:sldId id="361" r:id="rId8"/>
    <p:sldId id="360" r:id="rId9"/>
    <p:sldId id="377" r:id="rId10"/>
    <p:sldId id="372" r:id="rId11"/>
    <p:sldId id="362" r:id="rId12"/>
    <p:sldId id="371" r:id="rId13"/>
    <p:sldId id="365" r:id="rId14"/>
    <p:sldId id="366" r:id="rId15"/>
    <p:sldId id="358" r:id="rId16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ple 2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89"/>
    <a:srgbClr val="003683"/>
    <a:srgbClr val="EF3E40"/>
    <a:srgbClr val="003F88"/>
    <a:srgbClr val="F03534"/>
    <a:srgbClr val="4478AB"/>
    <a:srgbClr val="ED3D3D"/>
    <a:srgbClr val="EE3F3E"/>
    <a:srgbClr val="FDCA02"/>
    <a:srgbClr val="003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2" autoAdjust="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90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9" d="100"/>
          <a:sy n="59" d="100"/>
        </p:scale>
        <p:origin x="174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8833F3-6894-4446-9DD7-7BF5273401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6AF53-87C6-44D6-8DF0-82D50DF3A3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3275-9D44-403D-A9EB-A3A69884D368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EFB75-7C7E-4071-8E1E-D75D344B1E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295B7-2BD5-4BB8-9CAC-58DBCA39BE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3D9E9-DEB7-4D51-A02F-CCFF7D723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C79F9-0E80-4B59-BFBF-922194FB6FE7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5012C-24FD-4033-9E4F-17EFABF705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5012C-24FD-4033-9E4F-17EFABF705B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88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5080AC-C60D-4695-B305-1501005D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D6079-B8BA-462C-B4F8-F879949C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D9AAD-96F2-4C0C-A3CC-8F868506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0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E2440C-D902-48AF-BF36-C59A9592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2C376-8056-427F-AD3A-8606A97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1B15A-F8B0-4ACE-A799-48756E74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342DD3-94F2-431A-BF2E-A4BEC5CD7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75826"/>
            <a:ext cx="12192000" cy="56491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8785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E9BCB5A-9765-46B3-8024-522FDFBD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27039"/>
            <a:ext cx="109728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BC7395B-BA29-4C79-BEEB-EE53CCFC268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2000" y="1752601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950C3E-4668-4901-9878-0DF46FD8E602}"/>
              </a:ext>
            </a:extLst>
          </p:cNvPr>
          <p:cNvSpPr txBox="1">
            <a:spLocks/>
          </p:cNvSpPr>
          <p:nvPr userDrawn="1"/>
        </p:nvSpPr>
        <p:spPr>
          <a:xfrm>
            <a:off x="8890000" y="65087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1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8D82-6440-427D-B2A3-40E4C2EDF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75826"/>
            <a:ext cx="12192000" cy="56491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SEPARATOR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E2440C-D902-48AF-BF36-C59A9592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2C376-8056-427F-AD3A-8606A97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1B15A-F8B0-4ACE-A799-48756E74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2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D2152-08A9-004F-BE32-52A9C6BDFCAD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1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5" r:id="rId3"/>
    <p:sldLayoutId id="2147483663" r:id="rId4"/>
    <p:sldLayoutId id="2147483650" r:id="rId5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P04-1035.pdf" TargetMode="External"/><Relationship Id="rId2" Type="http://schemas.openxmlformats.org/officeDocument/2006/relationships/hyperlink" Target="https://aclanthology.org/W02-1011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amreshgarg21/Opinion-Analysis-Web-Using-Spring-MVC-Boot" TargetMode="External"/><Relationship Id="rId5" Type="http://schemas.openxmlformats.org/officeDocument/2006/relationships/hyperlink" Target="https://arxiv.org/abs/cs/0212032" TargetMode="External"/><Relationship Id="rId4" Type="http://schemas.openxmlformats.org/officeDocument/2006/relationships/hyperlink" Target="https://aclanthology.org/P05-1015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6953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27082A73-585B-41D8-B457-AD4CE7658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19652"/>
            <a:ext cx="10972800" cy="1200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Requirements: (Software/Hardware)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/>
              <a:t> 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0E046FCF-7493-406B-849D-54ABFBD8CB30}"/>
              </a:ext>
            </a:extLst>
          </p:cNvPr>
          <p:cNvSpPr txBox="1">
            <a:spLocks/>
          </p:cNvSpPr>
          <p:nvPr/>
        </p:nvSpPr>
        <p:spPr>
          <a:xfrm>
            <a:off x="747932" y="1738533"/>
            <a:ext cx="10972800" cy="4525963"/>
          </a:xfrm>
          <a:prstGeom prst="rect">
            <a:avLst/>
          </a:prstGeom>
        </p:spPr>
        <p:txBody>
          <a:bodyPr/>
          <a:lstStyle>
            <a:lvl1pPr marL="342891" indent="-342891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Hardware Requirements: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Minimum RAM requirement for proper functioning is 2 GB.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Required input as well as output devices.</a:t>
            </a:r>
          </a:p>
          <a:p>
            <a:pPr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Operating System: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Windows/Linux</a:t>
            </a: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/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Software Requirements-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Spring Tool Suit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AWS (EC2 and S3 Bucket)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Spring Boot 1.5.10. RELEASE requires Java 11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Spring Framework 4.3.14. release or above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PuTTY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517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90" y="469371"/>
            <a:ext cx="11568546" cy="564910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Use Case Diagram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3870" b="4755"/>
          <a:stretch>
            <a:fillRect/>
          </a:stretch>
        </p:blipFill>
        <p:spPr bwMode="auto">
          <a:xfrm>
            <a:off x="2444620" y="1034281"/>
            <a:ext cx="6537649" cy="5606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4791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456DC6-0796-47BE-99C0-3D4D8610A99C}"/>
              </a:ext>
            </a:extLst>
          </p:cNvPr>
          <p:cNvSpPr txBox="1"/>
          <p:nvPr/>
        </p:nvSpPr>
        <p:spPr>
          <a:xfrm>
            <a:off x="1671710" y="428178"/>
            <a:ext cx="7642273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Algorithm:</a:t>
            </a:r>
            <a:endParaRPr lang="en-IN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roman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roman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Message class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roman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Message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class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take input from the user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roman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MessageHolder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roman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MessageHolder class stores the messages till the user presses SUBMIT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roman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Calls PopulateMessage() function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roman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Messages populated.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roman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Dictionary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class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romanLcPeriod"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Open AF1NN file.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roman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checks sentiments.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roman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 the value of sentiments.</a:t>
            </a:r>
          </a:p>
          <a:p>
            <a:pPr marL="342900" indent="-342900">
              <a:buFont typeface="+mj-lt"/>
              <a:buAutoNum type="romanLcPeriod"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Import Analysis class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roman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 for input words and set sentiment values accordingly.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roman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Check values of sentiments.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roman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Differentiate positive, negative and neutral sentiment.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roman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Calculate overall sentiment. percentage of positive, negative and neutral.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roman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Show output general sentiment on output screen.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roman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End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845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1717"/>
            <a:ext cx="12192000" cy="564910"/>
          </a:xfrm>
        </p:spPr>
        <p:txBody>
          <a:bodyPr>
            <a:noAutofit/>
          </a:bodyPr>
          <a:lstStyle/>
          <a:p>
            <a:r>
              <a:rPr lang="en-IN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PERT CHART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44F58-A4A7-44D9-A2D5-FD7506C049BE}"/>
              </a:ext>
            </a:extLst>
          </p:cNvPr>
          <p:cNvSpPr txBox="1"/>
          <p:nvPr/>
        </p:nvSpPr>
        <p:spPr>
          <a:xfrm>
            <a:off x="3049172" y="3233123"/>
            <a:ext cx="6098344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8B4C2-91E8-411A-B635-8D0C85083EBA}"/>
              </a:ext>
            </a:extLst>
          </p:cNvPr>
          <p:cNvSpPr txBox="1"/>
          <p:nvPr/>
        </p:nvSpPr>
        <p:spPr>
          <a:xfrm>
            <a:off x="2739683" y="1218587"/>
            <a:ext cx="6098344" cy="506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IN" b="0">
                <a:effectLst/>
              </a:rPr>
            </a:br>
            <a:br>
              <a:rPr lang="en-IN" b="0">
                <a:effectLst/>
              </a:rPr>
            </a:br>
            <a:br>
              <a:rPr lang="en-IN" b="0">
                <a:effectLst/>
              </a:rPr>
            </a:br>
            <a:br>
              <a:rPr lang="en-IN" b="0">
                <a:effectLst/>
              </a:rPr>
            </a:br>
            <a:br>
              <a:rPr lang="en-IN" b="0">
                <a:effectLst/>
              </a:rPr>
            </a:br>
            <a:br>
              <a:rPr lang="en-IN" b="0">
                <a:effectLst/>
              </a:rPr>
            </a:br>
            <a:br>
              <a:rPr lang="en-IN" b="0">
                <a:effectLst/>
              </a:rPr>
            </a:br>
            <a:br>
              <a:rPr lang="en-IN" b="0">
                <a:effectLst/>
              </a:rPr>
            </a:br>
            <a:br>
              <a:rPr lang="en-IN" b="0">
                <a:effectLst/>
              </a:rPr>
            </a:br>
            <a:br>
              <a:rPr lang="en-IN" b="0">
                <a:effectLst/>
              </a:rPr>
            </a:br>
            <a:br>
              <a:rPr lang="en-IN" b="0">
                <a:effectLst/>
              </a:rPr>
            </a:br>
            <a:br>
              <a:rPr lang="en-IN" b="0">
                <a:effectLst/>
              </a:rPr>
            </a:br>
            <a:br>
              <a:rPr lang="en-IN" b="0">
                <a:effectLst/>
              </a:rPr>
            </a:br>
            <a:br>
              <a:rPr lang="en-IN" b="0">
                <a:effectLst/>
              </a:rPr>
            </a:br>
            <a:br>
              <a:rPr lang="en-IN" b="0">
                <a:effectLst/>
              </a:rPr>
            </a:br>
            <a:br>
              <a:rPr lang="en-IN" b="0">
                <a:effectLst/>
              </a:rPr>
            </a:b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2BB473-47F5-4F2E-AD83-ADBA87F8D1CD}"/>
              </a:ext>
            </a:extLst>
          </p:cNvPr>
          <p:cNvSpPr/>
          <p:nvPr/>
        </p:nvSpPr>
        <p:spPr>
          <a:xfrm>
            <a:off x="3638403" y="1892982"/>
            <a:ext cx="3958590" cy="58293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100" b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100" b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40BD08-63F2-41D6-A369-66E8EE8D3F0D}"/>
              </a:ext>
            </a:extLst>
          </p:cNvPr>
          <p:cNvSpPr/>
          <p:nvPr/>
        </p:nvSpPr>
        <p:spPr>
          <a:xfrm>
            <a:off x="3638403" y="2686194"/>
            <a:ext cx="3958590" cy="58293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100" b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100" b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F4F03B3-3DE9-497A-8A90-899C7211AAB8}"/>
              </a:ext>
            </a:extLst>
          </p:cNvPr>
          <p:cNvSpPr/>
          <p:nvPr/>
        </p:nvSpPr>
        <p:spPr>
          <a:xfrm>
            <a:off x="3638403" y="3587115"/>
            <a:ext cx="3958590" cy="58293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100" b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100" b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8F8DDFA-7B9B-44DE-B982-311C457D037E}"/>
              </a:ext>
            </a:extLst>
          </p:cNvPr>
          <p:cNvSpPr/>
          <p:nvPr/>
        </p:nvSpPr>
        <p:spPr>
          <a:xfrm>
            <a:off x="3638403" y="4489795"/>
            <a:ext cx="3958590" cy="58293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100" b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100" b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750491-D60F-4126-9D27-1793FBAA774F}"/>
              </a:ext>
            </a:extLst>
          </p:cNvPr>
          <p:cNvSpPr/>
          <p:nvPr/>
        </p:nvSpPr>
        <p:spPr>
          <a:xfrm>
            <a:off x="3638403" y="5392475"/>
            <a:ext cx="3958590" cy="58293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100" b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100" b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57322A8-419C-43B3-8B9E-E393C61A04AE}"/>
              </a:ext>
            </a:extLst>
          </p:cNvPr>
          <p:cNvSpPr/>
          <p:nvPr/>
        </p:nvSpPr>
        <p:spPr>
          <a:xfrm>
            <a:off x="3761715" y="1972918"/>
            <a:ext cx="3711965" cy="42305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1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algn="ctr">
              <a:lnSpc>
                <a:spcPct val="115000"/>
              </a:lnSpc>
            </a:pP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Study Period</a:t>
            </a:r>
            <a:endParaRPr lang="en-IN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endParaRPr lang="en-IN" sz="11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BB7D5C0-1D01-4D53-9BCD-C917C4971DAF}"/>
              </a:ext>
            </a:extLst>
          </p:cNvPr>
          <p:cNvSpPr/>
          <p:nvPr/>
        </p:nvSpPr>
        <p:spPr>
          <a:xfrm>
            <a:off x="3761714" y="2766130"/>
            <a:ext cx="3711965" cy="42305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1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Requirements Gathering</a:t>
            </a:r>
            <a:endParaRPr lang="en-IN" sz="11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D0BA6D1-8384-4277-A813-54C7B8398999}"/>
              </a:ext>
            </a:extLst>
          </p:cNvPr>
          <p:cNvSpPr/>
          <p:nvPr/>
        </p:nvSpPr>
        <p:spPr>
          <a:xfrm>
            <a:off x="3761713" y="3653635"/>
            <a:ext cx="3711965" cy="42305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</a:pPr>
            <a:endParaRPr lang="en-US" sz="11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n-US" sz="11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Design</a:t>
            </a:r>
            <a:endParaRPr lang="en-IN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IN" sz="11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A18DE4F-EA6A-44B4-8C98-6A616588E853}"/>
              </a:ext>
            </a:extLst>
          </p:cNvPr>
          <p:cNvSpPr/>
          <p:nvPr/>
        </p:nvSpPr>
        <p:spPr>
          <a:xfrm>
            <a:off x="3761712" y="4569731"/>
            <a:ext cx="3711965" cy="42305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algn="ctr">
              <a:lnSpc>
                <a:spcPct val="114000"/>
              </a:lnSpc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Pseudo Code</a:t>
            </a:r>
            <a:endParaRPr lang="en-IN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1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74CAF8-051C-43B8-B290-9DB720477473}"/>
              </a:ext>
            </a:extLst>
          </p:cNvPr>
          <p:cNvSpPr/>
          <p:nvPr/>
        </p:nvSpPr>
        <p:spPr>
          <a:xfrm>
            <a:off x="3761715" y="5472411"/>
            <a:ext cx="3711965" cy="42305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1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Coding and implementation</a:t>
            </a:r>
            <a:endParaRPr lang="en-IN" sz="11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55A9EF-E140-44AC-8BC7-53BE97285390}"/>
              </a:ext>
            </a:extLst>
          </p:cNvPr>
          <p:cNvSpPr/>
          <p:nvPr/>
        </p:nvSpPr>
        <p:spPr>
          <a:xfrm>
            <a:off x="351689" y="1656471"/>
            <a:ext cx="1519311" cy="110965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Start</a:t>
            </a:r>
            <a:endParaRPr lang="en-IN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4897C8-B417-474F-B1B8-AE973314224C}"/>
              </a:ext>
            </a:extLst>
          </p:cNvPr>
          <p:cNvCxnSpPr>
            <a:stCxn id="18" idx="6"/>
          </p:cNvCxnSpPr>
          <p:nvPr/>
        </p:nvCxnSpPr>
        <p:spPr>
          <a:xfrm flipV="1">
            <a:off x="1871000" y="2211300"/>
            <a:ext cx="1767400" cy="1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A2442F-64A8-4C0A-8636-26CD064E4081}"/>
              </a:ext>
            </a:extLst>
          </p:cNvPr>
          <p:cNvCxnSpPr>
            <a:cxnSpLocks/>
          </p:cNvCxnSpPr>
          <p:nvPr/>
        </p:nvCxnSpPr>
        <p:spPr>
          <a:xfrm flipH="1">
            <a:off x="5588602" y="2444623"/>
            <a:ext cx="29092" cy="281097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CAB0CC-D632-49B9-9581-BBC0C328B32A}"/>
              </a:ext>
            </a:extLst>
          </p:cNvPr>
          <p:cNvCxnSpPr>
            <a:cxnSpLocks/>
          </p:cNvCxnSpPr>
          <p:nvPr/>
        </p:nvCxnSpPr>
        <p:spPr>
          <a:xfrm flipH="1">
            <a:off x="5559510" y="3304916"/>
            <a:ext cx="29092" cy="281097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08102D-A009-4911-9329-B4B3C3BD8383}"/>
              </a:ext>
            </a:extLst>
          </p:cNvPr>
          <p:cNvCxnSpPr>
            <a:cxnSpLocks/>
          </p:cNvCxnSpPr>
          <p:nvPr/>
        </p:nvCxnSpPr>
        <p:spPr>
          <a:xfrm flipH="1">
            <a:off x="5544964" y="4205839"/>
            <a:ext cx="29092" cy="254571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D16850-5BB5-488E-9184-975C064E271C}"/>
              </a:ext>
            </a:extLst>
          </p:cNvPr>
          <p:cNvCxnSpPr>
            <a:cxnSpLocks/>
          </p:cNvCxnSpPr>
          <p:nvPr/>
        </p:nvCxnSpPr>
        <p:spPr>
          <a:xfrm flipH="1">
            <a:off x="5515872" y="5092052"/>
            <a:ext cx="29092" cy="281097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276B05-2587-4EE3-8155-D677133F2538}"/>
              </a:ext>
            </a:extLst>
          </p:cNvPr>
          <p:cNvCxnSpPr>
            <a:cxnSpLocks/>
          </p:cNvCxnSpPr>
          <p:nvPr/>
        </p:nvCxnSpPr>
        <p:spPr>
          <a:xfrm flipV="1">
            <a:off x="7596992" y="5683939"/>
            <a:ext cx="1462602" cy="1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BC01C17-0DE6-4B74-981E-C386D46C3FFF}"/>
              </a:ext>
            </a:extLst>
          </p:cNvPr>
          <p:cNvSpPr/>
          <p:nvPr/>
        </p:nvSpPr>
        <p:spPr>
          <a:xfrm>
            <a:off x="2489982" y="1909358"/>
            <a:ext cx="1148418" cy="1833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25-JAN-22</a:t>
            </a:r>
            <a:endParaRPr lang="en-IN" sz="12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sz="11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1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sz="11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1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B13EF7-F38F-43F3-8174-A69AA53BD440}"/>
              </a:ext>
            </a:extLst>
          </p:cNvPr>
          <p:cNvSpPr/>
          <p:nvPr/>
        </p:nvSpPr>
        <p:spPr>
          <a:xfrm>
            <a:off x="7720305" y="1972918"/>
            <a:ext cx="1148418" cy="1833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06</a:t>
            </a:r>
            <a:r>
              <a:rPr lang="en-US" sz="1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-FEB-22</a:t>
            </a:r>
            <a:endParaRPr lang="en-IN" sz="12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sz="11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1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sz="11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1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183031-0A8C-4594-9182-C3EBA0A12EEA}"/>
              </a:ext>
            </a:extLst>
          </p:cNvPr>
          <p:cNvSpPr/>
          <p:nvPr/>
        </p:nvSpPr>
        <p:spPr>
          <a:xfrm>
            <a:off x="2489980" y="3567789"/>
            <a:ext cx="1148418" cy="1833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19</a:t>
            </a:r>
            <a:r>
              <a:rPr lang="en-US" sz="1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-FEB-22</a:t>
            </a:r>
            <a:endParaRPr lang="en-IN" sz="12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sz="11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1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sz="11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1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6D023E-7F6C-4EA0-ABB3-41BD04B92466}"/>
              </a:ext>
            </a:extLst>
          </p:cNvPr>
          <p:cNvSpPr/>
          <p:nvPr/>
        </p:nvSpPr>
        <p:spPr>
          <a:xfrm>
            <a:off x="2489982" y="2702242"/>
            <a:ext cx="1148418" cy="1833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07</a:t>
            </a:r>
            <a:r>
              <a:rPr lang="en-US" sz="1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-FEB-22</a:t>
            </a:r>
            <a:endParaRPr lang="en-IN" sz="12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sz="11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1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sz="11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1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FC76B4-81D9-489E-A558-EE719719D415}"/>
              </a:ext>
            </a:extLst>
          </p:cNvPr>
          <p:cNvSpPr/>
          <p:nvPr/>
        </p:nvSpPr>
        <p:spPr>
          <a:xfrm>
            <a:off x="7720302" y="3495454"/>
            <a:ext cx="1367425" cy="1746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02-MARCH-22</a:t>
            </a:r>
            <a:endParaRPr lang="en-IN" sz="12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sz="11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1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sz="11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1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85F323-070E-4922-A933-4A22B4044204}"/>
              </a:ext>
            </a:extLst>
          </p:cNvPr>
          <p:cNvSpPr/>
          <p:nvPr/>
        </p:nvSpPr>
        <p:spPr>
          <a:xfrm>
            <a:off x="7720304" y="2674469"/>
            <a:ext cx="1148418" cy="1833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18</a:t>
            </a:r>
            <a:r>
              <a:rPr lang="en-US" sz="1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-FEB-22</a:t>
            </a:r>
            <a:endParaRPr lang="en-IN" sz="12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sz="11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1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sz="11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1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0FEEEB-4473-4F18-8BC6-E0ACEB09D4FF}"/>
              </a:ext>
            </a:extLst>
          </p:cNvPr>
          <p:cNvSpPr/>
          <p:nvPr/>
        </p:nvSpPr>
        <p:spPr>
          <a:xfrm>
            <a:off x="2168517" y="4538127"/>
            <a:ext cx="1312796" cy="2914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03</a:t>
            </a:r>
            <a:r>
              <a:rPr lang="en-US" sz="1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-MARCH-22</a:t>
            </a:r>
            <a:endParaRPr lang="en-IN" sz="12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sz="11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1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sz="11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1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0841B0-7C81-4078-943F-95A896926DAC}"/>
              </a:ext>
            </a:extLst>
          </p:cNvPr>
          <p:cNvSpPr/>
          <p:nvPr/>
        </p:nvSpPr>
        <p:spPr>
          <a:xfrm>
            <a:off x="2307102" y="5392475"/>
            <a:ext cx="1312796" cy="2914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5</a:t>
            </a:r>
            <a:r>
              <a:rPr lang="en-US" sz="1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-MARCH-22</a:t>
            </a:r>
            <a:endParaRPr lang="en-IN" sz="12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sz="11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1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sz="11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1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27F4D6-D263-42D8-B80C-83E9C23C0ED2}"/>
              </a:ext>
            </a:extLst>
          </p:cNvPr>
          <p:cNvSpPr/>
          <p:nvPr/>
        </p:nvSpPr>
        <p:spPr>
          <a:xfrm>
            <a:off x="7754083" y="4478070"/>
            <a:ext cx="1462601" cy="1833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14</a:t>
            </a:r>
            <a:r>
              <a:rPr lang="en-US" sz="1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-MARCH-22</a:t>
            </a:r>
            <a:endParaRPr lang="en-IN" sz="12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sz="11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1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sz="11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1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EB26F43-29E2-48FF-970C-1BA434E0814F}"/>
              </a:ext>
            </a:extLst>
          </p:cNvPr>
          <p:cNvSpPr/>
          <p:nvPr/>
        </p:nvSpPr>
        <p:spPr>
          <a:xfrm>
            <a:off x="7720304" y="5327425"/>
            <a:ext cx="1339289" cy="1332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10</a:t>
            </a:r>
            <a:r>
              <a:rPr lang="en-US" sz="1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-APRIL-22</a:t>
            </a:r>
            <a:endParaRPr lang="en-IN" sz="12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sz="11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1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sz="11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1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F1B0B9D-B338-41CF-9C4E-6705BD0E2250}"/>
              </a:ext>
            </a:extLst>
          </p:cNvPr>
          <p:cNvSpPr/>
          <p:nvPr/>
        </p:nvSpPr>
        <p:spPr>
          <a:xfrm>
            <a:off x="9059593" y="5092052"/>
            <a:ext cx="1519311" cy="110965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End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7816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9480"/>
            <a:ext cx="12192000" cy="564910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References &amp; GIT link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AD83C1-5563-4E27-920E-5190A81364BE}"/>
              </a:ext>
            </a:extLst>
          </p:cNvPr>
          <p:cNvSpPr txBox="1"/>
          <p:nvPr/>
        </p:nvSpPr>
        <p:spPr>
          <a:xfrm>
            <a:off x="1069848" y="1640541"/>
            <a:ext cx="10296144" cy="393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370205" lvl="0" indent="-3429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52197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Bo Pang, Lillian Lee,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Shivakumar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Vaithyanathan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. 2002. Thumbs up? Sentiment Classification using Machine Learning Techniques. EMNLP Proceedings.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0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59740" lvl="0" indent="-342900">
              <a:buFont typeface="Arial" panose="020B0604020202020204" pitchFamily="34" charset="0"/>
              <a:buChar char="•"/>
              <a:tabLst>
                <a:tab pos="521335" algn="l"/>
                <a:tab pos="52197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Bo Pang and Lillian Lee. 2004. A Sentimental Education: Sentiment Analysis Using Subjectivity Summarization Based on Minimum Cuts. ACL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Proceedings.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Bo Pang and Lillian Lee. 2005. Seeing stars: Exploiting class relationships for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sentiment categorization with respect to rating scales. ACL Proceedings.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P. Turney, “Thumbs up or thumbs down? Semantic orientation applied to unsupervised classification of reviews,” Proceedings of the Association for Computational Linguistics</a:t>
            </a:r>
            <a:r>
              <a:rPr lang="en-US" sz="18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(ACL), pp. 417–424,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2002</a:t>
            </a:r>
          </a:p>
          <a:p>
            <a:pPr marL="285750" indent="-285750"/>
            <a:r>
              <a:rPr lang="en-US" sz="1800" dirty="0">
                <a:latin typeface="Times New Roman" panose="02020603050405020304" pitchFamily="18" charset="0"/>
                <a:hlinkClick r:id="rId5"/>
              </a:rPr>
              <a:t> </a:t>
            </a:r>
            <a:endParaRPr lang="en-US" sz="18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hlinkClick r:id="rId6"/>
              </a:rPr>
              <a:t>https://github.com/amreshgarg21/Opinion-Analysis-Web-Using-Spring-MVC-Boot</a:t>
            </a:r>
            <a:endParaRPr lang="en-US" sz="1800" b="1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8861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312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D1F7A0E-301F-433F-A66A-D8416CCD3AAF}"/>
              </a:ext>
            </a:extLst>
          </p:cNvPr>
          <p:cNvSpPr txBox="1">
            <a:spLocks/>
          </p:cNvSpPr>
          <p:nvPr/>
        </p:nvSpPr>
        <p:spPr>
          <a:xfrm>
            <a:off x="3995225" y="4851623"/>
            <a:ext cx="4063585" cy="890154"/>
          </a:xfrm>
          <a:prstGeom prst="rect">
            <a:avLst/>
          </a:prstGeom>
        </p:spPr>
        <p:txBody>
          <a:bodyPr vert="horz" lIns="91438" tIns="45719" rIns="91438" bIns="45719" rtlCol="0" anchor="ctr">
            <a:no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MENTOR</a:t>
            </a:r>
          </a:p>
          <a:p>
            <a:pPr algn="ctr"/>
            <a:r>
              <a:rPr lang="en-US" sz="1800" b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Mr.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Amrendra</a:t>
            </a:r>
            <a:r>
              <a:rPr lang="en-US" sz="1800" b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Nath Tripathi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Assistant Professor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Dept. of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Cybernetics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School of Computer Science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C0528CE8-12F0-49DA-AF72-DCB772B3E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6493"/>
            <a:ext cx="10972800" cy="3441576"/>
          </a:xfrm>
        </p:spPr>
        <p:txBody>
          <a:bodyPr>
            <a:noAutofit/>
          </a:bodyPr>
          <a:lstStyle/>
          <a:p>
            <a:br>
              <a:rPr lang="en-US" sz="6000" b="1" dirty="0">
                <a:solidFill>
                  <a:schemeClr val="tx1"/>
                </a:solidFill>
              </a:rPr>
            </a:br>
            <a:r>
              <a:rPr lang="en-US" sz="6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OPINION ANALYSIS  OF TEXTUAL  DATA</a:t>
            </a:r>
            <a:br>
              <a:rPr lang="en-US" sz="6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6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67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7A0E-301F-433F-A66A-D8416CCD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82"/>
            <a:ext cx="12192000" cy="1530111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Team Members &amp; Role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D1F7A0E-301F-433F-A66A-D8416CCD3AAF}"/>
              </a:ext>
            </a:extLst>
          </p:cNvPr>
          <p:cNvSpPr txBox="1">
            <a:spLocks/>
          </p:cNvSpPr>
          <p:nvPr/>
        </p:nvSpPr>
        <p:spPr>
          <a:xfrm>
            <a:off x="7527471" y="5103961"/>
            <a:ext cx="4664529" cy="890154"/>
          </a:xfrm>
          <a:prstGeom prst="rect">
            <a:avLst/>
          </a:prstGeom>
        </p:spPr>
        <p:txBody>
          <a:bodyPr vert="horz" lIns="91438" tIns="45719" rIns="91438" bIns="45719" rtlCol="0" anchor="ctr">
            <a:no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sz="28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C16DAE1-C79F-48D9-A7A0-94C44D8A0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072590"/>
              </p:ext>
            </p:extLst>
          </p:nvPr>
        </p:nvGraphicFramePr>
        <p:xfrm>
          <a:off x="1362808" y="1734970"/>
          <a:ext cx="9798251" cy="3912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1307">
                  <a:extLst>
                    <a:ext uri="{9D8B030D-6E8A-4147-A177-3AD203B41FA5}">
                      <a16:colId xmlns:a16="http://schemas.microsoft.com/office/drawing/2014/main" val="3686731282"/>
                    </a:ext>
                  </a:extLst>
                </a:gridCol>
                <a:gridCol w="1995854">
                  <a:extLst>
                    <a:ext uri="{9D8B030D-6E8A-4147-A177-3AD203B41FA5}">
                      <a16:colId xmlns:a16="http://schemas.microsoft.com/office/drawing/2014/main" val="2749878948"/>
                    </a:ext>
                  </a:extLst>
                </a:gridCol>
                <a:gridCol w="2013439">
                  <a:extLst>
                    <a:ext uri="{9D8B030D-6E8A-4147-A177-3AD203B41FA5}">
                      <a16:colId xmlns:a16="http://schemas.microsoft.com/office/drawing/2014/main" val="1392594121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201277150"/>
                    </a:ext>
                  </a:extLst>
                </a:gridCol>
                <a:gridCol w="1358670">
                  <a:extLst>
                    <a:ext uri="{9D8B030D-6E8A-4147-A177-3AD203B41FA5}">
                      <a16:colId xmlns:a16="http://schemas.microsoft.com/office/drawing/2014/main" val="3130527262"/>
                    </a:ext>
                  </a:extLst>
                </a:gridCol>
                <a:gridCol w="2232212">
                  <a:extLst>
                    <a:ext uri="{9D8B030D-6E8A-4147-A177-3AD203B41FA5}">
                      <a16:colId xmlns:a16="http://schemas.microsoft.com/office/drawing/2014/main" val="3624566263"/>
                    </a:ext>
                  </a:extLst>
                </a:gridCol>
              </a:tblGrid>
              <a:tr h="78610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Sr.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1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Name Of 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Specialization and 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Roll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SAP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Role of 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482962"/>
                  </a:ext>
                </a:extLst>
              </a:tr>
              <a:tr h="78610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Amresh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Garg</a:t>
                      </a:r>
                      <a:endParaRPr lang="en-US" sz="1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CCVT </a:t>
                      </a:r>
                      <a:r>
                        <a:rPr lang="en-IN" sz="1800" baseline="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&amp; 6</a:t>
                      </a:r>
                      <a:r>
                        <a:rPr lang="en-IN" sz="1800" baseline="300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IN" sz="1800" baseline="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SEM</a:t>
                      </a:r>
                      <a:endParaRPr lang="en-US" sz="1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US" sz="1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R110219009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500077157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CODING</a:t>
                      </a:r>
                      <a:r>
                        <a:rPr lang="en-I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IMPLEMENTATION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790061"/>
                  </a:ext>
                </a:extLst>
              </a:tr>
              <a:tr h="78610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Gaurav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Porwal</a:t>
                      </a:r>
                      <a:endParaRPr lang="en-US" sz="1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CCVT </a:t>
                      </a:r>
                      <a:r>
                        <a:rPr lang="en-IN" sz="1800" baseline="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&amp; 6</a:t>
                      </a:r>
                      <a:r>
                        <a:rPr lang="en-IN" sz="1800" baseline="300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IN" sz="1800" baseline="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SEM</a:t>
                      </a:r>
                      <a:endParaRPr lang="en-US" sz="1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US" sz="1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R110219054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500076356</a:t>
                      </a:r>
                      <a:endParaRPr lang="en-US" sz="1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</a:t>
                      </a:r>
                      <a:r>
                        <a:rPr lang="en-I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DOCUMENTATION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74363"/>
                  </a:ext>
                </a:extLst>
              </a:tr>
              <a:tr h="46256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Sudip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Maji</a:t>
                      </a:r>
                      <a:endParaRPr lang="en-US" sz="1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CCVT </a:t>
                      </a:r>
                      <a:r>
                        <a:rPr lang="en-IN" sz="1800" baseline="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&amp; 6</a:t>
                      </a:r>
                      <a:r>
                        <a:rPr lang="en-IN" sz="1800" baseline="300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IN" sz="1800" baseline="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SEM</a:t>
                      </a:r>
                      <a:endParaRPr lang="en-US" sz="1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US" sz="1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R110219140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500076608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CODING</a:t>
                      </a:r>
                      <a:r>
                        <a:rPr lang="en-I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IMPLEMENTATION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43076"/>
                  </a:ext>
                </a:extLst>
              </a:tr>
              <a:tr h="46256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Utkarsh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Bahuguna</a:t>
                      </a:r>
                      <a:endParaRPr lang="en-US" sz="1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CCVT </a:t>
                      </a:r>
                      <a:r>
                        <a:rPr lang="en-IN" sz="1800" baseline="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&amp; 6</a:t>
                      </a:r>
                      <a:r>
                        <a:rPr lang="en-IN" sz="1800" baseline="300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IN" sz="1800" baseline="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SEM</a:t>
                      </a:r>
                      <a:endParaRPr lang="en-US" sz="1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US" sz="1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R110219146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500075285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</a:t>
                      </a:r>
                      <a:r>
                        <a:rPr lang="en-I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DOCUMENTATION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78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5530CE0-08E5-45C1-9DF8-553DC1C8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0768"/>
            <a:ext cx="10972800" cy="86719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CB8B29-25CF-4ABC-BE6F-83A61D04E628}"/>
              </a:ext>
            </a:extLst>
          </p:cNvPr>
          <p:cNvSpPr txBox="1">
            <a:spLocks/>
          </p:cNvSpPr>
          <p:nvPr/>
        </p:nvSpPr>
        <p:spPr>
          <a:xfrm>
            <a:off x="762000" y="1568824"/>
            <a:ext cx="10786872" cy="4375051"/>
          </a:xfrm>
          <a:prstGeom prst="rect">
            <a:avLst/>
          </a:prstGeom>
        </p:spPr>
        <p:txBody>
          <a:bodyPr>
            <a:normAutofit/>
          </a:bodyPr>
          <a:lstStyle>
            <a:lvl1pPr marL="342891" indent="-342891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just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Opinion Analysis is the extraction of  opinions from a source using basic language processing and computational analysis. It is the computational process of identifying and classifying the opinion expressed over a text in order to determine whether that opinion or attitude expressed is positive, negative, or neutral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entiment. Because opinions are central to almost all human activities, analysis has a wide range of applications. The goal of this project is to examine the Sentiment and polarity of the given data.</a:t>
            </a:r>
          </a:p>
          <a:p>
            <a:pPr marL="0" marR="0" indent="0" algn="just">
              <a:buNone/>
            </a:pP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buNone/>
            </a:pP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buNone/>
            </a:pP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This product is amazing!</a:t>
            </a:r>
          </a:p>
          <a:p>
            <a:pPr marL="0" marR="0" indent="0" algn="just">
              <a:buNone/>
            </a:pP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sentence expresses a positive opinion about the product as a whole.</a:t>
            </a:r>
          </a:p>
          <a:p>
            <a:pPr marL="0" indent="0" algn="just">
              <a:buNone/>
            </a:pPr>
            <a:br>
              <a:rPr lang="en-US" sz="1800" dirty="0"/>
            </a:b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/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5136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5" y="529727"/>
            <a:ext cx="12192000" cy="564910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Literature Review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7F76D1-6C14-497E-8739-3D23F615B90C}"/>
              </a:ext>
            </a:extLst>
          </p:cNvPr>
          <p:cNvSpPr txBox="1"/>
          <p:nvPr/>
        </p:nvSpPr>
        <p:spPr>
          <a:xfrm>
            <a:off x="662588" y="2135305"/>
            <a:ext cx="1142085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7" marR="0" indent="-342887" algn="just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research on opinion analysis so far has mainly focused on two things:</a:t>
            </a:r>
            <a:endParaRPr lang="en-US" sz="1800" b="0" i="0" dirty="0">
              <a:solidFill>
                <a:srgbClr val="000000"/>
              </a:solidFill>
              <a:effectLst/>
              <a:latin typeface="system-ui"/>
            </a:endParaRPr>
          </a:p>
          <a:p>
            <a:pPr marL="342900" marR="0" indent="-342900"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To identifying whether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the given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textual entity is subjective or objective.</a:t>
            </a:r>
            <a:endParaRPr lang="en-US" sz="1800" b="0" i="0" dirty="0">
              <a:solidFill>
                <a:srgbClr val="000000"/>
              </a:solidFill>
              <a:effectLst/>
              <a:latin typeface="system-ui"/>
            </a:endParaRPr>
          </a:p>
          <a:p>
            <a:pPr marL="342900" marR="0" indent="-342900"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To identifying the polarity of that subjective textual entity after removing the objective content.</a:t>
            </a:r>
          </a:p>
          <a:p>
            <a:pPr marR="0" algn="just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R="0" algn="just"/>
            <a:endParaRPr lang="en-US" sz="1800" b="0" i="0" dirty="0">
              <a:solidFill>
                <a:srgbClr val="000000"/>
              </a:solidFill>
              <a:effectLst/>
              <a:latin typeface="system-ui"/>
            </a:endParaRPr>
          </a:p>
          <a:p>
            <a:pPr marR="0" algn="just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this project, we have used the research paper of Pang, Lee, and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Vaithyananthan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[1] proposed in 2002 that focuses on the fundamentals and the basic applications of opinion analysis. It basically classified movies reviews into two categories: positive and negative, expanding on the basic task of classifying a movie review as either positive or negative in order to predict star ratings on a 3- or 4-star rating</a:t>
            </a:r>
            <a:r>
              <a:rPr lang="en-US" sz="1800" b="0" i="0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.</a:t>
            </a:r>
            <a:endParaRPr lang="en-US" sz="1800" b="0" i="0" baseline="-25000" dirty="0">
              <a:solidFill>
                <a:schemeClr val="tx2">
                  <a:lumMod val="50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R="0" algn="just"/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461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1">
            <a:extLst>
              <a:ext uri="{FF2B5EF4-FFF2-40B4-BE49-F238E27FC236}">
                <a16:creationId xmlns:a16="http://schemas.microsoft.com/office/drawing/2014/main" id="{432D0D24-91ED-4439-A4A7-853734793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78224"/>
            <a:ext cx="10972800" cy="1143000"/>
          </a:xfrm>
        </p:spPr>
        <p:txBody>
          <a:bodyPr>
            <a:noAutofit/>
          </a:bodyPr>
          <a:lstStyle/>
          <a:p>
            <a:pPr lvl="0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Statements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A2C260E4-F52F-47CF-861A-7D10A2F5D666}"/>
              </a:ext>
            </a:extLst>
          </p:cNvPr>
          <p:cNvSpPr txBox="1">
            <a:spLocks/>
          </p:cNvSpPr>
          <p:nvPr/>
        </p:nvSpPr>
        <p:spPr>
          <a:xfrm>
            <a:off x="762000" y="1721224"/>
            <a:ext cx="10972800" cy="5012473"/>
          </a:xfrm>
          <a:prstGeom prst="rect">
            <a:avLst/>
          </a:prstGeom>
        </p:spPr>
        <p:txBody>
          <a:bodyPr>
            <a:noAutofit/>
          </a:bodyPr>
          <a:lstStyle>
            <a:lvl1pPr marL="342891" indent="-342891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As social media is increasing day by day, it has become a great platform for people to express their views and share opinion. So, it is very vital to recognize whether these opinion or emotions are even wholesome or not.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>
              <a:buFont typeface="Arial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We can analyze reviews and articles and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determine what public thinks of them.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/>
              <a:buNone/>
            </a:pPr>
            <a:endParaRPr lang="en-US" sz="2000" dirty="0"/>
          </a:p>
          <a:p>
            <a:pPr algn="just">
              <a:buFont typeface="Arial"/>
              <a:buNone/>
            </a:pPr>
            <a:endParaRPr lang="en-US" sz="2000" dirty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144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7081"/>
            <a:ext cx="12192000" cy="758660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Motivation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1CE16B-08CC-4562-88E8-0B7FA7D200D2}"/>
              </a:ext>
            </a:extLst>
          </p:cNvPr>
          <p:cNvSpPr txBox="1"/>
          <p:nvPr/>
        </p:nvSpPr>
        <p:spPr>
          <a:xfrm>
            <a:off x="817333" y="1783080"/>
            <a:ext cx="11055096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motivation behind our opinion analysis system is to produce an output value that indicates how the sentence or document is positive, negative, or neutral. 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Opinion analysis is extremely useful in social network monitoring because it allows us to get a sense of what the general public thinks about certain topics.</a:t>
            </a:r>
            <a:endParaRPr lang="en-US" sz="1800" dirty="0">
              <a:solidFill>
                <a:srgbClr val="000009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rgbClr val="00000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aims to divide or distribute the content according to their sentiments and helps reader to choose the type of content they want to read.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8994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5532ACD-8EA3-487B-A210-AA7906566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27039"/>
            <a:ext cx="10972800" cy="670241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2ADFB0-48D7-490A-934B-F76B5EC6D67A}"/>
              </a:ext>
            </a:extLst>
          </p:cNvPr>
          <p:cNvSpPr txBox="1">
            <a:spLocks/>
          </p:cNvSpPr>
          <p:nvPr/>
        </p:nvSpPr>
        <p:spPr>
          <a:xfrm>
            <a:off x="762000" y="1097281"/>
            <a:ext cx="11237742" cy="5181284"/>
          </a:xfrm>
          <a:prstGeom prst="rect">
            <a:avLst/>
          </a:prstGeom>
        </p:spPr>
        <p:txBody>
          <a:bodyPr>
            <a:normAutofit/>
          </a:bodyPr>
          <a:lstStyle>
            <a:lvl1pPr marL="342891" indent="-342891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Our main objective is to determine the emotional tone behind series of words , used to gain an understanding</a:t>
            </a:r>
          </a:p>
          <a:p>
            <a:pPr algn="just">
              <a:buFont typeface="Arial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of the attitude, opinions and emotions expressed within an online mention. It also helps in understanding</a:t>
            </a:r>
          </a:p>
          <a:p>
            <a:pPr algn="just">
              <a:buFont typeface="Arial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public  opinion. Companies use opinion analysis in doing market research and figuring out if their</a:t>
            </a:r>
          </a:p>
          <a:p>
            <a:pPr algn="just">
              <a:buFont typeface="Arial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customers like a particular product or not. </a:t>
            </a:r>
          </a:p>
          <a:p>
            <a:pPr algn="just">
              <a:buFont typeface="Arial"/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/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Sub objectives: </a:t>
            </a:r>
          </a:p>
          <a:p>
            <a:pPr algn="just">
              <a:buFont typeface="Arial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To evaluate the persons opinion in certain cases.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To determine the emotional tone behind the series of the word.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To teach the machine to analyze the various grammatical nuances.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To implement an algorithm for automatic classification of text into positive or negative .</a:t>
            </a:r>
          </a:p>
          <a:p>
            <a:pPr algn="just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943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FD533D-6658-4B20-9872-9E9AC618E297}"/>
              </a:ext>
            </a:extLst>
          </p:cNvPr>
          <p:cNvSpPr/>
          <p:nvPr/>
        </p:nvSpPr>
        <p:spPr>
          <a:xfrm>
            <a:off x="858130" y="872197"/>
            <a:ext cx="10958732" cy="5553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5E0071-69EB-4F50-8780-0DB0C743458B}"/>
              </a:ext>
            </a:extLst>
          </p:cNvPr>
          <p:cNvSpPr/>
          <p:nvPr/>
        </p:nvSpPr>
        <p:spPr>
          <a:xfrm>
            <a:off x="1041009" y="998806"/>
            <a:ext cx="1997612" cy="125202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dirty="0">
                <a:solidFill>
                  <a:schemeClr val="tx1"/>
                </a:solidFill>
              </a:rPr>
              <a:t>Input Textual Data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5EB733-394C-44E3-BB06-FB87DF406129}"/>
              </a:ext>
            </a:extLst>
          </p:cNvPr>
          <p:cNvSpPr/>
          <p:nvPr/>
        </p:nvSpPr>
        <p:spPr>
          <a:xfrm>
            <a:off x="1041009" y="2618934"/>
            <a:ext cx="1997612" cy="125202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</a:t>
            </a:r>
            <a:r>
              <a:rPr lang="en-US" dirty="0" err="1">
                <a:solidFill>
                  <a:schemeClr val="tx1"/>
                </a:solidFill>
              </a:rPr>
              <a:t>Separate</a:t>
            </a:r>
            <a:r>
              <a:rPr lang="en-US" dirty="0">
                <a:solidFill>
                  <a:schemeClr val="tx1"/>
                </a:solidFill>
              </a:rPr>
              <a:t> Sentences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58A562-2D7F-4CC9-942E-88E8DBEC1FA1}"/>
              </a:ext>
            </a:extLst>
          </p:cNvPr>
          <p:cNvSpPr/>
          <p:nvPr/>
        </p:nvSpPr>
        <p:spPr>
          <a:xfrm>
            <a:off x="1066799" y="4239066"/>
            <a:ext cx="1997612" cy="125202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  Opinions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A8C334-2CAD-4719-92BA-9361AF19C266}"/>
              </a:ext>
            </a:extLst>
          </p:cNvPr>
          <p:cNvSpPr/>
          <p:nvPr/>
        </p:nvSpPr>
        <p:spPr>
          <a:xfrm>
            <a:off x="3273080" y="5162843"/>
            <a:ext cx="1997612" cy="125202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Opinion Verb repository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F46A31-5CDB-4617-9D51-A3464D2268E0}"/>
              </a:ext>
            </a:extLst>
          </p:cNvPr>
          <p:cNvSpPr/>
          <p:nvPr/>
        </p:nvSpPr>
        <p:spPr>
          <a:xfrm>
            <a:off x="3581398" y="4239066"/>
            <a:ext cx="4282441" cy="75379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Classify</a:t>
            </a:r>
            <a:r>
              <a:rPr lang="en-US" dirty="0">
                <a:solidFill>
                  <a:schemeClr val="tx1"/>
                </a:solidFill>
              </a:rPr>
              <a:t> verb/opinion to positive ,negative and neutral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955F36-0D30-41C4-8104-688585BAB9D0}"/>
              </a:ext>
            </a:extLst>
          </p:cNvPr>
          <p:cNvSpPr/>
          <p:nvPr/>
        </p:nvSpPr>
        <p:spPr>
          <a:xfrm>
            <a:off x="3581397" y="1497036"/>
            <a:ext cx="4282441" cy="75379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Calculate the overall positive, negative and neutral percentage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D05611-416C-4A88-8310-64B8695049E0}"/>
              </a:ext>
            </a:extLst>
          </p:cNvPr>
          <p:cNvSpPr/>
          <p:nvPr/>
        </p:nvSpPr>
        <p:spPr>
          <a:xfrm>
            <a:off x="3576705" y="2868051"/>
            <a:ext cx="4282441" cy="75379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Calculate Sentiment of Each Sentence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C52A9B-D7E0-4C71-9267-42E9C747314B}"/>
              </a:ext>
            </a:extLst>
          </p:cNvPr>
          <p:cNvSpPr/>
          <p:nvPr/>
        </p:nvSpPr>
        <p:spPr>
          <a:xfrm>
            <a:off x="9091832" y="1247920"/>
            <a:ext cx="1997612" cy="125202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Classify  the textual data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73DB70-A469-4828-AF3A-A964F0E7473C}"/>
              </a:ext>
            </a:extLst>
          </p:cNvPr>
          <p:cNvSpPr/>
          <p:nvPr/>
        </p:nvSpPr>
        <p:spPr>
          <a:xfrm>
            <a:off x="8519160" y="3210656"/>
            <a:ext cx="1470075" cy="125202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Positive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17B54E-DE8A-4078-951C-798FD68E5D82}"/>
              </a:ext>
            </a:extLst>
          </p:cNvPr>
          <p:cNvSpPr/>
          <p:nvPr/>
        </p:nvSpPr>
        <p:spPr>
          <a:xfrm>
            <a:off x="10168011" y="3247290"/>
            <a:ext cx="1470075" cy="125202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>
                <a:solidFill>
                  <a:schemeClr val="tx1"/>
                </a:solidFill>
              </a:rPr>
              <a:t>Negative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FC7A84-CE8B-4866-95B4-BD8D885C5E8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039815" y="2250831"/>
            <a:ext cx="0" cy="3681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D35552-68E6-453A-A174-F60C3784CBF4}"/>
              </a:ext>
            </a:extLst>
          </p:cNvPr>
          <p:cNvCxnSpPr/>
          <p:nvPr/>
        </p:nvCxnSpPr>
        <p:spPr>
          <a:xfrm>
            <a:off x="2065605" y="3870963"/>
            <a:ext cx="0" cy="3681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476EC2F-D5BB-40F3-90A3-DBC6CE18BFC7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16200000" flipH="1">
            <a:off x="2520460" y="5036235"/>
            <a:ext cx="297765" cy="1207475"/>
          </a:xfrm>
          <a:prstGeom prst="bentConnector2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266697A-3FA6-4A62-97C7-E09986B6B4BD}"/>
              </a:ext>
            </a:extLst>
          </p:cNvPr>
          <p:cNvCxnSpPr>
            <a:stCxn id="8" idx="3"/>
            <a:endCxn id="9" idx="2"/>
          </p:cNvCxnSpPr>
          <p:nvPr/>
        </p:nvCxnSpPr>
        <p:spPr>
          <a:xfrm flipV="1">
            <a:off x="5270692" y="4992861"/>
            <a:ext cx="451927" cy="795995"/>
          </a:xfrm>
          <a:prstGeom prst="bentConnector2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53D9E2-E3AA-4859-AA4E-9CCA296C080F}"/>
              </a:ext>
            </a:extLst>
          </p:cNvPr>
          <p:cNvCxnSpPr>
            <a:stCxn id="9" idx="0"/>
            <a:endCxn id="12" idx="2"/>
          </p:cNvCxnSpPr>
          <p:nvPr/>
        </p:nvCxnSpPr>
        <p:spPr>
          <a:xfrm flipH="1" flipV="1">
            <a:off x="5717926" y="3621846"/>
            <a:ext cx="4693" cy="61722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ACAA0A-EC51-4CB1-854D-8F8B49306BD4}"/>
              </a:ext>
            </a:extLst>
          </p:cNvPr>
          <p:cNvCxnSpPr/>
          <p:nvPr/>
        </p:nvCxnSpPr>
        <p:spPr>
          <a:xfrm flipH="1" flipV="1">
            <a:off x="5698867" y="2258450"/>
            <a:ext cx="4693" cy="61722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6C5485-BAA6-4A0F-80A1-E3484FBD1730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7863838" y="1873933"/>
            <a:ext cx="1227994" cy="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377A902-7DB6-41C5-88D7-15F025A1D457}"/>
              </a:ext>
            </a:extLst>
          </p:cNvPr>
          <p:cNvCxnSpPr>
            <a:stCxn id="13" idx="2"/>
          </p:cNvCxnSpPr>
          <p:nvPr/>
        </p:nvCxnSpPr>
        <p:spPr>
          <a:xfrm>
            <a:off x="10090638" y="2499945"/>
            <a:ext cx="0" cy="368106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9BD39E-DAE0-4B42-A5BE-BE108DFCA53D}"/>
              </a:ext>
            </a:extLst>
          </p:cNvPr>
          <p:cNvCxnSpPr/>
          <p:nvPr/>
        </p:nvCxnSpPr>
        <p:spPr>
          <a:xfrm flipV="1">
            <a:off x="9254197" y="2868051"/>
            <a:ext cx="1648851" cy="7619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CE59BD-A4B8-42E4-9369-10CB7DBD9735}"/>
              </a:ext>
            </a:extLst>
          </p:cNvPr>
          <p:cNvCxnSpPr>
            <a:endCxn id="14" idx="0"/>
          </p:cNvCxnSpPr>
          <p:nvPr/>
        </p:nvCxnSpPr>
        <p:spPr>
          <a:xfrm>
            <a:off x="9254197" y="2875670"/>
            <a:ext cx="1" cy="33498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BB2572-550B-4B6C-88CE-258636481A37}"/>
              </a:ext>
            </a:extLst>
          </p:cNvPr>
          <p:cNvCxnSpPr/>
          <p:nvPr/>
        </p:nvCxnSpPr>
        <p:spPr>
          <a:xfrm>
            <a:off x="10854396" y="2912304"/>
            <a:ext cx="1" cy="33498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83BBE1C5-E5EB-4BE2-9992-B398BDC44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2" y="0"/>
            <a:ext cx="10972800" cy="11430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Methodologies</a:t>
            </a:r>
          </a:p>
        </p:txBody>
      </p:sp>
    </p:spTree>
    <p:extLst>
      <p:ext uri="{BB962C8B-B14F-4D97-AF65-F5344CB8AC3E}">
        <p14:creationId xmlns:p14="http://schemas.microsoft.com/office/powerpoint/2010/main" val="8128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10498</TotalTime>
  <Words>992</Words>
  <Application>Microsoft Office PowerPoint</Application>
  <PresentationFormat>Widescreen</PresentationFormat>
  <Paragraphs>183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Open Sans</vt:lpstr>
      <vt:lpstr>system-ui</vt:lpstr>
      <vt:lpstr>Times New Roman</vt:lpstr>
      <vt:lpstr>Office Theme</vt:lpstr>
      <vt:lpstr>PowerPoint Presentation</vt:lpstr>
      <vt:lpstr> OPINION ANALYSIS  OF TEXTUAL  DATA </vt:lpstr>
      <vt:lpstr>Team Members &amp; Role</vt:lpstr>
      <vt:lpstr>Introduction</vt:lpstr>
      <vt:lpstr>Literature Review</vt:lpstr>
      <vt:lpstr>Problem Statements </vt:lpstr>
      <vt:lpstr>Motivation</vt:lpstr>
      <vt:lpstr>Objective</vt:lpstr>
      <vt:lpstr>Methodologies</vt:lpstr>
      <vt:lpstr>System Requirements: (Software/Hardware)  </vt:lpstr>
      <vt:lpstr>Use Case Diagram</vt:lpstr>
      <vt:lpstr>PowerPoint Presentation</vt:lpstr>
      <vt:lpstr>PERT CHART</vt:lpstr>
      <vt:lpstr>References &amp; GIT link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Strengthen the embankments</dc:title>
  <dc:creator>Apple 2</dc:creator>
  <cp:lastModifiedBy>Utkarsh Bahuguna</cp:lastModifiedBy>
  <cp:revision>695</cp:revision>
  <cp:lastPrinted>2017-08-16T11:40:20Z</cp:lastPrinted>
  <dcterms:created xsi:type="dcterms:W3CDTF">2017-08-14T08:34:40Z</dcterms:created>
  <dcterms:modified xsi:type="dcterms:W3CDTF">2022-04-19T05:40:32Z</dcterms:modified>
</cp:coreProperties>
</file>