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5"/>
  </p:notesMasterIdLst>
  <p:sldIdLst>
    <p:sldId id="256" r:id="rId2"/>
    <p:sldId id="257" r:id="rId3"/>
    <p:sldId id="258" r:id="rId4"/>
    <p:sldId id="259" r:id="rId5"/>
    <p:sldId id="262" r:id="rId6"/>
    <p:sldId id="261" r:id="rId7"/>
    <p:sldId id="263" r:id="rId8"/>
    <p:sldId id="264" r:id="rId9"/>
    <p:sldId id="265" r:id="rId10"/>
    <p:sldId id="266" r:id="rId11"/>
    <p:sldId id="272" r:id="rId12"/>
    <p:sldId id="269" r:id="rId13"/>
    <p:sldId id="270" r:id="rId14"/>
  </p:sldIdLst>
  <p:sldSz cx="12192000" cy="6858000"/>
  <p:notesSz cx="6858000" cy="9144000"/>
  <p:defaultTextStyle>
    <a:defPPr lvl="0">
      <a:defRPr lang="en-US"/>
    </a:defPPr>
    <a:lvl1pPr marL="0" lvl="0" algn="l" defTabSz="457200" rtl="0" eaLnBrk="1" latinLnBrk="0" hangingPunct="1">
      <a:defRPr sz="1900" kern="1200">
        <a:solidFill>
          <a:schemeClr val="tx1"/>
        </a:solidFill>
        <a:latin typeface="+mn-lt"/>
        <a:ea typeface="+mn-ea"/>
        <a:cs typeface="+mn-cs"/>
      </a:defRPr>
    </a:lvl1pPr>
    <a:lvl2pPr marL="457200" lvl="1" algn="l" defTabSz="457200" rtl="0" eaLnBrk="1" latinLnBrk="0" hangingPunct="1">
      <a:defRPr sz="1900" kern="1200">
        <a:solidFill>
          <a:schemeClr val="tx1"/>
        </a:solidFill>
        <a:latin typeface="+mn-lt"/>
        <a:ea typeface="+mn-ea"/>
        <a:cs typeface="+mn-cs"/>
      </a:defRPr>
    </a:lvl2pPr>
    <a:lvl3pPr marL="914400" lvl="2" algn="l" defTabSz="457200" rtl="0" eaLnBrk="1" latinLnBrk="0" hangingPunct="1">
      <a:defRPr sz="1900" kern="1200">
        <a:solidFill>
          <a:schemeClr val="tx1"/>
        </a:solidFill>
        <a:latin typeface="+mn-lt"/>
        <a:ea typeface="+mn-ea"/>
        <a:cs typeface="+mn-cs"/>
      </a:defRPr>
    </a:lvl3pPr>
    <a:lvl4pPr marL="1371600" lvl="3" algn="l" defTabSz="457200" rtl="0" eaLnBrk="1" latinLnBrk="0" hangingPunct="1">
      <a:defRPr sz="1900" kern="1200">
        <a:solidFill>
          <a:schemeClr val="tx1"/>
        </a:solidFill>
        <a:latin typeface="+mn-lt"/>
        <a:ea typeface="+mn-ea"/>
        <a:cs typeface="+mn-cs"/>
      </a:defRPr>
    </a:lvl4pPr>
    <a:lvl5pPr marL="1828800" lvl="4" algn="l" defTabSz="457200" rtl="0" eaLnBrk="1" latinLnBrk="0" hangingPunct="1">
      <a:defRPr sz="1900" kern="1200">
        <a:solidFill>
          <a:schemeClr val="tx1"/>
        </a:solidFill>
        <a:latin typeface="+mn-lt"/>
        <a:ea typeface="+mn-ea"/>
        <a:cs typeface="+mn-cs"/>
      </a:defRPr>
    </a:lvl5pPr>
    <a:lvl6pPr marL="2286000" lvl="5" algn="l" defTabSz="457200" rtl="0" eaLnBrk="1" latinLnBrk="0" hangingPunct="1">
      <a:defRPr sz="1900" kern="1200">
        <a:solidFill>
          <a:schemeClr val="tx1"/>
        </a:solidFill>
        <a:latin typeface="+mn-lt"/>
        <a:ea typeface="+mn-ea"/>
        <a:cs typeface="+mn-cs"/>
      </a:defRPr>
    </a:lvl6pPr>
    <a:lvl7pPr marL="2743200" lvl="6" algn="l" defTabSz="457200" rtl="0" eaLnBrk="1" latinLnBrk="0" hangingPunct="1">
      <a:defRPr sz="1900" kern="1200">
        <a:solidFill>
          <a:schemeClr val="tx1"/>
        </a:solidFill>
        <a:latin typeface="+mn-lt"/>
        <a:ea typeface="+mn-ea"/>
        <a:cs typeface="+mn-cs"/>
      </a:defRPr>
    </a:lvl7pPr>
    <a:lvl8pPr marL="3200400" lvl="7" algn="l" defTabSz="457200" rtl="0" eaLnBrk="1" latinLnBrk="0" hangingPunct="1">
      <a:defRPr sz="1900" kern="1200">
        <a:solidFill>
          <a:schemeClr val="tx1"/>
        </a:solidFill>
        <a:latin typeface="+mn-lt"/>
        <a:ea typeface="+mn-ea"/>
        <a:cs typeface="+mn-cs"/>
      </a:defRPr>
    </a:lvl8pPr>
    <a:lvl9pPr marL="3657600" lvl="8" algn="l" defTabSz="457200"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237FC1-9FD7-4485-BDAE-3C07E098F90A}" v="16" dt="2021-12-06T09:01:10.944"/>
    <p1510:client id="{DD1C15BE-D2A1-451E-86D5-EDA178741E71}" v="235" dt="2021-12-06T09:25:37.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85012C-24FD-4033-9E4F-17EFABF705B6}" type="slidenum">
              <a:rPr lang="en-US" smtClean="0"/>
              <a:t>9</a:t>
            </a:fld>
            <a:endParaRPr lang="en-US"/>
          </a:p>
        </p:txBody>
      </p:sp>
    </p:spTree>
    <p:extLst>
      <p:ext uri="{BB962C8B-B14F-4D97-AF65-F5344CB8AC3E}">
        <p14:creationId xmlns:p14="http://schemas.microsoft.com/office/powerpoint/2010/main" val="2346316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
        <p:nvSpPr>
          <p:cNvPr id="6" name="Title 1"/>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t>‹#›</a:t>
            </a:fld>
            <a:endParaRPr lang="en-US"/>
          </a:p>
        </p:txBody>
      </p:sp>
      <p:sp>
        <p:nvSpPr>
          <p:cNvPr id="5" name="Title Placeholder 1"/>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p:cNvSpPr txBox="1"/>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4400" algn="l" defTabSz="457200" rtl="0" eaLnBrk="1" latinLnBrk="0" hangingPunct="1">
              <a:defRPr sz="1900" kern="1200">
                <a:solidFill>
                  <a:schemeClr val="tx1"/>
                </a:solidFill>
                <a:latin typeface="+mn-lt"/>
                <a:ea typeface="+mn-ea"/>
                <a:cs typeface="+mn-cs"/>
              </a:defRPr>
            </a:lvl3pPr>
            <a:lvl4pPr marL="1371600" algn="l" defTabSz="457200" rtl="0" eaLnBrk="1" latinLnBrk="0" hangingPunct="1">
              <a:defRPr sz="1900" kern="1200">
                <a:solidFill>
                  <a:schemeClr val="tx1"/>
                </a:solidFill>
                <a:latin typeface="+mn-lt"/>
                <a:ea typeface="+mn-ea"/>
                <a:cs typeface="+mn-cs"/>
              </a:defRPr>
            </a:lvl4pPr>
            <a:lvl5pPr marL="1828800" algn="l" defTabSz="457200" rtl="0" eaLnBrk="1" latinLnBrk="0" hangingPunct="1">
              <a:defRPr sz="1900" kern="1200">
                <a:solidFill>
                  <a:schemeClr val="tx1"/>
                </a:solidFill>
                <a:latin typeface="+mn-lt"/>
                <a:ea typeface="+mn-ea"/>
                <a:cs typeface="+mn-cs"/>
              </a:defRPr>
            </a:lvl5pPr>
            <a:lvl6pPr marL="2286000" algn="l" defTabSz="457200" rtl="0" eaLnBrk="1" latinLnBrk="0" hangingPunct="1">
              <a:defRPr sz="1900" kern="1200">
                <a:solidFill>
                  <a:schemeClr val="tx1"/>
                </a:solidFill>
                <a:latin typeface="+mn-lt"/>
                <a:ea typeface="+mn-ea"/>
                <a:cs typeface="+mn-cs"/>
              </a:defRPr>
            </a:lvl6pPr>
            <a:lvl7pPr marL="2743200" algn="l" defTabSz="457200" rtl="0" eaLnBrk="1" latinLnBrk="0" hangingPunct="1">
              <a:defRPr sz="1900" kern="1200">
                <a:solidFill>
                  <a:schemeClr val="tx1"/>
                </a:solidFill>
                <a:latin typeface="+mn-lt"/>
                <a:ea typeface="+mn-ea"/>
                <a:cs typeface="+mn-cs"/>
              </a:defRPr>
            </a:lvl7pPr>
            <a:lvl8pPr marL="3200400" algn="l" defTabSz="457200" rtl="0" eaLnBrk="1" latinLnBrk="0" hangingPunct="1">
              <a:defRPr sz="1900" kern="1200">
                <a:solidFill>
                  <a:schemeClr val="tx1"/>
                </a:solidFill>
                <a:latin typeface="+mn-lt"/>
                <a:ea typeface="+mn-ea"/>
                <a:cs typeface="+mn-cs"/>
              </a:defRPr>
            </a:lvl8pPr>
            <a:lvl9pPr marL="3657600" algn="l" defTabSz="457200" rtl="0" eaLnBrk="1" latinLnBrk="0" hangingPunct="1">
              <a:defRPr sz="1900" kern="1200">
                <a:solidFill>
                  <a:schemeClr val="tx1"/>
                </a:solidFill>
                <a:latin typeface="+mn-lt"/>
                <a:ea typeface="+mn-ea"/>
                <a:cs typeface="+mn-cs"/>
              </a:defRPr>
            </a:lvl9pPr>
          </a:lstStyle>
          <a:p>
            <a:fld id="{EB1023CF-B329-E444-9BAC-9F50F1C249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p:cNvSpPr>
            <a:spLocks noGrp="1"/>
          </p:cNvSpPr>
          <p:nvPr>
            <p:ph type="dt" sz="half" idx="10"/>
          </p:nvPr>
        </p:nvSpPr>
        <p:spPr/>
        <p:txBody>
          <a:bodyPr/>
          <a:lstStyle/>
          <a:p>
            <a:fld id="{AD5D2152-08A9-004F-BE32-52A9C6BDFCAD}"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t>12/8/2021</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900" kern="1200">
          <a:solidFill>
            <a:schemeClr val="tx1"/>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4400" algn="l" defTabSz="457200" rtl="0" eaLnBrk="1" latinLnBrk="0" hangingPunct="1">
        <a:defRPr sz="1900" kern="1200">
          <a:solidFill>
            <a:schemeClr val="tx1"/>
          </a:solidFill>
          <a:latin typeface="+mn-lt"/>
          <a:ea typeface="+mn-ea"/>
          <a:cs typeface="+mn-cs"/>
        </a:defRPr>
      </a:lvl3pPr>
      <a:lvl4pPr marL="1371600" algn="l" defTabSz="457200" rtl="0" eaLnBrk="1" latinLnBrk="0" hangingPunct="1">
        <a:defRPr sz="1900" kern="1200">
          <a:solidFill>
            <a:schemeClr val="tx1"/>
          </a:solidFill>
          <a:latin typeface="+mn-lt"/>
          <a:ea typeface="+mn-ea"/>
          <a:cs typeface="+mn-cs"/>
        </a:defRPr>
      </a:lvl4pPr>
      <a:lvl5pPr marL="1828800" algn="l" defTabSz="457200" rtl="0" eaLnBrk="1" latinLnBrk="0" hangingPunct="1">
        <a:defRPr sz="1900" kern="1200">
          <a:solidFill>
            <a:schemeClr val="tx1"/>
          </a:solidFill>
          <a:latin typeface="+mn-lt"/>
          <a:ea typeface="+mn-ea"/>
          <a:cs typeface="+mn-cs"/>
        </a:defRPr>
      </a:lvl5pPr>
      <a:lvl6pPr marL="2286000" algn="l" defTabSz="457200" rtl="0" eaLnBrk="1" latinLnBrk="0" hangingPunct="1">
        <a:defRPr sz="1900" kern="1200">
          <a:solidFill>
            <a:schemeClr val="tx1"/>
          </a:solidFill>
          <a:latin typeface="+mn-lt"/>
          <a:ea typeface="+mn-ea"/>
          <a:cs typeface="+mn-cs"/>
        </a:defRPr>
      </a:lvl6pPr>
      <a:lvl7pPr marL="2743200" algn="l" defTabSz="457200" rtl="0" eaLnBrk="1" latinLnBrk="0" hangingPunct="1">
        <a:defRPr sz="1900" kern="1200">
          <a:solidFill>
            <a:schemeClr val="tx1"/>
          </a:solidFill>
          <a:latin typeface="+mn-lt"/>
          <a:ea typeface="+mn-ea"/>
          <a:cs typeface="+mn-cs"/>
        </a:defRPr>
      </a:lvl7pPr>
      <a:lvl8pPr marL="3200400" algn="l" defTabSz="457200" rtl="0" eaLnBrk="1" latinLnBrk="0" hangingPunct="1">
        <a:defRPr sz="1900" kern="1200">
          <a:solidFill>
            <a:schemeClr val="tx1"/>
          </a:solidFill>
          <a:latin typeface="+mn-lt"/>
          <a:ea typeface="+mn-ea"/>
          <a:cs typeface="+mn-cs"/>
        </a:defRPr>
      </a:lvl8pPr>
      <a:lvl9pPr marL="3657600" algn="l" defTabSz="4572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ipcc.ch/site/assets/uploads/2018/03/SREX_Full_Report-1.pdf" TargetMode="External"/><Relationship Id="rId2" Type="http://schemas.openxmlformats.org/officeDocument/2006/relationships/hyperlink" Target="https://www.researchgate.net/publication/303436834_Flood_Disaster_in_Mountain_Environment_A_Study_of_Himachal_Pradesh_India" TargetMode="External"/><Relationship Id="rId1" Type="http://schemas.openxmlformats.org/officeDocument/2006/relationships/slideLayout" Target="../slideLayouts/slideLayout4.xml"/><Relationship Id="rId6" Type="http://schemas.openxmlformats.org/officeDocument/2006/relationships/hyperlink" Target="https://github.com/GAURAVPORWAL005/Weather_forecast_and_disaster_alarm_in_hilly_areas./tree/master/src/com/company" TargetMode="External"/><Relationship Id="rId5" Type="http://schemas.openxmlformats.org/officeDocument/2006/relationships/hyperlink" Target="https://dmmc.uk.gov.in/files/Impacts_of_Climate_Change.pdf" TargetMode="External"/><Relationship Id="rId4" Type="http://schemas.openxmlformats.org/officeDocument/2006/relationships/hyperlink" Target="https://dmmc.uk.gov.in/files/pdf/Rudraprayag_final.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0" y="469371"/>
            <a:ext cx="11568546" cy="564910"/>
          </a:xfrm>
        </p:spPr>
        <p:txBody>
          <a:bodyPr>
            <a:noAutofit/>
          </a:bodyPr>
          <a:lstStyle/>
          <a:p>
            <a:r>
              <a:rPr lang="en-IN" b="1" dirty="0">
                <a:cs typeface="Times New Roman" panose="02020603050405020304" pitchFamily="18" charset="0"/>
              </a:rPr>
              <a:t>Use-Case Diagram</a:t>
            </a:r>
          </a:p>
        </p:txBody>
      </p:sp>
      <p:pic>
        <p:nvPicPr>
          <p:cNvPr id="4" name="Picture 3">
            <a:extLst>
              <a:ext uri="{FF2B5EF4-FFF2-40B4-BE49-F238E27FC236}">
                <a16:creationId xmlns:a16="http://schemas.microsoft.com/office/drawing/2014/main" id="{154A122A-E941-4339-8F91-5CA1D78F9B50}"/>
              </a:ext>
            </a:extLst>
          </p:cNvPr>
          <p:cNvPicPr>
            <a:picLocks noChangeAspect="1"/>
          </p:cNvPicPr>
          <p:nvPr/>
        </p:nvPicPr>
        <p:blipFill>
          <a:blip r:embed="rId2"/>
          <a:stretch>
            <a:fillRect/>
          </a:stretch>
        </p:blipFill>
        <p:spPr>
          <a:xfrm>
            <a:off x="1828801" y="1039862"/>
            <a:ext cx="8272462" cy="56760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EF36-AAA3-488C-8A76-E9DFF6B4D7E8}"/>
              </a:ext>
            </a:extLst>
          </p:cNvPr>
          <p:cNvSpPr>
            <a:spLocks noGrp="1"/>
          </p:cNvSpPr>
          <p:nvPr>
            <p:ph type="title"/>
          </p:nvPr>
        </p:nvSpPr>
        <p:spPr>
          <a:xfrm>
            <a:off x="444760" y="324402"/>
            <a:ext cx="10972800" cy="1143000"/>
          </a:xfrm>
        </p:spPr>
        <p:txBody>
          <a:bodyPr>
            <a:normAutofit/>
          </a:bodyPr>
          <a:lstStyle/>
          <a:p>
            <a:r>
              <a:rPr lang="en-IN" sz="3600" b="1" dirty="0">
                <a:solidFill>
                  <a:schemeClr val="tx1">
                    <a:lumMod val="65000"/>
                    <a:lumOff val="35000"/>
                  </a:schemeClr>
                </a:solidFill>
                <a:latin typeface="+mn-lt"/>
              </a:rPr>
              <a:t>Conclusion</a:t>
            </a:r>
            <a:endParaRPr lang="en-US" sz="3600" b="1" dirty="0">
              <a:solidFill>
                <a:schemeClr val="tx1">
                  <a:lumMod val="65000"/>
                  <a:lumOff val="35000"/>
                </a:schemeClr>
              </a:solidFill>
              <a:latin typeface="+mn-lt"/>
            </a:endParaRPr>
          </a:p>
        </p:txBody>
      </p:sp>
      <p:sp>
        <p:nvSpPr>
          <p:cNvPr id="3" name="Content Placeholder 2">
            <a:extLst>
              <a:ext uri="{FF2B5EF4-FFF2-40B4-BE49-F238E27FC236}">
                <a16:creationId xmlns:a16="http://schemas.microsoft.com/office/drawing/2014/main" id="{B51187BB-E762-4103-A7BD-869039335972}"/>
              </a:ext>
            </a:extLst>
          </p:cNvPr>
          <p:cNvSpPr>
            <a:spLocks noGrp="1"/>
          </p:cNvSpPr>
          <p:nvPr>
            <p:ph idx="1"/>
          </p:nvPr>
        </p:nvSpPr>
        <p:spPr>
          <a:xfrm>
            <a:off x="444760" y="1827246"/>
            <a:ext cx="10972800" cy="4525963"/>
          </a:xfrm>
        </p:spPr>
        <p:txBody>
          <a:bodyPr>
            <a:normAutofit fontScale="92500"/>
          </a:bodyPr>
          <a:lstStyle/>
          <a:p>
            <a:pPr algn="just">
              <a:lnSpc>
                <a:spcPct val="115000"/>
              </a:lnSpc>
              <a:spcBef>
                <a:spcPts val="0"/>
              </a:spcBef>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Weather forecasting is a complex and challenging science that depends on the efficient interplay of weather observation, data analysis by meteorologists and computers, and rapid communication systems. </a:t>
            </a:r>
          </a:p>
          <a:p>
            <a:pPr marL="0" indent="0" algn="just">
              <a:lnSpc>
                <a:spcPct val="115000"/>
              </a:lnSpc>
              <a:spcBef>
                <a:spcPts val="0"/>
              </a:spcBef>
              <a:buNone/>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15000"/>
              </a:lnSpc>
              <a:spcBef>
                <a:spcPts val="0"/>
              </a:spcBef>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Meteorologists have achieved a very respectable level of skill for shortrange weather forecasting.</a:t>
            </a:r>
          </a:p>
          <a:p>
            <a:pPr marL="0" indent="0" algn="just">
              <a:lnSpc>
                <a:spcPct val="115000"/>
              </a:lnSpc>
              <a:spcBef>
                <a:spcPts val="0"/>
              </a:spcBef>
              <a:buNone/>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15000"/>
              </a:lnSpc>
              <a:spcBef>
                <a:spcPts val="0"/>
              </a:spcBef>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Further improvement is expected with denser surface and upper air observational networks, more precise numerical models of the atmosphere, larger and faster computers and more are to be realized.</a:t>
            </a:r>
          </a:p>
          <a:p>
            <a:pPr algn="just">
              <a:lnSpc>
                <a:spcPct val="115000"/>
              </a:lnSpc>
              <a:spcBef>
                <a:spcPts val="0"/>
              </a:spcBef>
            </a:pP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Bef>
                <a:spcPts val="0"/>
              </a:spcBef>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However, continued international cooperation is essential, for the atmosphere is a continuous fluid that knows no political boundaries.</a:t>
            </a:r>
          </a:p>
          <a:p>
            <a:pPr>
              <a:lnSpc>
                <a:spcPct val="170000"/>
              </a:lnSpc>
            </a:pPr>
            <a:endParaRPr lang="en-US" sz="1600" dirty="0"/>
          </a:p>
        </p:txBody>
      </p:sp>
    </p:spTree>
    <p:extLst>
      <p:ext uri="{BB962C8B-B14F-4D97-AF65-F5344CB8AC3E}">
        <p14:creationId xmlns:p14="http://schemas.microsoft.com/office/powerpoint/2010/main" val="180245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9480"/>
            <a:ext cx="12192000" cy="564910"/>
          </a:xfrm>
        </p:spPr>
        <p:txBody>
          <a:bodyPr>
            <a:noAutofit/>
          </a:bodyPr>
          <a:lstStyle/>
          <a:p>
            <a:r>
              <a:rPr lang="en-IN" b="1" dirty="0">
                <a:cs typeface="Times New Roman" panose="02020603050405020304" pitchFamily="18" charset="0"/>
              </a:rPr>
              <a:t>References &amp; GIT link</a:t>
            </a:r>
          </a:p>
        </p:txBody>
      </p:sp>
      <p:sp>
        <p:nvSpPr>
          <p:cNvPr id="3" name="TextBox 2">
            <a:extLst>
              <a:ext uri="{FF2B5EF4-FFF2-40B4-BE49-F238E27FC236}">
                <a16:creationId xmlns:a16="http://schemas.microsoft.com/office/drawing/2014/main" id="{15F66AB0-E07B-4578-8FBB-6B1AAED0BBD5}"/>
              </a:ext>
            </a:extLst>
          </p:cNvPr>
          <p:cNvSpPr txBox="1"/>
          <p:nvPr/>
        </p:nvSpPr>
        <p:spPr>
          <a:xfrm>
            <a:off x="-58616" y="1145682"/>
            <a:ext cx="12309231" cy="7839134"/>
          </a:xfrm>
          <a:prstGeom prst="rect">
            <a:avLst/>
          </a:prstGeom>
          <a:noFill/>
        </p:spPr>
        <p:txBody>
          <a:bodyPr wrap="square" lIns="91440" tIns="45720" rIns="91440" bIns="45720" rtlCol="0" anchor="t">
            <a:spAutoFit/>
          </a:bodyPr>
          <a:lstStyle/>
          <a:p>
            <a:pPr marL="342900" lvl="0" indent="-342900" algn="l">
              <a:lnSpc>
                <a:spcPct val="150000"/>
              </a:lnSpc>
              <a:buSzPts val="1000"/>
              <a:buFont typeface="Wingdings" panose="05000000000000000000" pitchFamily="2" charset="2"/>
              <a:buChar char=""/>
            </a:pPr>
            <a:r>
              <a:rPr lang="en-US" sz="1800" dirty="0">
                <a:latin typeface="Times New Roman" panose="02020603050405020304" pitchFamily="18" charset="0"/>
                <a:ea typeface="Cambria" panose="02040503050406030204" pitchFamily="18" charset="0"/>
                <a:cs typeface="Times New Roman" panose="02020603050405020304" pitchFamily="18" charset="0"/>
              </a:rPr>
              <a:t>References:</a:t>
            </a:r>
          </a:p>
          <a:p>
            <a:pPr lvl="0" algn="l">
              <a:lnSpc>
                <a:spcPct val="150000"/>
              </a:lnSpc>
              <a:buSzPts val="1000"/>
            </a:pPr>
            <a:endParaRPr lang="en-US" dirty="0"/>
          </a:p>
          <a:p>
            <a:pPr marL="285750" indent="-285750" algn="l">
              <a:lnSpc>
                <a:spcPct val="150000"/>
              </a:lnSpc>
              <a:buFont typeface="Wingdings" panose="05000000000000000000" pitchFamily="2" charset="2"/>
              <a:buChar char="Ø"/>
            </a:pPr>
            <a:r>
              <a:rPr lang="en-US" sz="1400" dirty="0">
                <a:solidFill>
                  <a:srgbClr val="111111"/>
                </a:solidFill>
                <a:latin typeface="Times New Roman" panose="02020603050405020304" pitchFamily="18" charset="0"/>
                <a:cs typeface="Times New Roman" panose="02020603050405020304" pitchFamily="18" charset="0"/>
              </a:rPr>
              <a:t>F</a:t>
            </a:r>
            <a:r>
              <a:rPr lang="en-US" sz="1400" b="0" i="0" dirty="0">
                <a:solidFill>
                  <a:srgbClr val="111111"/>
                </a:solidFill>
                <a:effectLst/>
                <a:latin typeface="Times New Roman" panose="02020603050405020304" pitchFamily="18" charset="0"/>
                <a:cs typeface="Times New Roman" panose="02020603050405020304" pitchFamily="18" charset="0"/>
              </a:rPr>
              <a:t>lood Disaster in Mountain Environment: A Study of Himachal Pradesh, India </a:t>
            </a:r>
            <a:r>
              <a:rPr lang="en-US"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Vishwa B. S. Chandel, Simrit Kahlon, Karanjot Kaur Brar: Managing Our Resources Perspectives and Planning</a:t>
            </a:r>
            <a:r>
              <a:rPr lang="en-IN" sz="1400" u="sng"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400" u="sng" dirty="0">
                <a:latin typeface="Times New Roman" panose="02020603050405020304" pitchFamily="18" charset="0"/>
                <a:ea typeface="Cambria" panose="020405030504060302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https://www.researchgate.net/publication/303436834_Flood_Disaster_in_Mountain_Environment_A_Study_of_Himachal_Pradesh_India</a:t>
            </a:r>
            <a:r>
              <a:rPr lang="en-US" sz="1400" u="sng" dirty="0">
                <a:latin typeface="Times New Roman" panose="02020603050405020304" pitchFamily="18" charset="0"/>
                <a:ea typeface="Cambria" panose="02040503050406030204" pitchFamily="18" charset="0"/>
                <a:cs typeface="Times New Roman" panose="02020603050405020304" pitchFamily="18" charset="0"/>
              </a:rPr>
              <a:t>.</a:t>
            </a:r>
          </a:p>
          <a:p>
            <a:pPr marL="285750" indent="-285750" algn="l">
              <a:lnSpc>
                <a:spcPct val="150000"/>
              </a:lnSpc>
              <a:buFont typeface="Wingdings" panose="05000000000000000000" pitchFamily="2" charset="2"/>
              <a:buChar char="Ø"/>
            </a:pPr>
            <a:endParaRPr lang="en-IN" sz="1400" u="sng" dirty="0">
              <a:latin typeface="Times New Roman" panose="02020603050405020304" pitchFamily="18" charset="0"/>
              <a:ea typeface="Cambria" panose="02040503050406030204" pitchFamily="18" charset="0"/>
              <a:cs typeface="Times New Roman" panose="02020603050405020304" pitchFamily="18" charset="0"/>
            </a:endParaRPr>
          </a:p>
          <a:p>
            <a:pPr marL="285750" indent="-285750">
              <a:lnSpc>
                <a:spcPct val="150000"/>
              </a:lnSpc>
              <a:buSzPts val="100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Managing the Risks of Extreme Events and Disasters to Advance Climate Change Adaptation Special Report of the Intergovernmental Panel on Climate Change:             </a:t>
            </a:r>
            <a:r>
              <a:rPr lang="en-US" sz="1400" dirty="0">
                <a:latin typeface="Times New Roman" panose="02020603050405020304" pitchFamily="18" charset="0"/>
                <a:ea typeface="Cambria" panose="020405030504060302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https://www.ipcc.ch/site/assets/uploads/2018/03/SREX_Full_Report-1.pdf</a:t>
            </a:r>
            <a:r>
              <a:rPr lang="en-US" sz="1400" dirty="0">
                <a:latin typeface="Times New Roman" panose="02020603050405020304" pitchFamily="18" charset="0"/>
                <a:ea typeface="Cambria" panose="02040503050406030204" pitchFamily="18" charset="0"/>
                <a:cs typeface="Times New Roman" panose="02020603050405020304" pitchFamily="18" charset="0"/>
              </a:rPr>
              <a:t>.</a:t>
            </a:r>
          </a:p>
          <a:p>
            <a:pPr marL="285750" indent="-285750">
              <a:lnSpc>
                <a:spcPct val="150000"/>
              </a:lnSpc>
              <a:buSzPts val="1000"/>
              <a:buFont typeface="Wingdings" panose="05000000000000000000" pitchFamily="2" charset="2"/>
              <a:buChar char="Ø"/>
            </a:pPr>
            <a:endParaRPr lang="en-IN" sz="1400" dirty="0">
              <a:latin typeface="Times New Roman" panose="02020603050405020304" pitchFamily="18" charset="0"/>
              <a:ea typeface="Cambria" panose="02040503050406030204" pitchFamily="18" charset="0"/>
              <a:cs typeface="Times New Roman" panose="02020603050405020304" pitchFamily="18" charset="0"/>
            </a:endParaRPr>
          </a:p>
          <a:p>
            <a:pPr marL="285750" lvl="0" indent="-285750" algn="l">
              <a:lnSpc>
                <a:spcPct val="150000"/>
              </a:lnSpc>
              <a:buSzPts val="100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Geological investigations in Rudraprayag district with special reference to mass instability: </a:t>
            </a:r>
            <a:r>
              <a:rPr lang="en-US" sz="1400" dirty="0">
                <a:latin typeface="Times New Roman" panose="02020603050405020304" pitchFamily="18" charset="0"/>
                <a:ea typeface="Cambria" panose="020405030504060302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https://dmmc.uk.gov.in/files/pdf/Rudraprayag_final.pdf</a:t>
            </a:r>
            <a:r>
              <a:rPr lang="en-US" sz="1400" dirty="0">
                <a:latin typeface="Times New Roman" panose="02020603050405020304" pitchFamily="18" charset="0"/>
                <a:ea typeface="Cambria" panose="020405030504060302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285750" lvl="0" indent="-285750" algn="l">
              <a:lnSpc>
                <a:spcPct val="150000"/>
              </a:lnSpc>
              <a:buSzPts val="1000"/>
              <a:buFont typeface="Wingdings" panose="05000000000000000000" pitchFamily="2" charset="2"/>
              <a:buChar char="Ø"/>
            </a:pPr>
            <a:endParaRPr lang="en-IN" sz="1400" dirty="0">
              <a:latin typeface="Times New Roman" panose="02020603050405020304" pitchFamily="18" charset="0"/>
              <a:ea typeface="Cambria" panose="02040503050406030204" pitchFamily="18" charset="0"/>
              <a:cs typeface="Times New Roman" panose="02020603050405020304" pitchFamily="18" charset="0"/>
            </a:endParaRPr>
          </a:p>
          <a:p>
            <a:pPr marL="285750" indent="-285750">
              <a:lnSpc>
                <a:spcPct val="150000"/>
              </a:lnSpc>
              <a:spcAft>
                <a:spcPts val="885"/>
              </a:spcAft>
              <a:buSzPts val="100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Exploring the nature and various forms of the impact of climate change on flora, fauna and local communalities in Uttarkashi, Pithoragarh and Bageswhar districts of Uttarakhand: </a:t>
            </a:r>
            <a:r>
              <a:rPr lang="en-US" sz="1400" u="sng" dirty="0">
                <a:latin typeface="Times New Roman" panose="02020603050405020304" pitchFamily="18" charset="0"/>
                <a:ea typeface="Cambria" panose="020405030504060302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https://dmmc.uk.gov.in/files/Impacts_of_Climate_Change.pdf</a:t>
            </a:r>
            <a:endParaRPr lang="en-US" sz="14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342900" algn="l">
              <a:lnSpc>
                <a:spcPct val="150000"/>
              </a:lnSpc>
              <a:spcAft>
                <a:spcPts val="885"/>
              </a:spcAft>
              <a:buSzPts val="1000"/>
              <a:buFont typeface="Wingdings" panose="05000000000000000000" pitchFamily="2" charset="2"/>
              <a:buChar char=""/>
            </a:pPr>
            <a:r>
              <a:rPr lang="en-US" sz="1800" dirty="0">
                <a:latin typeface="Times New Roman" panose="02020603050405020304" pitchFamily="18" charset="0"/>
                <a:ea typeface="Cambria" panose="02040503050406030204" pitchFamily="18" charset="0"/>
                <a:cs typeface="Times New Roman" panose="02020603050405020304" pitchFamily="18" charset="0"/>
              </a:rPr>
              <a:t>Git link:</a:t>
            </a:r>
          </a:p>
          <a:p>
            <a:pPr marL="285750" lvl="0" indent="-285750" algn="l">
              <a:lnSpc>
                <a:spcPct val="150000"/>
              </a:lnSpc>
              <a:spcAft>
                <a:spcPts val="885"/>
              </a:spcAft>
              <a:buSzPts val="1000"/>
              <a:buFont typeface="Wingdings" panose="05000000000000000000" pitchFamily="2" charset="2"/>
              <a:buChar char="Ø"/>
            </a:pPr>
            <a:r>
              <a:rPr lang="en-US" sz="1400" u="sng" dirty="0">
                <a:latin typeface="Times New Roman" panose="02020603050405020304" pitchFamily="18" charset="0"/>
                <a:ea typeface="Cambria" panose="02040503050406030204" pitchFamily="18" charset="0"/>
                <a:cs typeface="Times New Roman" panose="02020603050405020304" pitchFamily="18" charset="0"/>
                <a:hlinkClick r:id="rId6"/>
              </a:rPr>
              <a:t>https://github.com/GAURAVPORWAL005/Weather_forecast_and_disaster_alarm_in_hilly_areas./tree/master/src/com/company</a:t>
            </a:r>
            <a:r>
              <a:rPr lang="en-US" sz="1400" u="sng" dirty="0">
                <a:latin typeface="Times New Roman" panose="02020603050405020304" pitchFamily="18" charset="0"/>
                <a:ea typeface="Cambria" panose="02040503050406030204" pitchFamily="18" charset="0"/>
                <a:cs typeface="Times New Roman" panose="02020603050405020304" pitchFamily="18" charset="0"/>
              </a:rPr>
              <a:t>.</a:t>
            </a:r>
          </a:p>
          <a:p>
            <a:pPr marL="285750" lvl="0" indent="-285750" algn="l">
              <a:lnSpc>
                <a:spcPct val="150000"/>
              </a:lnSpc>
              <a:spcAft>
                <a:spcPts val="885"/>
              </a:spcAft>
              <a:buSzPts val="1000"/>
              <a:buFont typeface="Wingdings" panose="05000000000000000000" pitchFamily="2" charset="2"/>
              <a:buChar char="Ø"/>
            </a:pPr>
            <a:endParaRPr lang="en-US" sz="1400" u="sng"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342900" algn="l">
              <a:lnSpc>
                <a:spcPct val="150000"/>
              </a:lnSpc>
              <a:spcAft>
                <a:spcPts val="885"/>
              </a:spcAft>
              <a:buSzPts val="1000"/>
              <a:buFont typeface="Wingdings" panose="05000000000000000000" pitchFamily="2" charset="2"/>
              <a:buChar char=""/>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342900" algn="l">
              <a:lnSpc>
                <a:spcPct val="150000"/>
              </a:lnSpc>
              <a:spcAft>
                <a:spcPts val="885"/>
              </a:spcAft>
              <a:buSzPts val="1000"/>
              <a:buFont typeface="Wingdings" panose="05000000000000000000" pitchFamily="2" charset="2"/>
              <a:buChar char=""/>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342900" algn="l">
              <a:lnSpc>
                <a:spcPct val="150000"/>
              </a:lnSpc>
              <a:spcAft>
                <a:spcPts val="885"/>
              </a:spcAft>
              <a:buSzPts val="1000"/>
              <a:buFont typeface="Wingdings" panose="05000000000000000000" pitchFamily="2" charset="2"/>
              <a:buChar char=""/>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342900" algn="l">
              <a:lnSpc>
                <a:spcPct val="150000"/>
              </a:lnSpc>
              <a:spcAft>
                <a:spcPts val="885"/>
              </a:spcAft>
              <a:buSzPts val="1000"/>
              <a:buFont typeface="Wingdings" panose="05000000000000000000" pitchFamily="2" charset="2"/>
              <a:buChar char=""/>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056" y="19829"/>
            <a:ext cx="11846944" cy="3629516"/>
          </a:xfrm>
        </p:spPr>
        <p:txBody>
          <a:bodyPr vert="horz" lIns="91438" tIns="45719" rIns="91438" bIns="45719" rtlCol="0" anchor="ctr">
            <a:noAutofit/>
          </a:bodyPr>
          <a:lstStyle/>
          <a:p>
            <a:pPr>
              <a:spcBef>
                <a:spcPts val="0"/>
              </a:spcBef>
            </a:pPr>
            <a:r>
              <a:rPr lang="en-US" sz="4800" b="1" dirty="0">
                <a:cs typeface="Times New Roman" panose="02020603050405020304" pitchFamily="18" charset="0"/>
              </a:rPr>
              <a:t>WEATHER FORECAST AND</a:t>
            </a:r>
            <a:br>
              <a:rPr lang="en-US" sz="4800" b="1" dirty="0">
                <a:cs typeface="Times New Roman" panose="02020603050405020304" pitchFamily="18" charset="0"/>
              </a:rPr>
            </a:br>
            <a:r>
              <a:rPr lang="en-US" sz="4800" b="1" dirty="0">
                <a:cs typeface="Times New Roman" panose="02020603050405020304" pitchFamily="18" charset="0"/>
              </a:rPr>
              <a:t>DISASTER ALARM IN HILLY AREAS</a:t>
            </a:r>
            <a:endParaRPr lang="en-US" sz="4800" dirty="0">
              <a:cs typeface="Times New Roman" panose="02020603050405020304" pitchFamily="18" charset="0"/>
            </a:endParaRPr>
          </a:p>
        </p:txBody>
      </p:sp>
      <p:sp>
        <p:nvSpPr>
          <p:cNvPr id="3" name="Title 1"/>
          <p:cNvSpPr txBox="1"/>
          <p:nvPr/>
        </p:nvSpPr>
        <p:spPr>
          <a:xfrm>
            <a:off x="7137918" y="4360718"/>
            <a:ext cx="4620695" cy="1181665"/>
          </a:xfrm>
          <a:prstGeom prst="rect">
            <a:avLst/>
          </a:prstGeom>
        </p:spPr>
        <p:txBody>
          <a:bodyPr vert="horz" lIns="91438" tIns="45719" rIns="91438" bIns="45719" rtlCol="0" anchor="ctr">
            <a:normAutofit/>
          </a:bodyPr>
          <a:lstStyle>
            <a:lvl1pPr algn="ctr" defTabSz="457200" rtl="0" eaLnBrk="1" latinLnBrk="0" hangingPunct="1">
              <a:spcBef>
                <a:spcPct val="0"/>
              </a:spcBef>
              <a:buNone/>
              <a:defRPr sz="3600" b="0" kern="1200">
                <a:solidFill>
                  <a:schemeClr val="tx1">
                    <a:lumMod val="65000"/>
                    <a:lumOff val="35000"/>
                  </a:schemeClr>
                </a:solidFill>
                <a:latin typeface="+mn-lt"/>
                <a:ea typeface="+mj-ea"/>
                <a:cs typeface="+mj-cs"/>
              </a:defRPr>
            </a:lvl1pPr>
          </a:lstStyle>
          <a:p>
            <a:r>
              <a:rPr lang="en-US" sz="2000" dirty="0"/>
              <a:t>Project Guide: Dr. J</a:t>
            </a:r>
            <a:r>
              <a:rPr lang="en-US" sz="1800" dirty="0"/>
              <a:t>AGDISH</a:t>
            </a:r>
            <a:r>
              <a:rPr lang="en-US" sz="2000" dirty="0"/>
              <a:t> C</a:t>
            </a:r>
            <a:r>
              <a:rPr lang="en-US" sz="1800" dirty="0"/>
              <a:t>HANDRA</a:t>
            </a:r>
            <a:r>
              <a:rPr lang="en-US" sz="2000" dirty="0"/>
              <a:t> P</a:t>
            </a:r>
            <a:r>
              <a:rPr lang="en-US" sz="1800" dirty="0"/>
              <a:t>ATNI</a:t>
            </a:r>
            <a:r>
              <a:rPr lang="en-US" sz="2000" dirty="0"/>
              <a:t> </a:t>
            </a:r>
          </a:p>
        </p:txBody>
      </p:sp>
      <p:sp>
        <p:nvSpPr>
          <p:cNvPr id="5" name="TextBox 4">
            <a:extLst>
              <a:ext uri="{FF2B5EF4-FFF2-40B4-BE49-F238E27FC236}">
                <a16:creationId xmlns:a16="http://schemas.microsoft.com/office/drawing/2014/main" id="{C53BA99D-B5BB-4A5E-87C6-D8C1F0997063}"/>
              </a:ext>
            </a:extLst>
          </p:cNvPr>
          <p:cNvSpPr txBox="1"/>
          <p:nvPr/>
        </p:nvSpPr>
        <p:spPr>
          <a:xfrm>
            <a:off x="274766" y="3817296"/>
            <a:ext cx="4493176" cy="25776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latin typeface="Times New Roman"/>
                <a:cs typeface="Times New Roman"/>
              </a:rPr>
              <a:t>Presented by:</a:t>
            </a:r>
          </a:p>
          <a:p>
            <a:pPr>
              <a:lnSpc>
                <a:spcPct val="150000"/>
              </a:lnSpc>
            </a:pPr>
            <a:r>
              <a:rPr lang="en-US" dirty="0">
                <a:latin typeface="Times New Roman"/>
                <a:cs typeface="Times New Roman"/>
              </a:rPr>
              <a:t>                     1.Gaurav Porwal</a:t>
            </a:r>
            <a:endParaRPr lang="en-US" dirty="0">
              <a:ea typeface="+mn-lt"/>
              <a:cs typeface="+mn-lt"/>
            </a:endParaRPr>
          </a:p>
          <a:p>
            <a:pPr>
              <a:lnSpc>
                <a:spcPct val="150000"/>
              </a:lnSpc>
            </a:pPr>
            <a:r>
              <a:rPr lang="en-US" dirty="0">
                <a:latin typeface="Times New Roman"/>
                <a:cs typeface="Times New Roman"/>
              </a:rPr>
              <a:t>                     2.Anirudh Kushwah</a:t>
            </a:r>
            <a:endParaRPr lang="en-US" dirty="0">
              <a:latin typeface="Times New Roman"/>
              <a:ea typeface="+mn-lt"/>
              <a:cs typeface="Times New Roman"/>
            </a:endParaRPr>
          </a:p>
          <a:p>
            <a:pPr>
              <a:lnSpc>
                <a:spcPct val="150000"/>
              </a:lnSpc>
            </a:pPr>
            <a:r>
              <a:rPr lang="en-US" dirty="0">
                <a:latin typeface="Times New Roman"/>
                <a:cs typeface="Times New Roman"/>
              </a:rPr>
              <a:t>                     3.Kumar Baibhav</a:t>
            </a:r>
            <a:endParaRPr lang="en-US" dirty="0">
              <a:latin typeface="Times New Roman"/>
              <a:ea typeface="+mn-lt"/>
              <a:cs typeface="Times New Roman"/>
            </a:endParaRPr>
          </a:p>
          <a:p>
            <a:pPr>
              <a:lnSpc>
                <a:spcPct val="150000"/>
              </a:lnSpc>
            </a:pPr>
            <a:r>
              <a:rPr lang="en-US" dirty="0">
                <a:latin typeface="Times New Roman"/>
                <a:cs typeface="Times New Roman"/>
              </a:rPr>
              <a:t>                     4.Garvit Pant</a:t>
            </a:r>
            <a:endParaRPr lang="en-US" dirty="0">
              <a:solidFill>
                <a:srgbClr val="FF0000"/>
              </a:solidFill>
              <a:latin typeface="Times New Roman"/>
              <a:ea typeface="+mn-lt"/>
              <a:cs typeface="Times New Roman"/>
            </a:endParaRPr>
          </a:p>
          <a:p>
            <a:pPr algn="l"/>
            <a:endParaRPr lang="en-US"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0937"/>
            <a:ext cx="12192000" cy="890154"/>
          </a:xfrm>
        </p:spPr>
        <p:txBody>
          <a:bodyPr/>
          <a:lstStyle/>
          <a:p>
            <a:r>
              <a:rPr lang="en-US" b="1" dirty="0">
                <a:cs typeface="Times New Roman" panose="02020603050405020304" pitchFamily="18" charset="0"/>
              </a:rPr>
              <a:t>Team Members &amp; Role</a:t>
            </a:r>
          </a:p>
        </p:txBody>
      </p:sp>
      <p:sp>
        <p:nvSpPr>
          <p:cNvPr id="4" name="Text Box 3"/>
          <p:cNvSpPr txBox="1"/>
          <p:nvPr/>
        </p:nvSpPr>
        <p:spPr>
          <a:xfrm>
            <a:off x="544682" y="2414600"/>
            <a:ext cx="12336483" cy="2241960"/>
          </a:xfrm>
          <a:prstGeom prst="rect">
            <a:avLst/>
          </a:prstGeom>
          <a:noFill/>
        </p:spPr>
        <p:txBody>
          <a:bodyPr wrap="square" lIns="91440" tIns="45720" rIns="91440" bIns="45720" rtlCol="0" anchor="t">
            <a:spAutoFit/>
          </a:bodyPr>
          <a:lstStyle/>
          <a:p>
            <a:pPr>
              <a:lnSpc>
                <a:spcPct val="150000"/>
              </a:lnSpc>
            </a:pPr>
            <a:r>
              <a:rPr lang="en-US" sz="2400" dirty="0">
                <a:latin typeface="Times New Roman" panose="02020603050405020304" pitchFamily="18" charset="0"/>
                <a:cs typeface="Times New Roman" panose="02020603050405020304" pitchFamily="18" charset="0"/>
              </a:rPr>
              <a:t>1.Gaurav Porwal: Developer</a:t>
            </a:r>
            <a:endParaRPr lang="en-US" dirty="0">
              <a:cs typeface="Calibri"/>
            </a:endParaRPr>
          </a:p>
          <a:p>
            <a:pPr>
              <a:lnSpc>
                <a:spcPct val="150000"/>
              </a:lnSpc>
            </a:pPr>
            <a:r>
              <a:rPr lang="en-US" sz="2400" dirty="0">
                <a:latin typeface="Times New Roman" panose="02020603050405020304" pitchFamily="18" charset="0"/>
                <a:cs typeface="Times New Roman" panose="02020603050405020304" pitchFamily="18" charset="0"/>
              </a:rPr>
              <a:t>2.Anirudh Kushwah: Research and Evaluation</a:t>
            </a:r>
          </a:p>
          <a:p>
            <a:pPr>
              <a:lnSpc>
                <a:spcPct val="150000"/>
              </a:lnSpc>
            </a:pPr>
            <a:r>
              <a:rPr lang="en-US" sz="2400" dirty="0">
                <a:latin typeface="Times New Roman" panose="02020603050405020304" pitchFamily="18" charset="0"/>
                <a:cs typeface="Times New Roman" panose="02020603050405020304" pitchFamily="18" charset="0"/>
              </a:rPr>
              <a:t>3.Kumar Baibhav:  UI/UX Designer</a:t>
            </a:r>
          </a:p>
          <a:p>
            <a:pPr>
              <a:lnSpc>
                <a:spcPct val="150000"/>
              </a:lnSpc>
            </a:pPr>
            <a:r>
              <a:rPr lang="en-US" sz="2400" dirty="0">
                <a:latin typeface="Times New Roman" panose="02020603050405020304" pitchFamily="18" charset="0"/>
                <a:cs typeface="Times New Roman" panose="02020603050405020304" pitchFamily="18" charset="0"/>
              </a:rPr>
              <a:t>4.Garvit Pant</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Testing and Deployment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4708" y="380386"/>
            <a:ext cx="10972800" cy="1143000"/>
          </a:xfrm>
        </p:spPr>
        <p:txBody>
          <a:bodyPr>
            <a:normAutofit/>
          </a:bodyPr>
          <a:lstStyle/>
          <a:p>
            <a:r>
              <a:rPr lang="en-US" sz="3600" b="1" dirty="0">
                <a:solidFill>
                  <a:schemeClr val="tx1">
                    <a:lumMod val="65000"/>
                    <a:lumOff val="35000"/>
                  </a:schemeClr>
                </a:solidFill>
                <a:latin typeface="+mn-lt"/>
                <a:cs typeface="Times New Roman" panose="02020603050405020304" pitchFamily="18" charset="0"/>
              </a:rPr>
              <a:t>Introduction</a:t>
            </a:r>
          </a:p>
        </p:txBody>
      </p:sp>
      <p:sp>
        <p:nvSpPr>
          <p:cNvPr id="5" name="Text Box 4"/>
          <p:cNvSpPr txBox="1"/>
          <p:nvPr/>
        </p:nvSpPr>
        <p:spPr>
          <a:xfrm>
            <a:off x="186095" y="1729902"/>
            <a:ext cx="11301413" cy="3811621"/>
          </a:xfrm>
          <a:prstGeom prst="rect">
            <a:avLst/>
          </a:prstGeom>
          <a:noFill/>
        </p:spPr>
        <p:txBody>
          <a:bodyPr wrap="square" lIns="91440" tIns="45720" rIns="91440" bIns="45720" rtlCol="0" anchor="t">
            <a:spAutoFit/>
            <a:scene3d>
              <a:camera prst="orthographicFront"/>
              <a:lightRig rig="threePt" dir="t"/>
            </a:scene3d>
          </a:bodyPr>
          <a:lstStyle/>
          <a:p>
            <a:pPr marL="342900" indent="-342900">
              <a:lnSpc>
                <a:spcPct val="150000"/>
              </a:lnSpc>
              <a:buFont typeface="Arial" panose="020B0604020202020204" pitchFamily="34" charset="0"/>
              <a:buChar char="•"/>
            </a:pPr>
            <a:r>
              <a:rPr lang="en-US" sz="2000" dirty="0">
                <a:solidFill>
                  <a:srgbClr val="000000"/>
                </a:solidFill>
                <a:effectLst/>
                <a:latin typeface="Times New Roman"/>
                <a:ea typeface="Cambria"/>
                <a:cs typeface="Times New Roman"/>
              </a:rPr>
              <a:t>India is at risk of numerous natural disasters due to its distinctive geo-climatic condition as a result of its geographical location.</a:t>
            </a:r>
            <a:r>
              <a:rPr lang="en-US" sz="2000" dirty="0">
                <a:solidFill>
                  <a:srgbClr val="000000"/>
                </a:solidFill>
                <a:latin typeface="Times New Roman"/>
                <a:ea typeface="Cambria"/>
                <a:cs typeface="Times New Roman"/>
              </a:rPr>
              <a:t> </a:t>
            </a:r>
            <a:endParaRPr lang="en-US" sz="2000" dirty="0">
              <a:ln/>
              <a:solidFill>
                <a:srgbClr val="4F81BD"/>
              </a:solidFill>
              <a:effectLst>
                <a:outerShdw blurRad="38100" dist="25400" dir="5400000" algn="ctr" rotWithShape="0">
                  <a:srgbClr val="6E747A">
                    <a:alpha val="43000"/>
                  </a:srgbClr>
                </a:outerShdw>
              </a:effectLst>
              <a:latin typeface="Times New Roman"/>
              <a:ea typeface="Cambria"/>
              <a:cs typeface="Times New Roman"/>
            </a:endParaRPr>
          </a:p>
          <a:p>
            <a:pPr marL="342900" indent="-342900">
              <a:lnSpc>
                <a:spcPct val="150000"/>
              </a:lnSpc>
              <a:buFont typeface="Arial" panose="020B0604020202020204" pitchFamily="34" charset="0"/>
              <a:buChar char="•"/>
            </a:pPr>
            <a:r>
              <a:rPr lang="en-US" sz="2000" dirty="0">
                <a:solidFill>
                  <a:srgbClr val="000000"/>
                </a:solidFill>
                <a:effectLst/>
                <a:latin typeface="Times New Roman"/>
                <a:ea typeface="Cambria"/>
                <a:cs typeface="Times New Roman"/>
              </a:rPr>
              <a:t>The country has been hit roughly by eight natural calamities annually and there has been about five times increase in frequency of natural disasters within the past 3 decades.</a:t>
            </a:r>
            <a:endParaRPr lang="en-US" sz="2000" dirty="0">
              <a:ln/>
              <a:solidFill>
                <a:srgbClr val="4F81BD"/>
              </a:solidFill>
              <a:effectLst>
                <a:outerShdw blurRad="38100" dist="25400" dir="5400000" algn="ctr" rotWithShape="0">
                  <a:srgbClr val="6E747A">
                    <a:alpha val="43000"/>
                  </a:srgbClr>
                </a:outerShdw>
              </a:effectLst>
              <a:latin typeface="Times New Roman"/>
              <a:ea typeface="Cambria"/>
              <a:cs typeface="Times New Roman"/>
            </a:endParaRPr>
          </a:p>
          <a:p>
            <a:pPr marL="342900" indent="-342900">
              <a:lnSpc>
                <a:spcPct val="150000"/>
              </a:lnSpc>
              <a:buFont typeface="Arial" panose="020B0604020202020204" pitchFamily="34" charset="0"/>
              <a:buChar char="•"/>
            </a:pPr>
            <a:r>
              <a:rPr lang="en-US" sz="2000" dirty="0">
                <a:solidFill>
                  <a:srgbClr val="000000"/>
                </a:solidFill>
                <a:effectLst/>
                <a:latin typeface="Times New Roman"/>
                <a:ea typeface="Cambria"/>
                <a:cs typeface="Times New Roman"/>
              </a:rPr>
              <a:t>This results in losing thousands of human lives every year, excluding heavy damage on property, animal life, etc., due to natural disasters.</a:t>
            </a:r>
            <a:r>
              <a:rPr lang="en-US" sz="2000" dirty="0">
                <a:solidFill>
                  <a:srgbClr val="000000"/>
                </a:solidFill>
                <a:latin typeface="Times New Roman"/>
                <a:ea typeface="Cambria"/>
                <a:cs typeface="Times New Roman"/>
              </a:rPr>
              <a:t> </a:t>
            </a:r>
            <a:endParaRPr lang="en-US" sz="2000" dirty="0">
              <a:ln/>
              <a:solidFill>
                <a:srgbClr val="4F81BD"/>
              </a:solidFill>
              <a:effectLst>
                <a:outerShdw blurRad="38100" dist="25400" dir="5400000" algn="ctr" rotWithShape="0">
                  <a:srgbClr val="6E747A">
                    <a:alpha val="43000"/>
                  </a:srgbClr>
                </a:outerShdw>
              </a:effectLst>
              <a:latin typeface="Times New Roman"/>
              <a:ea typeface="Cambria"/>
              <a:cs typeface="Times New Roman"/>
            </a:endParaRPr>
          </a:p>
          <a:p>
            <a:pPr marL="342900" indent="-342900">
              <a:lnSpc>
                <a:spcPct val="150000"/>
              </a:lnSpc>
              <a:buFont typeface="Arial" panose="020B0604020202020204" pitchFamily="34" charset="0"/>
              <a:buChar char="•"/>
            </a:pPr>
            <a:r>
              <a:rPr lang="en-US" sz="2000" dirty="0">
                <a:solidFill>
                  <a:srgbClr val="000000"/>
                </a:solidFill>
                <a:effectLst/>
                <a:latin typeface="Times New Roman"/>
                <a:ea typeface="Cambria"/>
                <a:cs typeface="Times New Roman"/>
              </a:rPr>
              <a:t>In this project our aim to analyze weather conditions and history of data collected so far on disasters in hills to warn about any disaster that may happen</a:t>
            </a:r>
            <a:r>
              <a:rPr lang="en-US" sz="2400" dirty="0">
                <a:solidFill>
                  <a:srgbClr val="000000"/>
                </a:solidFill>
                <a:effectLst/>
                <a:latin typeface="Times New Roman"/>
                <a:ea typeface="Cambria"/>
                <a:cs typeface="Times New Roman"/>
              </a:rPr>
              <a:t>.</a:t>
            </a:r>
            <a:endParaRPr lang="en-US" sz="2400" dirty="0">
              <a:ln/>
              <a:solidFill>
                <a:schemeClr val="accent1"/>
              </a:solidFill>
              <a:effectLst>
                <a:outerShdw blurRad="38100" dist="25400" dir="5400000" algn="ctr" rotWithShape="0">
                  <a:srgbClr val="6E747A">
                    <a:alpha val="43000"/>
                  </a:srgbClr>
                </a:outerShdw>
              </a:effectLst>
              <a:latin typeface="Times New Roman"/>
              <a:ea typeface="Cambria"/>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7" y="509230"/>
            <a:ext cx="12192000" cy="564910"/>
          </a:xfrm>
        </p:spPr>
        <p:txBody>
          <a:bodyPr>
            <a:noAutofit/>
          </a:bodyPr>
          <a:lstStyle/>
          <a:p>
            <a:r>
              <a:rPr lang="en-IN" b="1" dirty="0">
                <a:cs typeface="Times New Roman" panose="02020603050405020304" pitchFamily="18" charset="0"/>
              </a:rPr>
              <a:t>Motivation</a:t>
            </a:r>
          </a:p>
        </p:txBody>
      </p:sp>
      <p:sp>
        <p:nvSpPr>
          <p:cNvPr id="3" name="Text Box 2"/>
          <p:cNvSpPr txBox="1"/>
          <p:nvPr/>
        </p:nvSpPr>
        <p:spPr>
          <a:xfrm>
            <a:off x="332516" y="1442100"/>
            <a:ext cx="10746393" cy="5121274"/>
          </a:xfrm>
          <a:prstGeom prst="rect">
            <a:avLst/>
          </a:prstGeom>
          <a:noFill/>
        </p:spPr>
        <p:txBody>
          <a:bodyPr wrap="square" lIns="91440" tIns="45720" rIns="91440" bIns="45720" rtlCol="0" anchor="t">
            <a:spAutoFit/>
          </a:bodyPr>
          <a:lstStyle/>
          <a:p>
            <a:pPr marL="342900" indent="-342900">
              <a:lnSpc>
                <a:spcPct val="150000"/>
              </a:lnSpc>
              <a:buFont typeface="Arial" panose="020B0604020202020204" pitchFamily="34" charset="0"/>
              <a:buChar char="•"/>
            </a:pPr>
            <a:r>
              <a:rPr lang="en-US" sz="2000" dirty="0">
                <a:latin typeface="Times New Roman"/>
                <a:cs typeface="Times New Roman"/>
              </a:rPr>
              <a:t>According to the International Panel for Climate Change, the rainfall intensity, duration and frequency are going to increase in the future, which will result in more disasters in hills.</a:t>
            </a:r>
          </a:p>
          <a:p>
            <a:pPr marL="457200" indent="-457200">
              <a:lnSpc>
                <a:spcPct val="150000"/>
              </a:lnSpc>
              <a:buFont typeface="Arial" panose="020B0604020202020204" pitchFamily="34" charset="0"/>
              <a:buChar char="•"/>
            </a:pPr>
            <a:endParaRPr lang="en-US" sz="2000" dirty="0">
              <a:latin typeface="Times New Roman"/>
              <a:cs typeface="Times New Roman"/>
            </a:endParaRPr>
          </a:p>
          <a:p>
            <a:pPr marL="342900" indent="-342900">
              <a:lnSpc>
                <a:spcPct val="150000"/>
              </a:lnSpc>
              <a:buFont typeface="Arial" panose="020B0604020202020204" pitchFamily="34" charset="0"/>
              <a:buChar char="•"/>
            </a:pPr>
            <a:r>
              <a:rPr lang="en-US" sz="2000" dirty="0">
                <a:latin typeface="Times New Roman"/>
                <a:cs typeface="Times New Roman"/>
              </a:rPr>
              <a:t>Going through the news of disaster in hills and loss of countless human live makes us think about the suffering of the people living there and the people who got caught in these disasters.</a:t>
            </a:r>
          </a:p>
          <a:p>
            <a:pPr marL="342900" indent="-342900">
              <a:lnSpc>
                <a:spcPct val="150000"/>
              </a:lnSpc>
              <a:buFont typeface="Arial" panose="020B0604020202020204" pitchFamily="34" charset="0"/>
              <a:buChar char="•"/>
            </a:pPr>
            <a:endParaRPr lang="en-US" sz="2000" dirty="0">
              <a:latin typeface="Times New Roman"/>
              <a:cs typeface="Times New Roman"/>
            </a:endParaRPr>
          </a:p>
          <a:p>
            <a:pPr marL="342900" indent="-342900">
              <a:lnSpc>
                <a:spcPct val="150000"/>
              </a:lnSpc>
              <a:buFont typeface="Arial" panose="020B0604020202020204" pitchFamily="34" charset="0"/>
              <a:buChar char="•"/>
            </a:pPr>
            <a:r>
              <a:rPr lang="en-US" sz="2000" dirty="0">
                <a:latin typeface="Times New Roman"/>
                <a:cs typeface="Times New Roman"/>
              </a:rPr>
              <a:t>In such areas not only the local residents, but tourists are also affected as they are not aware about the nature of disasters and get caught in it.</a:t>
            </a:r>
          </a:p>
          <a:p>
            <a:pPr marL="342900" indent="-342900">
              <a:lnSpc>
                <a:spcPct val="150000"/>
              </a:lnSpc>
              <a:buFont typeface="Arial" panose="020B0604020202020204" pitchFamily="34" charset="0"/>
              <a:buChar char="•"/>
            </a:pPr>
            <a:endParaRPr lang="en-US" sz="2000" dirty="0">
              <a:latin typeface="Times New Roman"/>
              <a:cs typeface="Times New Roman"/>
            </a:endParaRPr>
          </a:p>
          <a:p>
            <a:pPr marL="342900" indent="-342900">
              <a:lnSpc>
                <a:spcPct val="150000"/>
              </a:lnSpc>
              <a:buFont typeface="Arial" panose="020B0604020202020204" pitchFamily="34" charset="0"/>
              <a:buChar char="•"/>
            </a:pPr>
            <a:r>
              <a:rPr lang="en-US" sz="2000" dirty="0">
                <a:latin typeface="Times New Roman"/>
                <a:cs typeface="Times New Roman"/>
              </a:rPr>
              <a:t>Lack of awareness results in loss of lives which can be saved just by alarming people about the weather situations and its dangers.</a:t>
            </a:r>
            <a:r>
              <a:rPr lang="en-US" sz="2000" dirty="0"/>
              <a:t>  </a:t>
            </a:r>
            <a:endParaRPr lang="en-US" sz="2000" dirty="0">
              <a:solidFill>
                <a:schemeClr val="tx2"/>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 y="546789"/>
            <a:ext cx="12192000" cy="564910"/>
          </a:xfrm>
        </p:spPr>
        <p:txBody>
          <a:bodyPr>
            <a:noAutofit/>
          </a:bodyPr>
          <a:lstStyle/>
          <a:p>
            <a:r>
              <a:rPr lang="en-US" b="1" dirty="0">
                <a:cs typeface="Times New Roman" panose="02020603050405020304" pitchFamily="18" charset="0"/>
              </a:rPr>
              <a:t>Problem Statement</a:t>
            </a:r>
          </a:p>
        </p:txBody>
      </p:sp>
      <p:sp>
        <p:nvSpPr>
          <p:cNvPr id="3" name="Text Box 2"/>
          <p:cNvSpPr txBox="1"/>
          <p:nvPr/>
        </p:nvSpPr>
        <p:spPr>
          <a:xfrm>
            <a:off x="431074" y="2114538"/>
            <a:ext cx="11329851" cy="3631763"/>
          </a:xfrm>
          <a:prstGeom prst="rect">
            <a:avLst/>
          </a:prstGeom>
          <a:noFill/>
        </p:spPr>
        <p:txBody>
          <a:bodyPr wrap="square" lIns="91440" tIns="45720" rIns="91440" bIns="45720" rtlCol="0" anchor="t">
            <a:spAutoFit/>
          </a:bodyPr>
          <a:lstStyle/>
          <a:p>
            <a:pPr marL="342900" indent="-342900">
              <a:lnSpc>
                <a:spcPct val="150000"/>
              </a:lnSpc>
              <a:buFont typeface="Arial" panose="020B0604020202020204" pitchFamily="34" charset="0"/>
              <a:buChar char="•"/>
            </a:pPr>
            <a:r>
              <a:rPr lang="en-US" sz="2000" dirty="0">
                <a:latin typeface="Times New Roman"/>
                <a:cs typeface="Times New Roman"/>
              </a:rPr>
              <a:t>We</a:t>
            </a:r>
            <a:r>
              <a:rPr lang="en-US" sz="2000" dirty="0">
                <a:effectLst/>
                <a:latin typeface="Times New Roman"/>
                <a:ea typeface="Cambria"/>
                <a:cs typeface="Times New Roman"/>
              </a:rPr>
              <a:t> aim to perform disaster prediction on certain places in hills because </a:t>
            </a:r>
            <a:r>
              <a:rPr lang="en-US" sz="2000" dirty="0">
                <a:latin typeface="Times New Roman"/>
                <a:ea typeface="Cambria"/>
                <a:cs typeface="Times New Roman"/>
              </a:rPr>
              <a:t>disasters</a:t>
            </a:r>
            <a:r>
              <a:rPr lang="en-US" sz="2000" dirty="0">
                <a:effectLst/>
                <a:latin typeface="Times New Roman"/>
                <a:ea typeface="Cambria"/>
                <a:cs typeface="Times New Roman"/>
              </a:rPr>
              <a:t> are more likely to happen in hilly areas as the weather changes. </a:t>
            </a:r>
            <a:endParaRPr lang="en-US" sz="2000" dirty="0">
              <a:latin typeface="Times New Roman"/>
              <a:ea typeface="Cambria"/>
              <a:cs typeface="Times New Roman"/>
            </a:endParaRPr>
          </a:p>
          <a:p>
            <a:pPr marL="342900" indent="-342900">
              <a:lnSpc>
                <a:spcPct val="150000"/>
              </a:lnSpc>
              <a:buFont typeface="Arial" panose="020B0604020202020204" pitchFamily="34" charset="0"/>
              <a:buChar char="•"/>
            </a:pPr>
            <a:r>
              <a:rPr lang="en-US" sz="2000" dirty="0">
                <a:effectLst/>
                <a:latin typeface="Times New Roman"/>
                <a:ea typeface="Cambria"/>
                <a:cs typeface="Times New Roman"/>
              </a:rPr>
              <a:t>We will analyze the weather and disaster data generated by reputed database and alarm people about the danger.</a:t>
            </a:r>
            <a:endParaRPr lang="en-US" sz="2000" dirty="0">
              <a:latin typeface="Times New Roman"/>
              <a:ea typeface="Cambria"/>
              <a:cs typeface="Times New Roman"/>
            </a:endParaRPr>
          </a:p>
          <a:p>
            <a:pPr marL="342900" indent="-342900">
              <a:lnSpc>
                <a:spcPct val="150000"/>
              </a:lnSpc>
              <a:buFont typeface="Arial" panose="020B0604020202020204" pitchFamily="34" charset="0"/>
              <a:buChar char="•"/>
            </a:pPr>
            <a:r>
              <a:rPr lang="en-US" sz="2000" dirty="0">
                <a:latin typeface="Times New Roman"/>
                <a:ea typeface="Cambria"/>
                <a:cs typeface="Times New Roman"/>
              </a:rPr>
              <a:t>W</a:t>
            </a:r>
            <a:r>
              <a:rPr lang="en-US" sz="2000" dirty="0">
                <a:latin typeface="Times New Roman"/>
                <a:cs typeface="Times New Roman"/>
              </a:rPr>
              <a:t>e need to have a clear way of calling API and parse the received Weather Forecast JSON data into readable form. After parsing the data, we need to extract the weather forecast data, </a:t>
            </a:r>
            <a:r>
              <a:rPr lang="en-US" sz="2000" dirty="0" err="1">
                <a:latin typeface="Times New Roman"/>
                <a:cs typeface="Times New Roman"/>
              </a:rPr>
              <a:t>analyse</a:t>
            </a:r>
            <a:r>
              <a:rPr lang="en-US" sz="2000" dirty="0">
                <a:latin typeface="Times New Roman"/>
                <a:cs typeface="Times New Roman"/>
              </a:rPr>
              <a:t> and display the result.</a:t>
            </a:r>
          </a:p>
          <a:p>
            <a:pPr marL="342900" indent="-342900">
              <a:buFont typeface="Arial" panose="020B0604020202020204" pitchFamily="34" charset="0"/>
              <a:buChar char="•"/>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78" y="497080"/>
            <a:ext cx="11314719" cy="564910"/>
          </a:xfrm>
        </p:spPr>
        <p:txBody>
          <a:bodyPr>
            <a:noAutofit/>
          </a:bodyPr>
          <a:lstStyle/>
          <a:p>
            <a:r>
              <a:rPr lang="en-IN" b="1" dirty="0">
                <a:cs typeface="Times New Roman" panose="02020603050405020304" pitchFamily="18" charset="0"/>
              </a:rPr>
              <a:t>Objectives</a:t>
            </a:r>
          </a:p>
        </p:txBody>
      </p:sp>
      <p:sp>
        <p:nvSpPr>
          <p:cNvPr id="3" name="Text Box 2"/>
          <p:cNvSpPr txBox="1"/>
          <p:nvPr/>
        </p:nvSpPr>
        <p:spPr>
          <a:xfrm>
            <a:off x="0" y="1703095"/>
            <a:ext cx="11425555" cy="3880871"/>
          </a:xfrm>
          <a:prstGeom prst="rect">
            <a:avLst/>
          </a:prstGeom>
          <a:noFill/>
        </p:spPr>
        <p:txBody>
          <a:bodyPr wrap="square" lIns="91440" tIns="45720" rIns="91440" bIns="45720" rtlCol="0" anchor="t">
            <a:spAutoFit/>
          </a:bodyPr>
          <a:lstStyle/>
          <a:p>
            <a:pPr marL="1257300" marR="556260" lvl="2" indent="-342900" algn="just">
              <a:lnSpc>
                <a:spcPct val="115000"/>
              </a:lnSpc>
              <a:spcBef>
                <a:spcPts val="0"/>
              </a:spcBef>
              <a:spcAft>
                <a:spcPts val="0"/>
              </a:spcAft>
              <a:buFont typeface="Arial" panose="020B0604020202020204" pitchFamily="34" charset="0"/>
              <a:buChar char="•"/>
              <a:tabLst>
                <a:tab pos="922020" algn="l"/>
                <a:tab pos="922655" algn="l"/>
              </a:tabLst>
            </a:pPr>
            <a:r>
              <a:rPr lang="en-US" sz="20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It also helps in understanding the nature of floods, by this we can take proper measures as to be safe from the floods.</a:t>
            </a:r>
          </a:p>
          <a:p>
            <a:pPr marL="1257300" marR="772795" lvl="2" indent="-342900" algn="just">
              <a:lnSpc>
                <a:spcPct val="115000"/>
              </a:lnSpc>
              <a:spcBef>
                <a:spcPts val="0"/>
              </a:spcBef>
              <a:spcAft>
                <a:spcPts val="0"/>
              </a:spcAft>
              <a:buFont typeface="Arial" panose="020B0604020202020204" pitchFamily="34" charset="0"/>
              <a:buChar char="•"/>
              <a:tabLst>
                <a:tab pos="922020" algn="l"/>
                <a:tab pos="922655" algn="l"/>
              </a:tabLst>
            </a:pPr>
            <a:r>
              <a:rPr lang="en-US" sz="20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It can lead to more accurate tools for extracting disaster and weather behaviors and provides means for rescue operations before disasters hits hence assuring no human lives are lost.</a:t>
            </a:r>
          </a:p>
          <a:p>
            <a:pPr marL="1257300" marR="0" lvl="2" indent="-342900" algn="just">
              <a:lnSpc>
                <a:spcPct val="115000"/>
              </a:lnSpc>
              <a:spcBef>
                <a:spcPts val="0"/>
              </a:spcBef>
              <a:spcAft>
                <a:spcPts val="0"/>
              </a:spcAft>
              <a:buFont typeface="Arial" panose="020B0604020202020204" pitchFamily="34" charset="0"/>
              <a:buChar char="•"/>
            </a:pPr>
            <a:r>
              <a:rPr lang="en-US" sz="20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To analyze the weather readings.</a:t>
            </a:r>
          </a:p>
          <a:p>
            <a:pPr marL="1257300" marR="0" lvl="2" indent="-342900" algn="just">
              <a:lnSpc>
                <a:spcPct val="115000"/>
              </a:lnSpc>
              <a:spcBef>
                <a:spcPts val="0"/>
              </a:spcBef>
              <a:spcAft>
                <a:spcPts val="0"/>
              </a:spcAft>
              <a:buFont typeface="Arial" panose="020B0604020202020204" pitchFamily="34" charset="0"/>
              <a:buChar char="•"/>
            </a:pPr>
            <a:r>
              <a:rPr lang="en-US" sz="20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To determine the weather conditions by using the analyzed readings.</a:t>
            </a:r>
          </a:p>
          <a:p>
            <a:pPr marL="1257300" marR="0" lvl="2" indent="-342900" algn="just">
              <a:lnSpc>
                <a:spcPct val="115000"/>
              </a:lnSpc>
              <a:spcBef>
                <a:spcPts val="0"/>
              </a:spcBef>
              <a:spcAft>
                <a:spcPts val="0"/>
              </a:spcAft>
              <a:buFont typeface="Arial" panose="020B0604020202020204" pitchFamily="34" charset="0"/>
              <a:buChar char="•"/>
            </a:pPr>
            <a:r>
              <a:rPr lang="en-US" sz="20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To display and read the weather conditions and confirm it with the existing data on disasters.</a:t>
            </a:r>
          </a:p>
          <a:p>
            <a:pPr marL="1257300" marR="0" lvl="2" indent="-342900" algn="just">
              <a:lnSpc>
                <a:spcPct val="115000"/>
              </a:lnSpc>
              <a:spcBef>
                <a:spcPts val="0"/>
              </a:spcBef>
              <a:spcAft>
                <a:spcPts val="885"/>
              </a:spcAft>
              <a:buFont typeface="Arial" panose="020B0604020202020204" pitchFamily="34" charset="0"/>
              <a:buChar char="•"/>
            </a:pPr>
            <a:r>
              <a:rPr lang="en-US" sz="20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To classify the data into danger of floods and safe.</a:t>
            </a:r>
          </a:p>
          <a:p>
            <a:pPr>
              <a:lnSpc>
                <a:spcPct val="150000"/>
              </a:lnSpc>
            </a:pPr>
            <a:endParaRPr lang="en-US" sz="2400" dirty="0">
              <a:latin typeface="Times New Roman"/>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0" y="469371"/>
            <a:ext cx="11568546" cy="564910"/>
          </a:xfrm>
        </p:spPr>
        <p:txBody>
          <a:bodyPr>
            <a:noAutofit/>
          </a:bodyPr>
          <a:lstStyle/>
          <a:p>
            <a:r>
              <a:rPr lang="en-IN" b="1" dirty="0">
                <a:cs typeface="Times New Roman" panose="02020603050405020304" pitchFamily="18" charset="0"/>
              </a:rPr>
              <a:t>Methodology</a:t>
            </a:r>
          </a:p>
        </p:txBody>
      </p:sp>
      <p:sp>
        <p:nvSpPr>
          <p:cNvPr id="3" name="Text Box 2"/>
          <p:cNvSpPr txBox="1"/>
          <p:nvPr/>
        </p:nvSpPr>
        <p:spPr>
          <a:xfrm>
            <a:off x="513805" y="1506440"/>
            <a:ext cx="10067109" cy="2460417"/>
          </a:xfrm>
          <a:prstGeom prst="rect">
            <a:avLst/>
          </a:prstGeom>
          <a:noFill/>
        </p:spPr>
        <p:txBody>
          <a:bodyPr wrap="square" lIns="91440" tIns="45720" rIns="91440" bIns="45720" rtlCol="0" anchor="t">
            <a:spAutoFit/>
          </a:bodyPr>
          <a:lstStyle/>
          <a:p>
            <a:pPr marL="643255" indent="-6350">
              <a:lnSpc>
                <a:spcPct val="150000"/>
              </a:lnSpc>
              <a:spcAft>
                <a:spcPts val="885"/>
              </a:spcAft>
            </a:pPr>
            <a:r>
              <a:rPr lang="en-US" sz="2000" dirty="0">
                <a:solidFill>
                  <a:srgbClr val="000000"/>
                </a:solidFill>
                <a:effectLst/>
                <a:latin typeface="Times New Roman"/>
                <a:ea typeface="Cambria"/>
                <a:cs typeface="Cambria" panose="02040503050406030204" pitchFamily="18" charset="0"/>
              </a:rPr>
              <a:t>The principle of the proposed system is as follows:</a:t>
            </a:r>
            <a:r>
              <a:rPr lang="en-US" sz="2000" dirty="0">
                <a:solidFill>
                  <a:srgbClr val="000000"/>
                </a:solidFill>
                <a:latin typeface="Times New Roman"/>
                <a:ea typeface="Cambria"/>
                <a:cs typeface="Cambria" panose="02040503050406030204" pitchFamily="18" charset="0"/>
              </a:rPr>
              <a:t> </a:t>
            </a:r>
            <a:endParaRPr lang="en-US" sz="2000" dirty="0">
              <a:cs typeface="Calibri"/>
            </a:endParaRPr>
          </a:p>
          <a:p>
            <a:pPr marL="643255" indent="-6350">
              <a:lnSpc>
                <a:spcPct val="150000"/>
              </a:lnSpc>
              <a:spcAft>
                <a:spcPts val="885"/>
              </a:spcAft>
            </a:pPr>
            <a:r>
              <a:rPr lang="en-US" sz="2000" dirty="0">
                <a:solidFill>
                  <a:srgbClr val="000000"/>
                </a:solidFill>
                <a:effectLst/>
                <a:latin typeface="Times New Roman"/>
                <a:ea typeface="Cambria"/>
                <a:cs typeface="Cambria" panose="02040503050406030204" pitchFamily="18" charset="0"/>
              </a:rPr>
              <a:t>First the live weather data will be fetched by the API of the place entered by user by using KMP algorithm and display it, the data then will be analyzed, then it will be compared with our researched data(past disaster readings), then we will analyze the </a:t>
            </a:r>
            <a:r>
              <a:rPr lang="en-US" sz="2000" dirty="0">
                <a:solidFill>
                  <a:srgbClr val="000000"/>
                </a:solidFill>
                <a:latin typeface="Times New Roman"/>
                <a:ea typeface="Cambria"/>
                <a:cs typeface="Cambria" panose="02040503050406030204" pitchFamily="18" charset="0"/>
              </a:rPr>
              <a:t>final </a:t>
            </a:r>
            <a:r>
              <a:rPr lang="en-US" sz="2000" dirty="0">
                <a:solidFill>
                  <a:srgbClr val="000000"/>
                </a:solidFill>
                <a:effectLst/>
                <a:latin typeface="Times New Roman"/>
                <a:ea typeface="Cambria"/>
                <a:cs typeface="Cambria" panose="02040503050406030204" pitchFamily="18" charset="0"/>
              </a:rPr>
              <a:t>data and alarm about any disasters that may happen.</a:t>
            </a:r>
            <a:endParaRPr lang="en-IN" sz="2000" dirty="0">
              <a:solidFill>
                <a:srgbClr val="000000"/>
              </a:solidFill>
              <a:effectLst/>
              <a:latin typeface="Cambria"/>
              <a:ea typeface="Cambria"/>
              <a:cs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0" y="469371"/>
            <a:ext cx="11568546" cy="564910"/>
          </a:xfrm>
        </p:spPr>
        <p:txBody>
          <a:bodyPr>
            <a:noAutofit/>
          </a:bodyPr>
          <a:lstStyle/>
          <a:p>
            <a:r>
              <a:rPr lang="en-IN" b="1" dirty="0">
                <a:cs typeface="Times New Roman" panose="02020603050405020304" pitchFamily="18" charset="0"/>
              </a:rPr>
              <a:t>Experimental Setup</a:t>
            </a:r>
          </a:p>
        </p:txBody>
      </p:sp>
      <p:sp>
        <p:nvSpPr>
          <p:cNvPr id="4" name="TextBox 3">
            <a:extLst>
              <a:ext uri="{FF2B5EF4-FFF2-40B4-BE49-F238E27FC236}">
                <a16:creationId xmlns:a16="http://schemas.microsoft.com/office/drawing/2014/main" id="{954D4913-B570-45DD-9D94-3EBE8050AE9B}"/>
              </a:ext>
            </a:extLst>
          </p:cNvPr>
          <p:cNvSpPr txBox="1"/>
          <p:nvPr/>
        </p:nvSpPr>
        <p:spPr>
          <a:xfrm>
            <a:off x="672004" y="1162666"/>
            <a:ext cx="10088058" cy="5584606"/>
          </a:xfrm>
          <a:prstGeom prst="rect">
            <a:avLst/>
          </a:prstGeom>
          <a:noFill/>
        </p:spPr>
        <p:txBody>
          <a:bodyPr wrap="square" lIns="91440" tIns="45720" rIns="91440" bIns="45720" rtlCol="0" anchor="t">
            <a:spAutoFit/>
          </a:bodyPr>
          <a:lstStyle/>
          <a:p>
            <a:pPr>
              <a:lnSpc>
                <a:spcPct val="150000"/>
              </a:lnSpc>
            </a:pPr>
            <a:r>
              <a:rPr lang="en-IN" sz="2000" dirty="0"/>
              <a:t>Hardware Configuration:</a:t>
            </a:r>
            <a:endParaRPr lang="en-US" sz="2000" dirty="0"/>
          </a:p>
          <a:p>
            <a:pPr marL="342900" indent="-342900">
              <a:lnSpc>
                <a:spcPct val="150000"/>
              </a:lnSpc>
              <a:buFont typeface="Arial" panose="020B0604020202020204" pitchFamily="34" charset="0"/>
              <a:buChar char="•"/>
            </a:pPr>
            <a:r>
              <a:rPr lang="en-IN" sz="2000" dirty="0"/>
              <a:t>Processor Intel Pentium Dual Core and Above</a:t>
            </a:r>
            <a:endParaRPr lang="en-IN" sz="2000" dirty="0">
              <a:cs typeface="Calibri"/>
            </a:endParaRPr>
          </a:p>
          <a:p>
            <a:pPr marL="342900" indent="-342900">
              <a:lnSpc>
                <a:spcPct val="150000"/>
              </a:lnSpc>
              <a:buFont typeface="Arial" panose="020B0604020202020204" pitchFamily="34" charset="0"/>
              <a:buChar char="•"/>
            </a:pPr>
            <a:r>
              <a:rPr lang="en-IN" sz="2000" dirty="0"/>
              <a:t>Memory: 512 MB RAM and Above</a:t>
            </a:r>
            <a:endParaRPr lang="en-IN" sz="2000" dirty="0">
              <a:cs typeface="Calibri"/>
            </a:endParaRPr>
          </a:p>
          <a:p>
            <a:pPr marL="342900" indent="-342900">
              <a:lnSpc>
                <a:spcPct val="150000"/>
              </a:lnSpc>
              <a:buFont typeface="Arial" panose="020B0604020202020204" pitchFamily="34" charset="0"/>
              <a:buChar char="•"/>
            </a:pPr>
            <a:r>
              <a:rPr lang="en-IN" sz="2000" dirty="0"/>
              <a:t>Clock Speed: 1.72 GHz and Above</a:t>
            </a:r>
            <a:endParaRPr lang="en-IN" sz="2000" dirty="0">
              <a:cs typeface="Calibri"/>
            </a:endParaRPr>
          </a:p>
          <a:p>
            <a:pPr marL="342900" indent="-342900">
              <a:lnSpc>
                <a:spcPct val="150000"/>
              </a:lnSpc>
              <a:buFont typeface="Arial" panose="020B0604020202020204" pitchFamily="34" charset="0"/>
              <a:buChar char="•"/>
            </a:pPr>
            <a:r>
              <a:rPr lang="en-IN" sz="2000" dirty="0"/>
              <a:t>Hard Disk Capacity: 80GB</a:t>
            </a:r>
            <a:endParaRPr lang="en-IN" sz="2000" dirty="0">
              <a:cs typeface="Calibri"/>
            </a:endParaRPr>
          </a:p>
          <a:p>
            <a:pPr marL="342900" indent="-342900">
              <a:lnSpc>
                <a:spcPct val="150000"/>
              </a:lnSpc>
              <a:buFont typeface="Arial" panose="020B0604020202020204" pitchFamily="34" charset="0"/>
              <a:buChar char="•"/>
            </a:pPr>
            <a:endParaRPr lang="en-IN" sz="2000" dirty="0">
              <a:cs typeface="Calibri"/>
            </a:endParaRPr>
          </a:p>
          <a:p>
            <a:pPr>
              <a:lnSpc>
                <a:spcPct val="150000"/>
              </a:lnSpc>
            </a:pPr>
            <a:r>
              <a:rPr lang="en-IN" sz="2000" dirty="0"/>
              <a:t>Software Configuration:</a:t>
            </a:r>
            <a:endParaRPr lang="en-IN" sz="2000" dirty="0">
              <a:cs typeface="Calibri"/>
            </a:endParaRPr>
          </a:p>
          <a:p>
            <a:pPr marL="342900" indent="-342900">
              <a:lnSpc>
                <a:spcPct val="150000"/>
              </a:lnSpc>
              <a:buFont typeface="Arial" panose="020B0604020202020204" pitchFamily="34" charset="0"/>
              <a:buChar char="•"/>
            </a:pPr>
            <a:r>
              <a:rPr lang="en-IN" sz="2000" dirty="0"/>
              <a:t>Operating System: Ubuntu, Fedora Linux, Windows, Mac</a:t>
            </a:r>
            <a:endParaRPr lang="en-IN" sz="2000" dirty="0">
              <a:cs typeface="Calibri"/>
            </a:endParaRPr>
          </a:p>
          <a:p>
            <a:pPr marL="342900" indent="-342900">
              <a:lnSpc>
                <a:spcPct val="150000"/>
              </a:lnSpc>
              <a:buFont typeface="Arial" panose="020B0604020202020204" pitchFamily="34" charset="0"/>
              <a:buChar char="•"/>
            </a:pPr>
            <a:r>
              <a:rPr lang="en-IN" sz="2000" dirty="0"/>
              <a:t>Language: Java</a:t>
            </a:r>
            <a:endParaRPr lang="en-IN" sz="2000" dirty="0">
              <a:cs typeface="Calibri"/>
            </a:endParaRPr>
          </a:p>
          <a:p>
            <a:pPr marL="342900" indent="-342900">
              <a:lnSpc>
                <a:spcPct val="150000"/>
              </a:lnSpc>
              <a:buFont typeface="Arial" panose="020B0604020202020204" pitchFamily="34" charset="0"/>
              <a:buChar char="•"/>
            </a:pPr>
            <a:r>
              <a:rPr lang="en-IN" sz="2000" dirty="0"/>
              <a:t>Complier: Java Compiler (Java Virtual Machine)</a:t>
            </a:r>
            <a:endParaRPr lang="en-IN" sz="2000" dirty="0">
              <a:cs typeface="Calibri"/>
            </a:endParaRPr>
          </a:p>
          <a:p>
            <a:pPr marL="342900" indent="-342900">
              <a:lnSpc>
                <a:spcPct val="150000"/>
              </a:lnSpc>
              <a:buFont typeface="Arial" panose="020B0604020202020204" pitchFamily="34" charset="0"/>
              <a:buChar char="•"/>
            </a:pPr>
            <a:r>
              <a:rPr lang="en-IN" sz="2000" dirty="0"/>
              <a:t>Other tools and utilities: </a:t>
            </a:r>
            <a:r>
              <a:rPr lang="en-IN" sz="2000" dirty="0" err="1"/>
              <a:t>IntelliJ,API</a:t>
            </a:r>
            <a:r>
              <a:rPr lang="en-IN" sz="2000" dirty="0"/>
              <a:t>, many.jar files</a:t>
            </a:r>
            <a:endParaRPr lang="en-IN" sz="2000" dirty="0">
              <a:cs typeface="Calibri"/>
            </a:endParaRPr>
          </a:p>
          <a:p>
            <a:pPr>
              <a:lnSpc>
                <a:spcPct val="150000"/>
              </a:lnSpc>
            </a:pPr>
            <a:r>
              <a:rPr lang="en-IN" sz="2000" dirty="0"/>
              <a:t>      </a:t>
            </a:r>
            <a:endParaRPr lang="en-IN" sz="2000"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TotalTime>
  <Words>984</Words>
  <Application>Microsoft Office PowerPoint</Application>
  <PresentationFormat>Widescreen</PresentationFormat>
  <Paragraphs>77</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Times New Roman</vt:lpstr>
      <vt:lpstr>Wingdings</vt:lpstr>
      <vt:lpstr>Office Theme</vt:lpstr>
      <vt:lpstr>PowerPoint Presentation</vt:lpstr>
      <vt:lpstr>WEATHER FORECAST AND DISASTER ALARM IN HILLY AREAS</vt:lpstr>
      <vt:lpstr>Team Members &amp; Role</vt:lpstr>
      <vt:lpstr>Introduction</vt:lpstr>
      <vt:lpstr>Motivation</vt:lpstr>
      <vt:lpstr>Problem Statement</vt:lpstr>
      <vt:lpstr>Objectives</vt:lpstr>
      <vt:lpstr>Methodology</vt:lpstr>
      <vt:lpstr>Experimental Setup</vt:lpstr>
      <vt:lpstr>Use-Case Diagram</vt:lpstr>
      <vt:lpstr>Conclusion</vt:lpstr>
      <vt:lpstr>References &amp; GIT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Tanmay Kushwaha</dc:creator>
  <cp:lastModifiedBy>Tanmay Kushwaha</cp:lastModifiedBy>
  <cp:revision>126</cp:revision>
  <dcterms:created xsi:type="dcterms:W3CDTF">2021-10-22T10:37:08Z</dcterms:created>
  <dcterms:modified xsi:type="dcterms:W3CDTF">2021-12-08T07:48:30Z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ECFF1D9141BF4799967A81619BD31A57</vt:lpwstr>
  </property>
  <property fmtid="{D5CDD505-2E9C-101B-9397-08002B2CF9AE}" pid="3" name="KSOProductBuildVer">
    <vt:lpwstr>1033-11.2.0.10307</vt:lpwstr>
  </property>
</Properties>
</file>