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61" r:id="rId29"/>
    <p:sldId id="262" r:id="rId30"/>
    <p:sldId id="263" r:id="rId31"/>
    <p:sldId id="264" r:id="rId32"/>
    <p:sldId id="265" r:id="rId33"/>
    <p:sldId id="266" r:id="rId34"/>
    <p:sldId id="267" r:id="rId35"/>
  </p:sldIdLst>
  <p:sldSz cx="18288000" cy="10287000"/>
  <p:notesSz cx="6858000" cy="9144000"/>
  <p:embeddedFontLst>
    <p:embeddedFont>
      <p:font typeface="Cormorant Garamond Bold Italics" charset="0"/>
      <p:regular r:id="rId36"/>
    </p:embeddedFont>
    <p:embeddedFont>
      <p:font typeface="Calibri" pitchFamily="34" charset="0"/>
      <p:regular r:id="rId37"/>
      <p:bold r:id="rId38"/>
      <p:italic r:id="rId39"/>
      <p:boldItalic r:id="rId40"/>
    </p:embeddedFont>
    <p:embeddedFont>
      <p:font typeface="Quicksand" charset="0"/>
      <p:regular r:id="rId41"/>
    </p:embeddedFont>
    <p:embeddedFont>
      <p:font typeface="Quicksand Bold" charset="0"/>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60" d="100"/>
          <a:sy n="60" d="100"/>
        </p:scale>
        <p:origin x="-37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12.svg"/><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43764" y="2478342"/>
            <a:ext cx="16229942" cy="3334246"/>
          </a:xfrm>
          <a:prstGeom prst="rect">
            <a:avLst/>
          </a:prstGeom>
        </p:spPr>
        <p:txBody>
          <a:bodyPr lIns="0" tIns="0" rIns="0" bIns="0" rtlCol="0" anchor="t">
            <a:spAutoFit/>
          </a:bodyPr>
          <a:lstStyle/>
          <a:p>
            <a:pPr marL="0" lvl="0" indent="0" algn="ctr">
              <a:lnSpc>
                <a:spcPts val="26009"/>
              </a:lnSpc>
              <a:spcBef>
                <a:spcPct val="0"/>
              </a:spcBef>
            </a:pPr>
            <a:r>
              <a:rPr lang="en-US" sz="8800" b="1" i="1" dirty="0" smtClean="0">
                <a:solidFill>
                  <a:srgbClr val="0F4662"/>
                </a:solidFill>
                <a:latin typeface="Cormorant Garamond Bold Italics"/>
                <a:ea typeface="Cormorant Garamond Bold Italics"/>
                <a:cs typeface="Cormorant Garamond Bold Italics"/>
                <a:sym typeface="Cormorant Garamond Bold Italics"/>
              </a:rPr>
              <a:t>Superstore Sales Analysis</a:t>
            </a:r>
            <a:endParaRPr lang="en-US" sz="8800" b="1" i="1" dirty="0">
              <a:solidFill>
                <a:srgbClr val="0F4662"/>
              </a:solidFill>
              <a:latin typeface="Cormorant Garamond Bold Italics"/>
              <a:ea typeface="Cormorant Garamond Bold Italics"/>
              <a:cs typeface="Cormorant Garamond Bold Italics"/>
              <a:sym typeface="Cormorant Garamond Bold Italics"/>
            </a:endParaRPr>
          </a:p>
        </p:txBody>
      </p:sp>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9" name="Freeform 9"/>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9" name="Freeform 9"/>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Rectangle 5"/>
          <p:cNvSpPr/>
          <p:nvPr/>
        </p:nvSpPr>
        <p:spPr>
          <a:xfrm>
            <a:off x="685800" y="1790700"/>
            <a:ext cx="16587906" cy="707886"/>
          </a:xfrm>
          <a:prstGeom prst="rect">
            <a:avLst/>
          </a:prstGeom>
        </p:spPr>
        <p:txBody>
          <a:bodyPr wrap="square">
            <a:spAutoFit/>
          </a:bodyPr>
          <a:lstStyle/>
          <a:p>
            <a:r>
              <a:rPr lang="en-US" sz="4000" dirty="0"/>
              <a:t>8.Display all product information in Descending order</a:t>
            </a: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343275"/>
            <a:ext cx="56292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71435" y="4233863"/>
            <a:ext cx="7363965" cy="395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640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9" name="Freeform 9"/>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Rectangle 5"/>
          <p:cNvSpPr/>
          <p:nvPr/>
        </p:nvSpPr>
        <p:spPr>
          <a:xfrm>
            <a:off x="685800" y="1790700"/>
            <a:ext cx="16587906" cy="707886"/>
          </a:xfrm>
          <a:prstGeom prst="rect">
            <a:avLst/>
          </a:prstGeom>
        </p:spPr>
        <p:txBody>
          <a:bodyPr wrap="square">
            <a:spAutoFit/>
          </a:bodyPr>
          <a:lstStyle/>
          <a:p>
            <a:r>
              <a:rPr lang="en-US" sz="4000" dirty="0"/>
              <a:t>9.Display the lowest profit order</a:t>
            </a: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009900"/>
            <a:ext cx="972502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58400" y="5981700"/>
            <a:ext cx="610552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0779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9" name="Freeform 9"/>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Rectangle 5"/>
          <p:cNvSpPr/>
          <p:nvPr/>
        </p:nvSpPr>
        <p:spPr>
          <a:xfrm>
            <a:off x="685800" y="1790700"/>
            <a:ext cx="16587906" cy="707886"/>
          </a:xfrm>
          <a:prstGeom prst="rect">
            <a:avLst/>
          </a:prstGeom>
        </p:spPr>
        <p:txBody>
          <a:bodyPr wrap="square">
            <a:spAutoFit/>
          </a:bodyPr>
          <a:lstStyle/>
          <a:p>
            <a:r>
              <a:rPr lang="en-US" sz="4000" dirty="0"/>
              <a:t>10.Display lowest profit order in the month June </a:t>
            </a:r>
            <a:r>
              <a:rPr lang="en-US" sz="4000" dirty="0" smtClean="0"/>
              <a:t>2018.</a:t>
            </a:r>
            <a:endParaRPr lang="en-US" sz="4000" dirty="0"/>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531" y="2933700"/>
            <a:ext cx="12487275"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18706" y="5676900"/>
            <a:ext cx="6383294"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2987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9" name="Freeform 9"/>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Rectangle 5"/>
          <p:cNvSpPr/>
          <p:nvPr/>
        </p:nvSpPr>
        <p:spPr>
          <a:xfrm>
            <a:off x="685800" y="1790700"/>
            <a:ext cx="16587906" cy="707886"/>
          </a:xfrm>
          <a:prstGeom prst="rect">
            <a:avLst/>
          </a:prstGeom>
        </p:spPr>
        <p:txBody>
          <a:bodyPr wrap="square">
            <a:spAutoFit/>
          </a:bodyPr>
          <a:lstStyle/>
          <a:p>
            <a:r>
              <a:rPr lang="en-US" sz="4000" dirty="0"/>
              <a:t>11.Display highest profit order in year 2021</a:t>
            </a:r>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086100"/>
            <a:ext cx="105251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5000" y="5219700"/>
            <a:ext cx="5039041"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8090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9" name="Freeform 9"/>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Rectangle 5"/>
          <p:cNvSpPr/>
          <p:nvPr/>
        </p:nvSpPr>
        <p:spPr>
          <a:xfrm>
            <a:off x="685800" y="1790700"/>
            <a:ext cx="16587906" cy="707886"/>
          </a:xfrm>
          <a:prstGeom prst="rect">
            <a:avLst/>
          </a:prstGeom>
        </p:spPr>
        <p:txBody>
          <a:bodyPr wrap="square">
            <a:spAutoFit/>
          </a:bodyPr>
          <a:lstStyle/>
          <a:p>
            <a:r>
              <a:rPr lang="en-US" sz="4000" dirty="0"/>
              <a:t>12.Display average sales for each month for 2020</a:t>
            </a:r>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5228" y="2857500"/>
            <a:ext cx="896302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23700" y="5219700"/>
            <a:ext cx="47879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2382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9" name="Freeform 9"/>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Rectangle 5"/>
          <p:cNvSpPr/>
          <p:nvPr/>
        </p:nvSpPr>
        <p:spPr>
          <a:xfrm>
            <a:off x="685800" y="1790700"/>
            <a:ext cx="16587906" cy="707886"/>
          </a:xfrm>
          <a:prstGeom prst="rect">
            <a:avLst/>
          </a:prstGeom>
        </p:spPr>
        <p:txBody>
          <a:bodyPr wrap="square">
            <a:spAutoFit/>
          </a:bodyPr>
          <a:lstStyle/>
          <a:p>
            <a:r>
              <a:rPr lang="en-US" sz="4000" dirty="0"/>
              <a:t>13. display current month total sales</a:t>
            </a:r>
            <a:endParaRPr lang="en-US" sz="4000"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252" y="2857500"/>
            <a:ext cx="8830453"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34800" y="5981700"/>
            <a:ext cx="295778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6588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1104900"/>
            <a:ext cx="11125200" cy="707886"/>
          </a:xfrm>
          <a:prstGeom prst="rect">
            <a:avLst/>
          </a:prstGeom>
        </p:spPr>
        <p:txBody>
          <a:bodyPr wrap="square">
            <a:spAutoFit/>
          </a:bodyPr>
          <a:lstStyle/>
          <a:p>
            <a:r>
              <a:rPr lang="en-US" sz="4000" dirty="0"/>
              <a:t>14.Display customer name with customer city</a:t>
            </a:r>
            <a:endParaRPr lang="en-US" sz="4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324100"/>
            <a:ext cx="821055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7200" y="4229100"/>
            <a:ext cx="3505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utoShape 3"/>
          <p:cNvSpPr/>
          <p:nvPr/>
        </p:nvSpPr>
        <p:spPr>
          <a:xfrm>
            <a:off x="9158735" y="495300"/>
            <a:ext cx="8114971" cy="0"/>
          </a:xfrm>
          <a:prstGeom prst="line">
            <a:avLst/>
          </a:prstGeom>
          <a:ln w="76200" cap="flat">
            <a:solidFill>
              <a:srgbClr val="0F4662"/>
            </a:solidFill>
            <a:prstDash val="solid"/>
            <a:headEnd type="none" w="sm" len="sm"/>
            <a:tailEnd type="none" w="sm" len="sm"/>
          </a:ln>
        </p:spPr>
      </p:sp>
      <p:sp>
        <p:nvSpPr>
          <p:cNvPr id="7" name="Freeform 9"/>
          <p:cNvSpPr/>
          <p:nvPr/>
        </p:nvSpPr>
        <p:spPr>
          <a:xfrm>
            <a:off x="5646742" y="340875"/>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8" name="Freeform 5"/>
          <p:cNvSpPr/>
          <p:nvPr/>
        </p:nvSpPr>
        <p:spPr>
          <a:xfrm>
            <a:off x="9618706" y="9334500"/>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9" name="AutoShape 3"/>
          <p:cNvSpPr/>
          <p:nvPr/>
        </p:nvSpPr>
        <p:spPr>
          <a:xfrm>
            <a:off x="1196164" y="9593408"/>
            <a:ext cx="8114971" cy="0"/>
          </a:xfrm>
          <a:prstGeom prst="line">
            <a:avLst/>
          </a:prstGeom>
          <a:ln w="76200" cap="flat">
            <a:solidFill>
              <a:srgbClr val="0F4662"/>
            </a:solidFill>
            <a:prstDash val="solid"/>
            <a:headEnd type="none" w="sm" len="sm"/>
            <a:tailEnd type="none" w="sm" len="sm"/>
          </a:ln>
        </p:spPr>
      </p:sp>
    </p:spTree>
    <p:extLst>
      <p:ext uri="{BB962C8B-B14F-4D97-AF65-F5344CB8AC3E}">
        <p14:creationId xmlns:p14="http://schemas.microsoft.com/office/powerpoint/2010/main" val="653333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257300"/>
            <a:ext cx="10513584" cy="707886"/>
          </a:xfrm>
          <a:prstGeom prst="rect">
            <a:avLst/>
          </a:prstGeom>
        </p:spPr>
        <p:txBody>
          <a:bodyPr wrap="none">
            <a:spAutoFit/>
          </a:bodyPr>
          <a:lstStyle/>
          <a:p>
            <a:r>
              <a:rPr lang="en-US" sz="4000" dirty="0"/>
              <a:t>15.Display customer details belong to East region.</a:t>
            </a:r>
            <a:endParaRPr lang="en-US" sz="4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300" y="2705100"/>
            <a:ext cx="1006792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400" y="5676900"/>
            <a:ext cx="11658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3"/>
          <p:cNvSpPr/>
          <p:nvPr/>
        </p:nvSpPr>
        <p:spPr>
          <a:xfrm>
            <a:off x="9158735" y="495300"/>
            <a:ext cx="8114971" cy="0"/>
          </a:xfrm>
          <a:prstGeom prst="line">
            <a:avLst/>
          </a:prstGeom>
          <a:ln w="76200" cap="flat">
            <a:solidFill>
              <a:srgbClr val="0F4662"/>
            </a:solidFill>
            <a:prstDash val="solid"/>
            <a:headEnd type="none" w="sm" len="sm"/>
            <a:tailEnd type="none" w="sm" len="sm"/>
          </a:ln>
        </p:spPr>
      </p:sp>
      <p:sp>
        <p:nvSpPr>
          <p:cNvPr id="6" name="AutoShape 3"/>
          <p:cNvSpPr/>
          <p:nvPr/>
        </p:nvSpPr>
        <p:spPr>
          <a:xfrm>
            <a:off x="457200" y="9715500"/>
            <a:ext cx="8114971" cy="0"/>
          </a:xfrm>
          <a:prstGeom prst="line">
            <a:avLst/>
          </a:prstGeom>
          <a:ln w="76200" cap="flat">
            <a:solidFill>
              <a:srgbClr val="0F4662"/>
            </a:solidFill>
            <a:prstDash val="solid"/>
            <a:headEnd type="none" w="sm" len="sm"/>
            <a:tailEnd type="none" w="sm" len="sm"/>
          </a:ln>
        </p:spPr>
      </p:sp>
      <p:sp>
        <p:nvSpPr>
          <p:cNvPr id="7" name="Freeform 9"/>
          <p:cNvSpPr/>
          <p:nvPr/>
        </p:nvSpPr>
        <p:spPr>
          <a:xfrm>
            <a:off x="5646742" y="340875"/>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8" name="Freeform 9"/>
          <p:cNvSpPr/>
          <p:nvPr/>
        </p:nvSpPr>
        <p:spPr>
          <a:xfrm>
            <a:off x="8767996" y="9456591"/>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Tree>
    <p:extLst>
      <p:ext uri="{BB962C8B-B14F-4D97-AF65-F5344CB8AC3E}">
        <p14:creationId xmlns:p14="http://schemas.microsoft.com/office/powerpoint/2010/main" val="676167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324100"/>
            <a:ext cx="1108710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743700"/>
            <a:ext cx="84582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62000" y="571500"/>
            <a:ext cx="16306800" cy="1323439"/>
          </a:xfrm>
          <a:prstGeom prst="rect">
            <a:avLst/>
          </a:prstGeom>
        </p:spPr>
        <p:txBody>
          <a:bodyPr wrap="square">
            <a:spAutoFit/>
          </a:bodyPr>
          <a:lstStyle/>
          <a:p>
            <a:r>
              <a:rPr lang="en-US" sz="4000" dirty="0"/>
              <a:t>16.Display customer name with segment details, </a:t>
            </a:r>
          </a:p>
          <a:p>
            <a:r>
              <a:rPr lang="en-US" sz="4000" dirty="0"/>
              <a:t>--who placed order in the month of June 2020</a:t>
            </a:r>
            <a:endParaRPr lang="en-US" sz="4000" dirty="0"/>
          </a:p>
        </p:txBody>
      </p:sp>
      <p:sp>
        <p:nvSpPr>
          <p:cNvPr id="5" name="Freeform 9"/>
          <p:cNvSpPr/>
          <p:nvPr/>
        </p:nvSpPr>
        <p:spPr>
          <a:xfrm>
            <a:off x="5857646" y="129883"/>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6" name="Freeform 9"/>
          <p:cNvSpPr/>
          <p:nvPr/>
        </p:nvSpPr>
        <p:spPr>
          <a:xfrm>
            <a:off x="8917435" y="9197683"/>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7" name="AutoShape 3"/>
          <p:cNvSpPr/>
          <p:nvPr/>
        </p:nvSpPr>
        <p:spPr>
          <a:xfrm>
            <a:off x="9182429" y="299891"/>
            <a:ext cx="8114971" cy="0"/>
          </a:xfrm>
          <a:prstGeom prst="line">
            <a:avLst/>
          </a:prstGeom>
          <a:ln w="76200" cap="flat">
            <a:solidFill>
              <a:srgbClr val="0F4662"/>
            </a:solidFill>
            <a:prstDash val="solid"/>
            <a:headEnd type="none" w="sm" len="sm"/>
            <a:tailEnd type="none" w="sm" len="sm"/>
          </a:ln>
        </p:spPr>
      </p:sp>
      <p:sp>
        <p:nvSpPr>
          <p:cNvPr id="8" name="AutoShape 3"/>
          <p:cNvSpPr/>
          <p:nvPr/>
        </p:nvSpPr>
        <p:spPr>
          <a:xfrm>
            <a:off x="609600" y="9459474"/>
            <a:ext cx="8114971" cy="0"/>
          </a:xfrm>
          <a:prstGeom prst="line">
            <a:avLst/>
          </a:prstGeom>
          <a:ln w="76200" cap="flat">
            <a:solidFill>
              <a:srgbClr val="0F4662"/>
            </a:solidFill>
            <a:prstDash val="solid"/>
            <a:headEnd type="none" w="sm" len="sm"/>
            <a:tailEnd type="none" w="sm" len="sm"/>
          </a:ln>
        </p:spPr>
      </p:sp>
    </p:spTree>
    <p:extLst>
      <p:ext uri="{BB962C8B-B14F-4D97-AF65-F5344CB8AC3E}">
        <p14:creationId xmlns:p14="http://schemas.microsoft.com/office/powerpoint/2010/main" val="297888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876300"/>
            <a:ext cx="15163800" cy="707886"/>
          </a:xfrm>
          <a:prstGeom prst="rect">
            <a:avLst/>
          </a:prstGeom>
        </p:spPr>
        <p:txBody>
          <a:bodyPr wrap="square">
            <a:spAutoFit/>
          </a:bodyPr>
          <a:lstStyle/>
          <a:p>
            <a:r>
              <a:rPr lang="en-US" sz="4000" dirty="0" smtClean="0"/>
              <a:t>17.Display </a:t>
            </a:r>
            <a:r>
              <a:rPr lang="en-US" sz="4000" dirty="0"/>
              <a:t>the customer and product information </a:t>
            </a:r>
            <a:r>
              <a:rPr lang="en-US" sz="4000" dirty="0" smtClean="0"/>
              <a:t>for the </a:t>
            </a:r>
            <a:r>
              <a:rPr lang="en-US" sz="4000" dirty="0"/>
              <a:t>year 2020</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700" y="2095500"/>
            <a:ext cx="13335000" cy="432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50" y="6743700"/>
            <a:ext cx="836295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utoShape 3"/>
          <p:cNvSpPr/>
          <p:nvPr/>
        </p:nvSpPr>
        <p:spPr>
          <a:xfrm>
            <a:off x="9296400" y="342900"/>
            <a:ext cx="8114971" cy="0"/>
          </a:xfrm>
          <a:prstGeom prst="line">
            <a:avLst/>
          </a:prstGeom>
          <a:ln w="76200" cap="flat">
            <a:solidFill>
              <a:srgbClr val="0F4662"/>
            </a:solidFill>
            <a:prstDash val="solid"/>
            <a:headEnd type="none" w="sm" len="sm"/>
            <a:tailEnd type="none" w="sm" len="sm"/>
          </a:ln>
        </p:spPr>
      </p:sp>
      <p:sp>
        <p:nvSpPr>
          <p:cNvPr id="7" name="AutoShape 3"/>
          <p:cNvSpPr/>
          <p:nvPr/>
        </p:nvSpPr>
        <p:spPr>
          <a:xfrm>
            <a:off x="381329" y="10020300"/>
            <a:ext cx="8114971" cy="0"/>
          </a:xfrm>
          <a:prstGeom prst="line">
            <a:avLst/>
          </a:prstGeom>
          <a:ln w="76200" cap="flat">
            <a:solidFill>
              <a:srgbClr val="0F4662"/>
            </a:solidFill>
            <a:prstDash val="solid"/>
            <a:headEnd type="none" w="sm" len="sm"/>
            <a:tailEnd type="none" w="sm" len="sm"/>
          </a:ln>
        </p:spPr>
      </p:sp>
      <p:sp>
        <p:nvSpPr>
          <p:cNvPr id="8" name="Freeform 9"/>
          <p:cNvSpPr/>
          <p:nvPr/>
        </p:nvSpPr>
        <p:spPr>
          <a:xfrm>
            <a:off x="5857646" y="129883"/>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9" name="Freeform 9"/>
          <p:cNvSpPr/>
          <p:nvPr/>
        </p:nvSpPr>
        <p:spPr>
          <a:xfrm>
            <a:off x="8826500" y="9781883"/>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Tree>
    <p:extLst>
      <p:ext uri="{BB962C8B-B14F-4D97-AF65-F5344CB8AC3E}">
        <p14:creationId xmlns:p14="http://schemas.microsoft.com/office/powerpoint/2010/main" val="3926965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657600" y="3771900"/>
            <a:ext cx="10112891" cy="4588436"/>
          </a:xfrm>
          <a:prstGeom prst="rect">
            <a:avLst/>
          </a:prstGeom>
        </p:spPr>
        <p:txBody>
          <a:bodyPr wrap="square" lIns="0" tIns="0" rIns="0" bIns="0" rtlCol="0" anchor="t">
            <a:spAutoFit/>
          </a:bodyPr>
          <a:lstStyle/>
          <a:p>
            <a:r>
              <a:rPr lang="en-US" sz="2400" dirty="0" smtClean="0"/>
              <a:t>	The </a:t>
            </a:r>
            <a:r>
              <a:rPr lang="en-US" sz="2400" dirty="0"/>
              <a:t>Superstore Sales Analysis project aims to uncover actionable insights from retail sales data collected over multiple years. The dataset contains detailed records of orders, including sales, profit, quantity, discounts, customer information, product categories, sub-categories, and regional data.</a:t>
            </a:r>
          </a:p>
          <a:p>
            <a:r>
              <a:rPr lang="en-US" sz="2400" dirty="0"/>
              <a:t>In today’s highly competitive retail landscape, understanding sales performance drivers is critical for maximizing profitability and customer satisfaction. By analyzing this dataset, we can identify sales trends, high-performing products, customer segments, and underperforming regions</a:t>
            </a:r>
            <a:r>
              <a:rPr lang="en-US" sz="2400" dirty="0" smtClean="0"/>
              <a:t>.</a:t>
            </a:r>
          </a:p>
          <a:p>
            <a:r>
              <a:rPr lang="en-US" sz="2400" dirty="0"/>
              <a:t>	The insights from this project will help the superstore make data-driven decisions to boost revenue, improve operational efficiency, and enhance customer experience.</a:t>
            </a:r>
          </a:p>
          <a:p>
            <a:pPr marL="0" lvl="0" indent="0" algn="ctr">
              <a:lnSpc>
                <a:spcPts val="4079"/>
              </a:lnSpc>
            </a:pPr>
            <a:endParaRPr lang="en-US" sz="2400" dirty="0">
              <a:solidFill>
                <a:srgbClr val="0F4662"/>
              </a:solidFill>
              <a:latin typeface="Quicksand"/>
              <a:ea typeface="Quicksand"/>
              <a:cs typeface="Quicksand"/>
              <a:sym typeface="Quicksand"/>
            </a:endParaRPr>
          </a:p>
        </p:txBody>
      </p:sp>
      <p:sp>
        <p:nvSpPr>
          <p:cNvPr id="3" name="AutoShape 3"/>
          <p:cNvSpPr/>
          <p:nvPr/>
        </p:nvSpPr>
        <p:spPr>
          <a:xfrm>
            <a:off x="5467925" y="3162300"/>
            <a:ext cx="6492240" cy="0"/>
          </a:xfrm>
          <a:prstGeom prst="line">
            <a:avLst/>
          </a:prstGeom>
          <a:ln w="76200" cap="flat">
            <a:solidFill>
              <a:srgbClr val="0F4662"/>
            </a:solidFill>
            <a:prstDash val="solid"/>
            <a:headEnd type="none" w="sm" len="sm"/>
            <a:tailEnd type="none" w="sm" len="sm"/>
          </a:ln>
        </p:spPr>
      </p:sp>
      <p:sp>
        <p:nvSpPr>
          <p:cNvPr id="4" name="AutoShape 4"/>
          <p:cNvSpPr/>
          <p:nvPr/>
        </p:nvSpPr>
        <p:spPr>
          <a:xfrm>
            <a:off x="5467925" y="8496300"/>
            <a:ext cx="6492240" cy="0"/>
          </a:xfrm>
          <a:prstGeom prst="line">
            <a:avLst/>
          </a:prstGeom>
          <a:ln w="76200" cap="flat">
            <a:solidFill>
              <a:srgbClr val="0F4662"/>
            </a:solidFill>
            <a:prstDash val="solid"/>
            <a:headEnd type="none" w="sm" len="sm"/>
            <a:tailEnd type="none" w="sm" len="sm"/>
          </a:ln>
        </p:spPr>
      </p:sp>
      <p:sp>
        <p:nvSpPr>
          <p:cNvPr id="5" name="Freeform 5"/>
          <p:cNvSpPr/>
          <p:nvPr/>
        </p:nvSpPr>
        <p:spPr>
          <a:xfrm>
            <a:off x="7874046" y="2337614"/>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TextBox 6"/>
          <p:cNvSpPr txBox="1"/>
          <p:nvPr/>
        </p:nvSpPr>
        <p:spPr>
          <a:xfrm>
            <a:off x="1028700" y="599709"/>
            <a:ext cx="8048163" cy="1085215"/>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Introduction</a:t>
            </a:r>
          </a:p>
        </p:txBody>
      </p:sp>
      <p:sp>
        <p:nvSpPr>
          <p:cNvPr id="7" name="Freeform 7"/>
          <p:cNvSpPr/>
          <p:nvPr/>
        </p:nvSpPr>
        <p:spPr>
          <a:xfrm>
            <a:off x="8077200" y="892605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028700"/>
            <a:ext cx="9371668" cy="707886"/>
          </a:xfrm>
          <a:prstGeom prst="rect">
            <a:avLst/>
          </a:prstGeom>
        </p:spPr>
        <p:txBody>
          <a:bodyPr wrap="none">
            <a:spAutoFit/>
          </a:bodyPr>
          <a:lstStyle/>
          <a:p>
            <a:r>
              <a:rPr lang="en-US" sz="4000" dirty="0"/>
              <a:t>18.Display region wise sales, profit, discount</a:t>
            </a:r>
            <a:endParaRPr lang="en-US" sz="40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47900"/>
            <a:ext cx="5657850"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6197600"/>
            <a:ext cx="6934200" cy="252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reeform 9"/>
          <p:cNvSpPr/>
          <p:nvPr/>
        </p:nvSpPr>
        <p:spPr>
          <a:xfrm>
            <a:off x="5857646" y="129883"/>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6" name="Freeform 9"/>
          <p:cNvSpPr/>
          <p:nvPr/>
        </p:nvSpPr>
        <p:spPr>
          <a:xfrm>
            <a:off x="9220200" y="9486900"/>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7" name="AutoShape 3"/>
          <p:cNvSpPr/>
          <p:nvPr/>
        </p:nvSpPr>
        <p:spPr>
          <a:xfrm>
            <a:off x="9296400" y="342900"/>
            <a:ext cx="8114971" cy="0"/>
          </a:xfrm>
          <a:prstGeom prst="line">
            <a:avLst/>
          </a:prstGeom>
          <a:ln w="76200" cap="flat">
            <a:solidFill>
              <a:srgbClr val="0F4662"/>
            </a:solidFill>
            <a:prstDash val="solid"/>
            <a:headEnd type="none" w="sm" len="sm"/>
            <a:tailEnd type="none" w="sm" len="sm"/>
          </a:ln>
        </p:spPr>
      </p:sp>
      <p:sp>
        <p:nvSpPr>
          <p:cNvPr id="8" name="AutoShape 3"/>
          <p:cNvSpPr/>
          <p:nvPr/>
        </p:nvSpPr>
        <p:spPr>
          <a:xfrm>
            <a:off x="837734" y="9707708"/>
            <a:ext cx="8114971" cy="0"/>
          </a:xfrm>
          <a:prstGeom prst="line">
            <a:avLst/>
          </a:prstGeom>
          <a:ln w="76200" cap="flat">
            <a:solidFill>
              <a:srgbClr val="0F4662"/>
            </a:solidFill>
            <a:prstDash val="solid"/>
            <a:headEnd type="none" w="sm" len="sm"/>
            <a:tailEnd type="none" w="sm" len="sm"/>
          </a:ln>
        </p:spPr>
      </p:sp>
    </p:spTree>
    <p:extLst>
      <p:ext uri="{BB962C8B-B14F-4D97-AF65-F5344CB8AC3E}">
        <p14:creationId xmlns:p14="http://schemas.microsoft.com/office/powerpoint/2010/main" val="1759704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932934"/>
            <a:ext cx="11430000" cy="707886"/>
          </a:xfrm>
          <a:prstGeom prst="rect">
            <a:avLst/>
          </a:prstGeom>
        </p:spPr>
        <p:txBody>
          <a:bodyPr wrap="square">
            <a:spAutoFit/>
          </a:bodyPr>
          <a:lstStyle/>
          <a:p>
            <a:r>
              <a:rPr lang="en-US" sz="4000" dirty="0"/>
              <a:t>19.Display segment wise total orders for each </a:t>
            </a:r>
            <a:r>
              <a:rPr lang="en-US" sz="4000" dirty="0" smtClean="0"/>
              <a:t>year.</a:t>
            </a:r>
            <a:endParaRPr lang="en-US" sz="40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19300"/>
            <a:ext cx="7543800"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5600" y="4762500"/>
            <a:ext cx="54864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3"/>
          <p:cNvSpPr/>
          <p:nvPr/>
        </p:nvSpPr>
        <p:spPr>
          <a:xfrm>
            <a:off x="9296400" y="342900"/>
            <a:ext cx="8114971" cy="0"/>
          </a:xfrm>
          <a:prstGeom prst="line">
            <a:avLst/>
          </a:prstGeom>
          <a:ln w="76200" cap="flat">
            <a:solidFill>
              <a:srgbClr val="0F4662"/>
            </a:solidFill>
            <a:prstDash val="solid"/>
            <a:headEnd type="none" w="sm" len="sm"/>
            <a:tailEnd type="none" w="sm" len="sm"/>
          </a:ln>
        </p:spPr>
      </p:sp>
      <p:sp>
        <p:nvSpPr>
          <p:cNvPr id="6" name="AutoShape 3"/>
          <p:cNvSpPr/>
          <p:nvPr/>
        </p:nvSpPr>
        <p:spPr>
          <a:xfrm>
            <a:off x="838200" y="10033000"/>
            <a:ext cx="8114971" cy="0"/>
          </a:xfrm>
          <a:prstGeom prst="line">
            <a:avLst/>
          </a:prstGeom>
          <a:ln w="76200" cap="flat">
            <a:solidFill>
              <a:srgbClr val="0F4662"/>
            </a:solidFill>
            <a:prstDash val="solid"/>
            <a:headEnd type="none" w="sm" len="sm"/>
            <a:tailEnd type="none" w="sm" len="sm"/>
          </a:ln>
        </p:spPr>
      </p:sp>
      <p:sp>
        <p:nvSpPr>
          <p:cNvPr id="7" name="Freeform 9"/>
          <p:cNvSpPr/>
          <p:nvPr/>
        </p:nvSpPr>
        <p:spPr>
          <a:xfrm>
            <a:off x="5857646" y="129883"/>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8" name="Freeform 9"/>
          <p:cNvSpPr/>
          <p:nvPr/>
        </p:nvSpPr>
        <p:spPr>
          <a:xfrm>
            <a:off x="9031173" y="9799491"/>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Tree>
    <p:extLst>
      <p:ext uri="{BB962C8B-B14F-4D97-AF65-F5344CB8AC3E}">
        <p14:creationId xmlns:p14="http://schemas.microsoft.com/office/powerpoint/2010/main" val="1759704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952500"/>
            <a:ext cx="12877800" cy="707886"/>
          </a:xfrm>
          <a:prstGeom prst="rect">
            <a:avLst/>
          </a:prstGeom>
        </p:spPr>
        <p:txBody>
          <a:bodyPr wrap="square">
            <a:spAutoFit/>
          </a:bodyPr>
          <a:lstStyle/>
          <a:p>
            <a:r>
              <a:rPr lang="en-US" sz="4000" dirty="0"/>
              <a:t>20.Display customer count by each region</a:t>
            </a:r>
            <a:endParaRPr lang="en-US" sz="40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548" y="2171700"/>
            <a:ext cx="8429625"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171" y="5981700"/>
            <a:ext cx="3810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reeform 9"/>
          <p:cNvSpPr/>
          <p:nvPr/>
        </p:nvSpPr>
        <p:spPr>
          <a:xfrm>
            <a:off x="5366994" y="129883"/>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6" name="Freeform 9"/>
          <p:cNvSpPr/>
          <p:nvPr/>
        </p:nvSpPr>
        <p:spPr>
          <a:xfrm>
            <a:off x="9144000" y="9715500"/>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7" name="AutoShape 3"/>
          <p:cNvSpPr/>
          <p:nvPr/>
        </p:nvSpPr>
        <p:spPr>
          <a:xfrm>
            <a:off x="9296400" y="342900"/>
            <a:ext cx="8114971" cy="0"/>
          </a:xfrm>
          <a:prstGeom prst="line">
            <a:avLst/>
          </a:prstGeom>
          <a:ln w="76200" cap="flat">
            <a:solidFill>
              <a:srgbClr val="0F4662"/>
            </a:solidFill>
            <a:prstDash val="solid"/>
            <a:headEnd type="none" w="sm" len="sm"/>
            <a:tailEnd type="none" w="sm" len="sm"/>
          </a:ln>
        </p:spPr>
      </p:sp>
      <p:sp>
        <p:nvSpPr>
          <p:cNvPr id="8" name="AutoShape 3"/>
          <p:cNvSpPr/>
          <p:nvPr/>
        </p:nvSpPr>
        <p:spPr>
          <a:xfrm>
            <a:off x="838200" y="9936308"/>
            <a:ext cx="8114971" cy="0"/>
          </a:xfrm>
          <a:prstGeom prst="line">
            <a:avLst/>
          </a:prstGeom>
          <a:ln w="76200" cap="flat">
            <a:solidFill>
              <a:srgbClr val="0F4662"/>
            </a:solidFill>
            <a:prstDash val="solid"/>
            <a:headEnd type="none" w="sm" len="sm"/>
            <a:tailEnd type="none" w="sm" len="sm"/>
          </a:ln>
        </p:spPr>
      </p:sp>
    </p:spTree>
    <p:extLst>
      <p:ext uri="{BB962C8B-B14F-4D97-AF65-F5344CB8AC3E}">
        <p14:creationId xmlns:p14="http://schemas.microsoft.com/office/powerpoint/2010/main" val="1759704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876300"/>
            <a:ext cx="7178247" cy="707886"/>
          </a:xfrm>
          <a:prstGeom prst="rect">
            <a:avLst/>
          </a:prstGeom>
        </p:spPr>
        <p:txBody>
          <a:bodyPr wrap="none">
            <a:spAutoFit/>
          </a:bodyPr>
          <a:lstStyle/>
          <a:p>
            <a:r>
              <a:rPr lang="en-US" sz="4000" dirty="0"/>
              <a:t>21.Display total sales by category </a:t>
            </a:r>
            <a:endParaRPr lang="en-US" sz="40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200" y="2171700"/>
            <a:ext cx="7267575"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4600" y="6210300"/>
            <a:ext cx="2743200"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3"/>
          <p:cNvSpPr/>
          <p:nvPr/>
        </p:nvSpPr>
        <p:spPr>
          <a:xfrm>
            <a:off x="9296400" y="342900"/>
            <a:ext cx="8114971" cy="0"/>
          </a:xfrm>
          <a:prstGeom prst="line">
            <a:avLst/>
          </a:prstGeom>
          <a:ln w="76200" cap="flat">
            <a:solidFill>
              <a:srgbClr val="0F4662"/>
            </a:solidFill>
            <a:prstDash val="solid"/>
            <a:headEnd type="none" w="sm" len="sm"/>
            <a:tailEnd type="none" w="sm" len="sm"/>
          </a:ln>
        </p:spPr>
      </p:sp>
      <p:sp>
        <p:nvSpPr>
          <p:cNvPr id="6" name="AutoShape 3"/>
          <p:cNvSpPr/>
          <p:nvPr/>
        </p:nvSpPr>
        <p:spPr>
          <a:xfrm>
            <a:off x="381000" y="9944100"/>
            <a:ext cx="8114971" cy="0"/>
          </a:xfrm>
          <a:prstGeom prst="line">
            <a:avLst/>
          </a:prstGeom>
          <a:ln w="76200" cap="flat">
            <a:solidFill>
              <a:srgbClr val="0F4662"/>
            </a:solidFill>
            <a:prstDash val="solid"/>
            <a:headEnd type="none" w="sm" len="sm"/>
            <a:tailEnd type="none" w="sm" len="sm"/>
          </a:ln>
        </p:spPr>
      </p:sp>
      <p:sp>
        <p:nvSpPr>
          <p:cNvPr id="7" name="Freeform 9"/>
          <p:cNvSpPr/>
          <p:nvPr/>
        </p:nvSpPr>
        <p:spPr>
          <a:xfrm>
            <a:off x="5366994" y="129883"/>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8" name="Freeform 9"/>
          <p:cNvSpPr/>
          <p:nvPr/>
        </p:nvSpPr>
        <p:spPr>
          <a:xfrm>
            <a:off x="8915400" y="9489783"/>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Tree>
    <p:extLst>
      <p:ext uri="{BB962C8B-B14F-4D97-AF65-F5344CB8AC3E}">
        <p14:creationId xmlns:p14="http://schemas.microsoft.com/office/powerpoint/2010/main" val="2318844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6236" y="903357"/>
            <a:ext cx="13529473" cy="707886"/>
          </a:xfrm>
          <a:prstGeom prst="rect">
            <a:avLst/>
          </a:prstGeom>
        </p:spPr>
        <p:txBody>
          <a:bodyPr wrap="none">
            <a:spAutoFit/>
          </a:bodyPr>
          <a:lstStyle/>
          <a:p>
            <a:r>
              <a:rPr lang="en-US" sz="4000" dirty="0"/>
              <a:t>22.Display total sales by category having sales greater than 1000</a:t>
            </a:r>
            <a:endParaRPr lang="en-US" sz="40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171700"/>
            <a:ext cx="7362825"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600" y="6515100"/>
            <a:ext cx="4800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reeform 9"/>
          <p:cNvSpPr/>
          <p:nvPr/>
        </p:nvSpPr>
        <p:spPr>
          <a:xfrm>
            <a:off x="5366994" y="129883"/>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6" name="Freeform 9"/>
          <p:cNvSpPr/>
          <p:nvPr/>
        </p:nvSpPr>
        <p:spPr>
          <a:xfrm>
            <a:off x="9385300" y="9765128"/>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7" name="AutoShape 3"/>
          <p:cNvSpPr/>
          <p:nvPr/>
        </p:nvSpPr>
        <p:spPr>
          <a:xfrm>
            <a:off x="9296400" y="342900"/>
            <a:ext cx="8114971" cy="0"/>
          </a:xfrm>
          <a:prstGeom prst="line">
            <a:avLst/>
          </a:prstGeom>
          <a:ln w="76200" cap="flat">
            <a:solidFill>
              <a:srgbClr val="0F4662"/>
            </a:solidFill>
            <a:prstDash val="solid"/>
            <a:headEnd type="none" w="sm" len="sm"/>
            <a:tailEnd type="none" w="sm" len="sm"/>
          </a:ln>
        </p:spPr>
      </p:sp>
      <p:sp>
        <p:nvSpPr>
          <p:cNvPr id="8" name="AutoShape 3"/>
          <p:cNvSpPr/>
          <p:nvPr/>
        </p:nvSpPr>
        <p:spPr>
          <a:xfrm>
            <a:off x="986236" y="9992873"/>
            <a:ext cx="8114971" cy="0"/>
          </a:xfrm>
          <a:prstGeom prst="line">
            <a:avLst/>
          </a:prstGeom>
          <a:ln w="76200" cap="flat">
            <a:solidFill>
              <a:srgbClr val="0F4662"/>
            </a:solidFill>
            <a:prstDash val="solid"/>
            <a:headEnd type="none" w="sm" len="sm"/>
            <a:tailEnd type="none" w="sm" len="sm"/>
          </a:ln>
        </p:spPr>
      </p:sp>
    </p:spTree>
    <p:extLst>
      <p:ext uri="{BB962C8B-B14F-4D97-AF65-F5344CB8AC3E}">
        <p14:creationId xmlns:p14="http://schemas.microsoft.com/office/powerpoint/2010/main" val="2318844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0" y="3390900"/>
            <a:ext cx="10287000" cy="1323439"/>
          </a:xfrm>
          <a:prstGeom prst="rect">
            <a:avLst/>
          </a:prstGeom>
        </p:spPr>
        <p:txBody>
          <a:bodyPr wrap="square">
            <a:spAutoFit/>
          </a:bodyPr>
          <a:lstStyle/>
          <a:p>
            <a:pPr algn="ctr"/>
            <a:r>
              <a:rPr lang="en-US" sz="8000" dirty="0" smtClean="0"/>
              <a:t>			Thank you</a:t>
            </a:r>
            <a:endParaRPr lang="en-US" sz="8000" dirty="0"/>
          </a:p>
        </p:txBody>
      </p:sp>
    </p:spTree>
    <p:extLst>
      <p:ext uri="{BB962C8B-B14F-4D97-AF65-F5344CB8AC3E}">
        <p14:creationId xmlns:p14="http://schemas.microsoft.com/office/powerpoint/2010/main" val="4261950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95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950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886761" y="2456695"/>
            <a:ext cx="5385764" cy="6426664"/>
            <a:chOff x="0" y="0"/>
            <a:chExt cx="1418473" cy="1692619"/>
          </a:xfrm>
        </p:grpSpPr>
        <p:sp>
          <p:nvSpPr>
            <p:cNvPr id="3" name="Freeform 3"/>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id="4" name="TextBox 4"/>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5" name="Freeform 5"/>
          <p:cNvSpPr/>
          <p:nvPr/>
        </p:nvSpPr>
        <p:spPr>
          <a:xfrm>
            <a:off x="2405199" y="2877488"/>
            <a:ext cx="2348889" cy="2348889"/>
          </a:xfrm>
          <a:custGeom>
            <a:avLst/>
            <a:gdLst/>
            <a:ahLst/>
            <a:cxnLst/>
            <a:rect l="l" t="t" r="r" b="b"/>
            <a:pathLst>
              <a:path w="2348889" h="2348889">
                <a:moveTo>
                  <a:pt x="0" y="0"/>
                </a:moveTo>
                <a:lnTo>
                  <a:pt x="2348889" y="0"/>
                </a:lnTo>
                <a:lnTo>
                  <a:pt x="2348889" y="2348889"/>
                </a:lnTo>
                <a:lnTo>
                  <a:pt x="0" y="234888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6" name="Group 6"/>
          <p:cNvGrpSpPr/>
          <p:nvPr/>
        </p:nvGrpSpPr>
        <p:grpSpPr>
          <a:xfrm>
            <a:off x="6451118" y="2456695"/>
            <a:ext cx="5385764" cy="6426664"/>
            <a:chOff x="0" y="0"/>
            <a:chExt cx="1418473" cy="1692619"/>
          </a:xfrm>
        </p:grpSpPr>
        <p:sp>
          <p:nvSpPr>
            <p:cNvPr id="7" name="Freeform 7"/>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A9BECB"/>
            </a:solidFill>
          </p:spPr>
        </p:sp>
        <p:sp>
          <p:nvSpPr>
            <p:cNvPr id="8" name="TextBox 8"/>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9" name="Freeform 9"/>
          <p:cNvSpPr/>
          <p:nvPr/>
        </p:nvSpPr>
        <p:spPr>
          <a:xfrm>
            <a:off x="7984503" y="2877488"/>
            <a:ext cx="2318994" cy="2348889"/>
          </a:xfrm>
          <a:custGeom>
            <a:avLst/>
            <a:gdLst/>
            <a:ahLst/>
            <a:cxnLst/>
            <a:rect l="l" t="t" r="r" b="b"/>
            <a:pathLst>
              <a:path w="2318994" h="2348889">
                <a:moveTo>
                  <a:pt x="0" y="0"/>
                </a:moveTo>
                <a:lnTo>
                  <a:pt x="2318994" y="0"/>
                </a:lnTo>
                <a:lnTo>
                  <a:pt x="2318994" y="2348889"/>
                </a:lnTo>
                <a:lnTo>
                  <a:pt x="0" y="234888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grpSp>
        <p:nvGrpSpPr>
          <p:cNvPr id="10" name="Group 10"/>
          <p:cNvGrpSpPr/>
          <p:nvPr/>
        </p:nvGrpSpPr>
        <p:grpSpPr>
          <a:xfrm>
            <a:off x="12015475" y="2456695"/>
            <a:ext cx="5385764" cy="6426664"/>
            <a:chOff x="0" y="0"/>
            <a:chExt cx="1418473" cy="1692619"/>
          </a:xfrm>
        </p:grpSpPr>
        <p:sp>
          <p:nvSpPr>
            <p:cNvPr id="11" name="Freeform 11"/>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id="12" name="TextBox 12"/>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13" name="Freeform 13"/>
          <p:cNvSpPr/>
          <p:nvPr/>
        </p:nvSpPr>
        <p:spPr>
          <a:xfrm>
            <a:off x="13595029" y="3088463"/>
            <a:ext cx="2226655" cy="2226655"/>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4" name="TextBox 14"/>
          <p:cNvSpPr txBox="1"/>
          <p:nvPr/>
        </p:nvSpPr>
        <p:spPr>
          <a:xfrm>
            <a:off x="1028700" y="599709"/>
            <a:ext cx="8115300"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Project Objectives</a:t>
            </a:r>
          </a:p>
        </p:txBody>
      </p:sp>
      <p:sp>
        <p:nvSpPr>
          <p:cNvPr id="15" name="TextBox 15"/>
          <p:cNvSpPr txBox="1"/>
          <p:nvPr/>
        </p:nvSpPr>
        <p:spPr>
          <a:xfrm>
            <a:off x="1028700" y="5919392"/>
            <a:ext cx="5101887" cy="2543175"/>
          </a:xfrm>
          <a:prstGeom prst="rect">
            <a:avLst/>
          </a:prstGeom>
        </p:spPr>
        <p:txBody>
          <a:bodyPr lIns="0" tIns="0" rIns="0" bIns="0" rtlCol="0" anchor="t">
            <a:spAutoFit/>
          </a:bodyPr>
          <a:lstStyle/>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Analyze sales performance, market trends, and consumer behavior.</a:t>
            </a:r>
          </a:p>
          <a:p>
            <a:pPr marL="518160" lvl="1" indent="-259080" algn="l">
              <a:lnSpc>
                <a:spcPts val="4079"/>
              </a:lnSpc>
              <a:buFont typeface="Arial"/>
              <a:buChar char="•"/>
            </a:pPr>
            <a:r>
              <a:rPr lang="en-US" sz="2400" dirty="0">
                <a:solidFill>
                  <a:srgbClr val="0F4662"/>
                </a:solidFill>
                <a:latin typeface="Quicksand"/>
                <a:ea typeface="Quicksand"/>
                <a:cs typeface="Quicksand"/>
                <a:sym typeface="Quicksand"/>
              </a:rPr>
              <a:t>Conduct a SWOT analysis of existing sales strategy.</a:t>
            </a:r>
          </a:p>
        </p:txBody>
      </p:sp>
      <p:sp>
        <p:nvSpPr>
          <p:cNvPr id="16" name="TextBox 16"/>
          <p:cNvSpPr txBox="1"/>
          <p:nvPr/>
        </p:nvSpPr>
        <p:spPr>
          <a:xfrm>
            <a:off x="1028700" y="5580494"/>
            <a:ext cx="5101887" cy="490855"/>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F4662"/>
                </a:solidFill>
                <a:latin typeface="Quicksand Bold"/>
                <a:ea typeface="Quicksand Bold"/>
                <a:cs typeface="Quicksand Bold"/>
                <a:sym typeface="Quicksand Bold"/>
              </a:rPr>
              <a:t>Analysis Phase</a:t>
            </a:r>
          </a:p>
        </p:txBody>
      </p:sp>
      <p:sp>
        <p:nvSpPr>
          <p:cNvPr id="17" name="TextBox 17"/>
          <p:cNvSpPr txBox="1"/>
          <p:nvPr/>
        </p:nvSpPr>
        <p:spPr>
          <a:xfrm>
            <a:off x="6593057" y="5919392"/>
            <a:ext cx="5101887" cy="2543175"/>
          </a:xfrm>
          <a:prstGeom prst="rect">
            <a:avLst/>
          </a:prstGeom>
        </p:spPr>
        <p:txBody>
          <a:bodyPr lIns="0" tIns="0" rIns="0" bIns="0" rtlCol="0" anchor="t">
            <a:spAutoFit/>
          </a:bodyPr>
          <a:lstStyle/>
          <a:p>
            <a:pPr marL="518160" lvl="1" indent="-259080" algn="l">
              <a:lnSpc>
                <a:spcPts val="4079"/>
              </a:lnSpc>
              <a:buFont typeface="Arial"/>
              <a:buChar char="•"/>
            </a:pPr>
            <a:r>
              <a:rPr lang="en-US" sz="2400">
                <a:solidFill>
                  <a:srgbClr val="0F4662"/>
                </a:solidFill>
                <a:latin typeface="Quicksand"/>
                <a:ea typeface="Quicksand"/>
                <a:cs typeface="Quicksand"/>
                <a:sym typeface="Quicksand"/>
              </a:rPr>
              <a:t>Create new strategies using marketing, sales promotions,</a:t>
            </a:r>
          </a:p>
          <a:p>
            <a:pPr marL="518160" lvl="1" indent="-259080" algn="l">
              <a:lnSpc>
                <a:spcPts val="4079"/>
              </a:lnSpc>
              <a:buFont typeface="Arial"/>
              <a:buChar char="•"/>
            </a:pPr>
            <a:r>
              <a:rPr lang="en-US" sz="2400">
                <a:solidFill>
                  <a:srgbClr val="0F4662"/>
                </a:solidFill>
                <a:latin typeface="Quicksand"/>
                <a:ea typeface="Quicksand"/>
                <a:cs typeface="Quicksand"/>
                <a:sym typeface="Quicksand"/>
              </a:rPr>
              <a:t>Customer engagement to leverage strengths and opportunities.</a:t>
            </a:r>
          </a:p>
        </p:txBody>
      </p:sp>
      <p:sp>
        <p:nvSpPr>
          <p:cNvPr id="18" name="TextBox 18"/>
          <p:cNvSpPr txBox="1"/>
          <p:nvPr/>
        </p:nvSpPr>
        <p:spPr>
          <a:xfrm>
            <a:off x="6593057" y="5580494"/>
            <a:ext cx="5101887" cy="490855"/>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F4662"/>
                </a:solidFill>
                <a:latin typeface="Quicksand Bold"/>
                <a:ea typeface="Quicksand Bold"/>
                <a:cs typeface="Quicksand Bold"/>
                <a:sym typeface="Quicksand Bold"/>
              </a:rPr>
              <a:t>Strategy Development</a:t>
            </a:r>
          </a:p>
        </p:txBody>
      </p:sp>
      <p:sp>
        <p:nvSpPr>
          <p:cNvPr id="19" name="TextBox 19"/>
          <p:cNvSpPr txBox="1"/>
          <p:nvPr/>
        </p:nvSpPr>
        <p:spPr>
          <a:xfrm>
            <a:off x="12157413" y="6222767"/>
            <a:ext cx="4496348" cy="2028825"/>
          </a:xfrm>
          <a:prstGeom prst="rect">
            <a:avLst/>
          </a:prstGeom>
        </p:spPr>
        <p:txBody>
          <a:bodyPr lIns="0" tIns="0" rIns="0" bIns="0" rtlCol="0" anchor="t">
            <a:spAutoFit/>
          </a:bodyPr>
          <a:lstStyle/>
          <a:p>
            <a:pPr marL="518160" lvl="1" indent="-259080" algn="l">
              <a:lnSpc>
                <a:spcPts val="4079"/>
              </a:lnSpc>
              <a:buFont typeface="Arial"/>
              <a:buChar char="•"/>
            </a:pPr>
            <a:r>
              <a:rPr lang="en-US" sz="2400">
                <a:solidFill>
                  <a:srgbClr val="0F4662"/>
                </a:solidFill>
                <a:latin typeface="Quicksand"/>
                <a:ea typeface="Quicksand"/>
                <a:cs typeface="Quicksand"/>
                <a:sym typeface="Quicksand"/>
              </a:rPr>
              <a:t>Create a timeline with milestones</a:t>
            </a:r>
          </a:p>
          <a:p>
            <a:pPr marL="518160" lvl="1" indent="-259080" algn="l">
              <a:lnSpc>
                <a:spcPts val="4079"/>
              </a:lnSpc>
              <a:buFont typeface="Arial"/>
              <a:buChar char="•"/>
            </a:pPr>
            <a:r>
              <a:rPr lang="en-US" sz="2400">
                <a:solidFill>
                  <a:srgbClr val="0F4662"/>
                </a:solidFill>
                <a:latin typeface="Quicksand"/>
                <a:ea typeface="Quicksand"/>
                <a:cs typeface="Quicksand"/>
                <a:sym typeface="Quicksand"/>
              </a:rPr>
              <a:t>And responsibilities. Set KPIs to measure success.</a:t>
            </a:r>
          </a:p>
        </p:txBody>
      </p:sp>
      <p:sp>
        <p:nvSpPr>
          <p:cNvPr id="20" name="TextBox 20"/>
          <p:cNvSpPr txBox="1"/>
          <p:nvPr/>
        </p:nvSpPr>
        <p:spPr>
          <a:xfrm>
            <a:off x="12157413" y="5880210"/>
            <a:ext cx="5101887" cy="490855"/>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F4662"/>
                </a:solidFill>
                <a:latin typeface="Quicksand Bold"/>
                <a:ea typeface="Quicksand Bold"/>
                <a:cs typeface="Quicksand Bold"/>
                <a:sym typeface="Quicksand Bold"/>
              </a:rPr>
              <a:t>Implementation Plan</a:t>
            </a:r>
          </a:p>
        </p:txBody>
      </p:sp>
      <p:sp>
        <p:nvSpPr>
          <p:cNvPr id="21" name="AutoShape 21"/>
          <p:cNvSpPr/>
          <p:nvPr/>
        </p:nvSpPr>
        <p:spPr>
          <a:xfrm>
            <a:off x="10767060" y="990600"/>
            <a:ext cx="6492240" cy="0"/>
          </a:xfrm>
          <a:prstGeom prst="line">
            <a:avLst/>
          </a:prstGeom>
          <a:ln w="76200" cap="flat">
            <a:solidFill>
              <a:srgbClr val="0F4662"/>
            </a:solidFill>
            <a:prstDash val="solid"/>
            <a:headEnd type="none" w="sm" len="sm"/>
            <a:tailEnd type="none" w="sm" len="sm"/>
          </a:ln>
        </p:spPr>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664771" y="1809453"/>
            <a:ext cx="5539941" cy="7448847"/>
            <a:chOff x="0" y="0"/>
            <a:chExt cx="858282" cy="1154021"/>
          </a:xfrm>
        </p:grpSpPr>
        <p:sp>
          <p:nvSpPr>
            <p:cNvPr id="3" name="Freeform 3"/>
            <p:cNvSpPr/>
            <p:nvPr/>
          </p:nvSpPr>
          <p:spPr>
            <a:xfrm>
              <a:off x="0" y="0"/>
              <a:ext cx="858282" cy="1154021"/>
            </a:xfrm>
            <a:custGeom>
              <a:avLst/>
              <a:gdLst/>
              <a:ahLst/>
              <a:cxnLst/>
              <a:rect l="l" t="t" r="r" b="b"/>
              <a:pathLst>
                <a:path w="858282" h="1154021">
                  <a:moveTo>
                    <a:pt x="32142" y="0"/>
                  </a:moveTo>
                  <a:lnTo>
                    <a:pt x="826140" y="0"/>
                  </a:lnTo>
                  <a:cubicBezTo>
                    <a:pt x="843892" y="0"/>
                    <a:pt x="858282" y="14390"/>
                    <a:pt x="858282" y="32142"/>
                  </a:cubicBezTo>
                  <a:lnTo>
                    <a:pt x="858282" y="1121879"/>
                  </a:lnTo>
                  <a:cubicBezTo>
                    <a:pt x="858282" y="1130404"/>
                    <a:pt x="854896" y="1138579"/>
                    <a:pt x="848868" y="1144607"/>
                  </a:cubicBezTo>
                  <a:cubicBezTo>
                    <a:pt x="842840" y="1150635"/>
                    <a:pt x="834665" y="1154021"/>
                    <a:pt x="826140" y="1154021"/>
                  </a:cubicBezTo>
                  <a:lnTo>
                    <a:pt x="32142" y="1154021"/>
                  </a:lnTo>
                  <a:cubicBezTo>
                    <a:pt x="23617" y="1154021"/>
                    <a:pt x="15442" y="1150635"/>
                    <a:pt x="9414" y="1144607"/>
                  </a:cubicBezTo>
                  <a:cubicBezTo>
                    <a:pt x="3386" y="1138579"/>
                    <a:pt x="0" y="1130404"/>
                    <a:pt x="0" y="1121879"/>
                  </a:cubicBezTo>
                  <a:lnTo>
                    <a:pt x="0" y="32142"/>
                  </a:lnTo>
                  <a:cubicBezTo>
                    <a:pt x="0" y="14390"/>
                    <a:pt x="14390" y="0"/>
                    <a:pt x="32142" y="0"/>
                  </a:cubicBezTo>
                  <a:close/>
                </a:path>
              </a:pathLst>
            </a:custGeom>
            <a:blipFill>
              <a:blip r:embed="rId2"/>
              <a:stretch>
                <a:fillRect t="-5710" b="-5710"/>
              </a:stretch>
            </a:blipFill>
          </p:spPr>
        </p:sp>
      </p:grpSp>
      <p:grpSp>
        <p:nvGrpSpPr>
          <p:cNvPr id="4" name="Group 4"/>
          <p:cNvGrpSpPr/>
          <p:nvPr/>
        </p:nvGrpSpPr>
        <p:grpSpPr>
          <a:xfrm>
            <a:off x="8449761" y="0"/>
            <a:ext cx="9838239" cy="10287000"/>
            <a:chOff x="0" y="0"/>
            <a:chExt cx="2591141" cy="2709333"/>
          </a:xfrm>
        </p:grpSpPr>
        <p:sp>
          <p:nvSpPr>
            <p:cNvPr id="5" name="Freeform 5"/>
            <p:cNvSpPr/>
            <p:nvPr/>
          </p:nvSpPr>
          <p:spPr>
            <a:xfrm>
              <a:off x="0" y="0"/>
              <a:ext cx="2591141" cy="2709333"/>
            </a:xfrm>
            <a:custGeom>
              <a:avLst/>
              <a:gdLst/>
              <a:ahLst/>
              <a:cxnLst/>
              <a:rect l="l" t="t" r="r" b="b"/>
              <a:pathLst>
                <a:path w="2591141" h="2709333">
                  <a:moveTo>
                    <a:pt x="0" y="0"/>
                  </a:moveTo>
                  <a:lnTo>
                    <a:pt x="2591141" y="0"/>
                  </a:lnTo>
                  <a:lnTo>
                    <a:pt x="2591141" y="2709333"/>
                  </a:lnTo>
                  <a:lnTo>
                    <a:pt x="0" y="2709333"/>
                  </a:lnTo>
                  <a:close/>
                </a:path>
              </a:pathLst>
            </a:custGeom>
            <a:solidFill>
              <a:srgbClr val="DBE5EA"/>
            </a:solidFill>
          </p:spPr>
        </p:sp>
        <p:sp>
          <p:nvSpPr>
            <p:cNvPr id="6" name="TextBox 6"/>
            <p:cNvSpPr txBox="1"/>
            <p:nvPr/>
          </p:nvSpPr>
          <p:spPr>
            <a:xfrm>
              <a:off x="0" y="-123825"/>
              <a:ext cx="2591141" cy="2833158"/>
            </a:xfrm>
            <a:prstGeom prst="rect">
              <a:avLst/>
            </a:prstGeom>
          </p:spPr>
          <p:txBody>
            <a:bodyPr lIns="50800" tIns="50800" rIns="50800" bIns="50800" rtlCol="0" anchor="ctr"/>
            <a:lstStyle/>
            <a:p>
              <a:pPr algn="ctr">
                <a:lnSpc>
                  <a:spcPts val="4079"/>
                </a:lnSpc>
              </a:pPr>
              <a:endParaRPr/>
            </a:p>
          </p:txBody>
        </p:sp>
      </p:grpSp>
      <p:sp>
        <p:nvSpPr>
          <p:cNvPr id="7" name="TextBox 7"/>
          <p:cNvSpPr txBox="1"/>
          <p:nvPr/>
        </p:nvSpPr>
        <p:spPr>
          <a:xfrm>
            <a:off x="1028700" y="599709"/>
            <a:ext cx="9480749"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Expected Outcomes</a:t>
            </a:r>
          </a:p>
        </p:txBody>
      </p:sp>
      <p:sp>
        <p:nvSpPr>
          <p:cNvPr id="8" name="TextBox 8"/>
          <p:cNvSpPr txBox="1"/>
          <p:nvPr/>
        </p:nvSpPr>
        <p:spPr>
          <a:xfrm>
            <a:off x="8652617" y="2027481"/>
            <a:ext cx="8606683" cy="1514475"/>
          </a:xfrm>
          <a:prstGeom prst="rect">
            <a:avLst/>
          </a:prstGeom>
        </p:spPr>
        <p:txBody>
          <a:bodyPr lIns="0" tIns="0" rIns="0" bIns="0" rtlCol="0" anchor="t">
            <a:spAutoFit/>
          </a:bodyPr>
          <a:lstStyle/>
          <a:p>
            <a:pPr marL="518160" lvl="1" indent="-259080" algn="l">
              <a:lnSpc>
                <a:spcPts val="4079"/>
              </a:lnSpc>
              <a:buFont typeface="Arial"/>
              <a:buChar char="•"/>
            </a:pPr>
            <a:r>
              <a:rPr lang="en-US" sz="2400">
                <a:solidFill>
                  <a:srgbClr val="0F4662"/>
                </a:solidFill>
                <a:latin typeface="Quicksand"/>
                <a:ea typeface="Quicksand"/>
                <a:cs typeface="Quicksand"/>
                <a:sym typeface="Quicksand"/>
              </a:rPr>
              <a:t>Target a 25% increase in sales over the next years.</a:t>
            </a:r>
          </a:p>
          <a:p>
            <a:pPr marL="518160" lvl="1" indent="-259080" algn="l">
              <a:lnSpc>
                <a:spcPts val="4079"/>
              </a:lnSpc>
              <a:buFont typeface="Arial"/>
              <a:buChar char="•"/>
            </a:pPr>
            <a:r>
              <a:rPr lang="en-US" sz="2400">
                <a:solidFill>
                  <a:srgbClr val="0F4662"/>
                </a:solidFill>
                <a:latin typeface="Quicksand"/>
                <a:ea typeface="Quicksand"/>
                <a:cs typeface="Quicksand"/>
                <a:sym typeface="Quicksand"/>
              </a:rPr>
              <a:t>Measure success by tracking sales metrics and revenue growth.</a:t>
            </a:r>
          </a:p>
        </p:txBody>
      </p:sp>
      <p:sp>
        <p:nvSpPr>
          <p:cNvPr id="9" name="TextBox 9"/>
          <p:cNvSpPr txBox="1"/>
          <p:nvPr/>
        </p:nvSpPr>
        <p:spPr>
          <a:xfrm>
            <a:off x="8652617" y="7224263"/>
            <a:ext cx="8606683" cy="2028825"/>
          </a:xfrm>
          <a:prstGeom prst="rect">
            <a:avLst/>
          </a:prstGeom>
        </p:spPr>
        <p:txBody>
          <a:bodyPr lIns="0" tIns="0" rIns="0" bIns="0" rtlCol="0" anchor="t">
            <a:spAutoFit/>
          </a:bodyPr>
          <a:lstStyle/>
          <a:p>
            <a:pPr marL="518160" lvl="1" indent="-259080" algn="l">
              <a:lnSpc>
                <a:spcPts val="4079"/>
              </a:lnSpc>
              <a:buFont typeface="Arial"/>
              <a:buChar char="•"/>
            </a:pPr>
            <a:r>
              <a:rPr lang="en-US" sz="2400">
                <a:solidFill>
                  <a:srgbClr val="0F4662"/>
                </a:solidFill>
                <a:latin typeface="Quicksand"/>
                <a:ea typeface="Quicksand"/>
                <a:cs typeface="Quicksand"/>
                <a:sym typeface="Quicksand"/>
              </a:rPr>
              <a:t>Expand market reach by tapping into new demographics or geographical regions.</a:t>
            </a:r>
          </a:p>
          <a:p>
            <a:pPr marL="518160" lvl="1" indent="-259080" algn="l">
              <a:lnSpc>
                <a:spcPts val="4079"/>
              </a:lnSpc>
              <a:buFont typeface="Arial"/>
              <a:buChar char="•"/>
            </a:pPr>
            <a:r>
              <a:rPr lang="en-US" sz="2400">
                <a:solidFill>
                  <a:srgbClr val="0F4662"/>
                </a:solidFill>
                <a:latin typeface="Quicksand"/>
                <a:ea typeface="Quicksand"/>
                <a:cs typeface="Quicksand"/>
                <a:sym typeface="Quicksand"/>
              </a:rPr>
              <a:t>Strengthen brand presence through effective marketing campaigns.</a:t>
            </a:r>
          </a:p>
        </p:txBody>
      </p:sp>
      <p:sp>
        <p:nvSpPr>
          <p:cNvPr id="10" name="TextBox 10"/>
          <p:cNvSpPr txBox="1"/>
          <p:nvPr/>
        </p:nvSpPr>
        <p:spPr>
          <a:xfrm>
            <a:off x="8652617" y="4613652"/>
            <a:ext cx="8606683" cy="1514475"/>
          </a:xfrm>
          <a:prstGeom prst="rect">
            <a:avLst/>
          </a:prstGeom>
        </p:spPr>
        <p:txBody>
          <a:bodyPr lIns="0" tIns="0" rIns="0" bIns="0" rtlCol="0" anchor="t">
            <a:spAutoFit/>
          </a:bodyPr>
          <a:lstStyle/>
          <a:p>
            <a:pPr marL="518160" lvl="1" indent="-259080" algn="l">
              <a:lnSpc>
                <a:spcPts val="4079"/>
              </a:lnSpc>
              <a:buFont typeface="Arial"/>
              <a:buChar char="•"/>
            </a:pPr>
            <a:r>
              <a:rPr lang="en-US" sz="2400">
                <a:solidFill>
                  <a:srgbClr val="0F4662"/>
                </a:solidFill>
                <a:latin typeface="Quicksand"/>
                <a:ea typeface="Quicksand"/>
                <a:cs typeface="Quicksand"/>
                <a:sym typeface="Quicksand"/>
              </a:rPr>
              <a:t>Foster stronger relationships with customers through personalized engagement strategies.</a:t>
            </a:r>
          </a:p>
          <a:p>
            <a:pPr marL="518160" lvl="1" indent="-259080" algn="l">
              <a:lnSpc>
                <a:spcPts val="4079"/>
              </a:lnSpc>
              <a:buFont typeface="Arial"/>
              <a:buChar char="•"/>
            </a:pPr>
            <a:r>
              <a:rPr lang="en-US" sz="2400">
                <a:solidFill>
                  <a:srgbClr val="0F4662"/>
                </a:solidFill>
                <a:latin typeface="Quicksand"/>
                <a:ea typeface="Quicksand"/>
                <a:cs typeface="Quicksand"/>
                <a:sym typeface="Quicksand"/>
              </a:rPr>
              <a:t>Increase customer retention rates and loyalty.</a:t>
            </a:r>
          </a:p>
        </p:txBody>
      </p:sp>
      <p:sp>
        <p:nvSpPr>
          <p:cNvPr id="11" name="TextBox 11"/>
          <p:cNvSpPr txBox="1"/>
          <p:nvPr/>
        </p:nvSpPr>
        <p:spPr>
          <a:xfrm>
            <a:off x="8652617" y="1561099"/>
            <a:ext cx="8606683" cy="518255"/>
          </a:xfrm>
          <a:prstGeom prst="rect">
            <a:avLst/>
          </a:prstGeom>
        </p:spPr>
        <p:txBody>
          <a:bodyPr lIns="0" tIns="0" rIns="0" bIns="0" rtlCol="0" anchor="t">
            <a:spAutoFit/>
          </a:bodyPr>
          <a:lstStyle/>
          <a:p>
            <a:pPr marL="0" lvl="0" indent="0" algn="l">
              <a:lnSpc>
                <a:spcPts val="4485"/>
              </a:lnSpc>
            </a:pPr>
            <a:r>
              <a:rPr lang="en-US" sz="2638" b="1">
                <a:solidFill>
                  <a:srgbClr val="0F4662"/>
                </a:solidFill>
                <a:latin typeface="Quicksand Bold"/>
                <a:ea typeface="Quicksand Bold"/>
                <a:cs typeface="Quicksand Bold"/>
                <a:sym typeface="Quicksand Bold"/>
              </a:rPr>
              <a:t>Increased Sales Figures:</a:t>
            </a:r>
          </a:p>
        </p:txBody>
      </p:sp>
      <p:sp>
        <p:nvSpPr>
          <p:cNvPr id="12" name="TextBox 12"/>
          <p:cNvSpPr txBox="1"/>
          <p:nvPr/>
        </p:nvSpPr>
        <p:spPr>
          <a:xfrm>
            <a:off x="8652617" y="6714391"/>
            <a:ext cx="8606683" cy="565150"/>
          </a:xfrm>
          <a:prstGeom prst="rect">
            <a:avLst/>
          </a:prstGeom>
        </p:spPr>
        <p:txBody>
          <a:bodyPr lIns="0" tIns="0" rIns="0" bIns="0" rtlCol="0" anchor="t">
            <a:spAutoFit/>
          </a:bodyPr>
          <a:lstStyle/>
          <a:p>
            <a:pPr marL="0" lvl="0" indent="0" algn="l">
              <a:lnSpc>
                <a:spcPts val="4759"/>
              </a:lnSpc>
            </a:pPr>
            <a:r>
              <a:rPr lang="en-US" sz="2799" b="1">
                <a:solidFill>
                  <a:srgbClr val="0F4662"/>
                </a:solidFill>
                <a:latin typeface="Quicksand Bold"/>
                <a:ea typeface="Quicksand Bold"/>
                <a:cs typeface="Quicksand Bold"/>
                <a:sym typeface="Quicksand Bold"/>
              </a:rPr>
              <a:t>Enhanced Market Reach:</a:t>
            </a:r>
          </a:p>
        </p:txBody>
      </p:sp>
      <p:sp>
        <p:nvSpPr>
          <p:cNvPr id="13" name="TextBox 13"/>
          <p:cNvSpPr txBox="1"/>
          <p:nvPr/>
        </p:nvSpPr>
        <p:spPr>
          <a:xfrm>
            <a:off x="8652617" y="4147270"/>
            <a:ext cx="8606683" cy="518255"/>
          </a:xfrm>
          <a:prstGeom prst="rect">
            <a:avLst/>
          </a:prstGeom>
        </p:spPr>
        <p:txBody>
          <a:bodyPr lIns="0" tIns="0" rIns="0" bIns="0" rtlCol="0" anchor="t">
            <a:spAutoFit/>
          </a:bodyPr>
          <a:lstStyle/>
          <a:p>
            <a:pPr marL="0" lvl="0" indent="0" algn="l">
              <a:lnSpc>
                <a:spcPts val="4485"/>
              </a:lnSpc>
            </a:pPr>
            <a:r>
              <a:rPr lang="en-US" sz="2638" b="1">
                <a:solidFill>
                  <a:srgbClr val="0F4662"/>
                </a:solidFill>
                <a:latin typeface="Quicksand Bold"/>
                <a:ea typeface="Quicksand Bold"/>
                <a:cs typeface="Quicksand Bold"/>
                <a:sym typeface="Quicksand Bold"/>
              </a:rPr>
              <a:t>Improved Customer Engagement:</a:t>
            </a:r>
          </a:p>
        </p:txBody>
      </p:sp>
      <p:sp>
        <p:nvSpPr>
          <p:cNvPr id="14" name="AutoShape 14"/>
          <p:cNvSpPr/>
          <p:nvPr/>
        </p:nvSpPr>
        <p:spPr>
          <a:xfrm>
            <a:off x="1028700" y="9741523"/>
            <a:ext cx="6492240" cy="0"/>
          </a:xfrm>
          <a:prstGeom prst="line">
            <a:avLst/>
          </a:prstGeom>
          <a:ln w="76200" cap="flat">
            <a:solidFill>
              <a:srgbClr val="0F4662"/>
            </a:solidFill>
            <a:prstDash val="solid"/>
            <a:headEnd type="none" w="sm" len="sm"/>
            <a:tailEnd type="none" w="sm" len="sm"/>
          </a:ln>
        </p:spPr>
      </p:sp>
      <p:sp>
        <p:nvSpPr>
          <p:cNvPr id="15" name="AutoShape 15"/>
          <p:cNvSpPr/>
          <p:nvPr/>
        </p:nvSpPr>
        <p:spPr>
          <a:xfrm>
            <a:off x="10767060" y="1028700"/>
            <a:ext cx="6492240" cy="0"/>
          </a:xfrm>
          <a:prstGeom prst="line">
            <a:avLst/>
          </a:prstGeom>
          <a:ln w="76200" cap="flat">
            <a:solidFill>
              <a:srgbClr val="0F4662"/>
            </a:solidFill>
            <a:prstDash val="solid"/>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9" name="Freeform 9"/>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Rectangle 5"/>
          <p:cNvSpPr/>
          <p:nvPr/>
        </p:nvSpPr>
        <p:spPr>
          <a:xfrm>
            <a:off x="1050104" y="1790700"/>
            <a:ext cx="11311220" cy="707886"/>
          </a:xfrm>
          <a:prstGeom prst="rect">
            <a:avLst/>
          </a:prstGeom>
        </p:spPr>
        <p:txBody>
          <a:bodyPr wrap="square">
            <a:spAutoFit/>
          </a:bodyPr>
          <a:lstStyle/>
          <a:p>
            <a:r>
              <a:rPr lang="en-US" sz="4000" dirty="0"/>
              <a:t>1. Display all information of customer.</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238500"/>
            <a:ext cx="6324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7200" y="5295900"/>
            <a:ext cx="68580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9617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3660651" y="0"/>
            <a:ext cx="4627349" cy="10287000"/>
            <a:chOff x="0" y="0"/>
            <a:chExt cx="1218726" cy="2709333"/>
          </a:xfrm>
        </p:grpSpPr>
        <p:sp>
          <p:nvSpPr>
            <p:cNvPr id="3" name="Freeform 3"/>
            <p:cNvSpPr/>
            <p:nvPr/>
          </p:nvSpPr>
          <p:spPr>
            <a:xfrm>
              <a:off x="0" y="0"/>
              <a:ext cx="1218726" cy="2709333"/>
            </a:xfrm>
            <a:custGeom>
              <a:avLst/>
              <a:gdLst/>
              <a:ahLst/>
              <a:cxnLst/>
              <a:rect l="l" t="t" r="r" b="b"/>
              <a:pathLst>
                <a:path w="1218726" h="2709333">
                  <a:moveTo>
                    <a:pt x="0" y="0"/>
                  </a:moveTo>
                  <a:lnTo>
                    <a:pt x="1218726" y="0"/>
                  </a:lnTo>
                  <a:lnTo>
                    <a:pt x="1218726" y="2709333"/>
                  </a:lnTo>
                  <a:lnTo>
                    <a:pt x="0" y="2709333"/>
                  </a:lnTo>
                  <a:close/>
                </a:path>
              </a:pathLst>
            </a:custGeom>
            <a:solidFill>
              <a:srgbClr val="7994A0"/>
            </a:solidFill>
          </p:spPr>
        </p:sp>
        <p:sp>
          <p:nvSpPr>
            <p:cNvPr id="4" name="TextBox 4"/>
            <p:cNvSpPr txBox="1"/>
            <p:nvPr/>
          </p:nvSpPr>
          <p:spPr>
            <a:xfrm>
              <a:off x="0" y="-123825"/>
              <a:ext cx="1218726" cy="2833158"/>
            </a:xfrm>
            <a:prstGeom prst="rect">
              <a:avLst/>
            </a:prstGeom>
          </p:spPr>
          <p:txBody>
            <a:bodyPr lIns="50800" tIns="50800" rIns="50800" bIns="50800" rtlCol="0" anchor="ctr"/>
            <a:lstStyle/>
            <a:p>
              <a:pPr algn="ctr">
                <a:lnSpc>
                  <a:spcPts val="4079"/>
                </a:lnSpc>
              </a:pPr>
              <a:endParaRPr/>
            </a:p>
          </p:txBody>
        </p:sp>
      </p:grpSp>
      <p:grpSp>
        <p:nvGrpSpPr>
          <p:cNvPr id="5" name="Group 5"/>
          <p:cNvGrpSpPr/>
          <p:nvPr/>
        </p:nvGrpSpPr>
        <p:grpSpPr>
          <a:xfrm>
            <a:off x="11915073" y="1684924"/>
            <a:ext cx="5344227" cy="7573376"/>
            <a:chOff x="0" y="0"/>
            <a:chExt cx="827961" cy="1173314"/>
          </a:xfrm>
        </p:grpSpPr>
        <p:sp>
          <p:nvSpPr>
            <p:cNvPr id="6" name="Freeform 6"/>
            <p:cNvSpPr/>
            <p:nvPr/>
          </p:nvSpPr>
          <p:spPr>
            <a:xfrm>
              <a:off x="0" y="0"/>
              <a:ext cx="827961" cy="1173314"/>
            </a:xfrm>
            <a:custGeom>
              <a:avLst/>
              <a:gdLst/>
              <a:ahLst/>
              <a:cxnLst/>
              <a:rect l="l" t="t" r="r" b="b"/>
              <a:pathLst>
                <a:path w="827961" h="1173314">
                  <a:moveTo>
                    <a:pt x="33319" y="0"/>
                  </a:moveTo>
                  <a:lnTo>
                    <a:pt x="794642" y="0"/>
                  </a:lnTo>
                  <a:cubicBezTo>
                    <a:pt x="813043" y="0"/>
                    <a:pt x="827961" y="14917"/>
                    <a:pt x="827961" y="33319"/>
                  </a:cubicBezTo>
                  <a:lnTo>
                    <a:pt x="827961" y="1139995"/>
                  </a:lnTo>
                  <a:cubicBezTo>
                    <a:pt x="827961" y="1158397"/>
                    <a:pt x="813043" y="1173314"/>
                    <a:pt x="794642" y="1173314"/>
                  </a:cubicBezTo>
                  <a:lnTo>
                    <a:pt x="33319" y="1173314"/>
                  </a:lnTo>
                  <a:cubicBezTo>
                    <a:pt x="14917" y="1173314"/>
                    <a:pt x="0" y="1158397"/>
                    <a:pt x="0" y="1139995"/>
                  </a:cubicBezTo>
                  <a:lnTo>
                    <a:pt x="0" y="33319"/>
                  </a:lnTo>
                  <a:cubicBezTo>
                    <a:pt x="0" y="14917"/>
                    <a:pt x="14917" y="0"/>
                    <a:pt x="33319" y="0"/>
                  </a:cubicBezTo>
                  <a:close/>
                </a:path>
              </a:pathLst>
            </a:custGeom>
            <a:blipFill>
              <a:blip r:embed="rId2"/>
              <a:stretch>
                <a:fillRect l="-56349" r="-56349"/>
              </a:stretch>
            </a:blipFill>
          </p:spPr>
        </p:sp>
      </p:grpSp>
      <p:sp>
        <p:nvSpPr>
          <p:cNvPr id="7" name="TextBox 7"/>
          <p:cNvSpPr txBox="1"/>
          <p:nvPr/>
        </p:nvSpPr>
        <p:spPr>
          <a:xfrm>
            <a:off x="1028700" y="599709"/>
            <a:ext cx="5702843"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Methodology</a:t>
            </a:r>
          </a:p>
        </p:txBody>
      </p:sp>
      <p:sp>
        <p:nvSpPr>
          <p:cNvPr id="8" name="TextBox 8"/>
          <p:cNvSpPr txBox="1"/>
          <p:nvPr/>
        </p:nvSpPr>
        <p:spPr>
          <a:xfrm>
            <a:off x="1028700" y="2434248"/>
            <a:ext cx="10527757" cy="2028825"/>
          </a:xfrm>
          <a:prstGeom prst="rect">
            <a:avLst/>
          </a:prstGeom>
        </p:spPr>
        <p:txBody>
          <a:bodyPr lIns="0" tIns="0" rIns="0" bIns="0" rtlCol="0" anchor="t">
            <a:spAutoFit/>
          </a:bodyPr>
          <a:lstStyle/>
          <a:p>
            <a:pPr marL="518160" lvl="1" indent="-259080" algn="l">
              <a:lnSpc>
                <a:spcPts val="4079"/>
              </a:lnSpc>
              <a:buFont typeface="Arial"/>
              <a:buChar char="•"/>
            </a:pPr>
            <a:r>
              <a:rPr lang="en-US" sz="2400">
                <a:solidFill>
                  <a:srgbClr val="0F4662"/>
                </a:solidFill>
                <a:latin typeface="Quicksand"/>
                <a:ea typeface="Quicksand"/>
                <a:cs typeface="Quicksand"/>
                <a:sym typeface="Quicksand"/>
              </a:rPr>
              <a:t>Gather sales data, market research, and consumer feedback through surveys and analysis tools.</a:t>
            </a:r>
          </a:p>
          <a:p>
            <a:pPr marL="518160" lvl="1" indent="-259080" algn="l">
              <a:lnSpc>
                <a:spcPts val="4079"/>
              </a:lnSpc>
              <a:buFont typeface="Arial"/>
              <a:buChar char="•"/>
            </a:pPr>
            <a:r>
              <a:rPr lang="en-US" sz="2400">
                <a:solidFill>
                  <a:srgbClr val="0F4662"/>
                </a:solidFill>
                <a:latin typeface="Quicksand"/>
                <a:ea typeface="Quicksand"/>
                <a:cs typeface="Quicksand"/>
                <a:sym typeface="Quicksand"/>
              </a:rPr>
              <a:t>Utilize both primary and secondary research methods to gather comprehensive insights.</a:t>
            </a:r>
          </a:p>
        </p:txBody>
      </p:sp>
      <p:sp>
        <p:nvSpPr>
          <p:cNvPr id="9" name="TextBox 9"/>
          <p:cNvSpPr txBox="1"/>
          <p:nvPr/>
        </p:nvSpPr>
        <p:spPr>
          <a:xfrm>
            <a:off x="1028700" y="5064290"/>
            <a:ext cx="10527757" cy="2028825"/>
          </a:xfrm>
          <a:prstGeom prst="rect">
            <a:avLst/>
          </a:prstGeom>
        </p:spPr>
        <p:txBody>
          <a:bodyPr lIns="0" tIns="0" rIns="0" bIns="0" rtlCol="0" anchor="t">
            <a:spAutoFit/>
          </a:bodyPr>
          <a:lstStyle/>
          <a:p>
            <a:pPr marL="518160" lvl="1" indent="-259080" algn="l">
              <a:lnSpc>
                <a:spcPts val="4079"/>
              </a:lnSpc>
              <a:buFont typeface="Arial"/>
              <a:buChar char="•"/>
            </a:pPr>
            <a:r>
              <a:rPr lang="en-US" sz="2400">
                <a:solidFill>
                  <a:srgbClr val="0F4662"/>
                </a:solidFill>
                <a:latin typeface="Quicksand"/>
                <a:ea typeface="Quicksand"/>
                <a:cs typeface="Quicksand"/>
                <a:sym typeface="Quicksand"/>
              </a:rPr>
              <a:t>Collaborate to generate innovative ideas for product positioning, pricing, and promotional campaigns.</a:t>
            </a:r>
          </a:p>
          <a:p>
            <a:pPr marL="518160" lvl="1" indent="-259080" algn="l">
              <a:lnSpc>
                <a:spcPts val="4079"/>
              </a:lnSpc>
              <a:buFont typeface="Arial"/>
              <a:buChar char="•"/>
            </a:pPr>
            <a:r>
              <a:rPr lang="en-US" sz="2400">
                <a:solidFill>
                  <a:srgbClr val="0F4662"/>
                </a:solidFill>
                <a:latin typeface="Quicksand"/>
                <a:ea typeface="Quicksand"/>
                <a:cs typeface="Quicksand"/>
                <a:sym typeface="Quicksand"/>
              </a:rPr>
              <a:t>Consider various channels such as online platforms, partnerships, and offline marketing.</a:t>
            </a:r>
          </a:p>
        </p:txBody>
      </p:sp>
      <p:sp>
        <p:nvSpPr>
          <p:cNvPr id="10" name="TextBox 10"/>
          <p:cNvSpPr txBox="1"/>
          <p:nvPr/>
        </p:nvSpPr>
        <p:spPr>
          <a:xfrm>
            <a:off x="1028700" y="7694333"/>
            <a:ext cx="10527757" cy="2028825"/>
          </a:xfrm>
          <a:prstGeom prst="rect">
            <a:avLst/>
          </a:prstGeom>
        </p:spPr>
        <p:txBody>
          <a:bodyPr lIns="0" tIns="0" rIns="0" bIns="0" rtlCol="0" anchor="t">
            <a:spAutoFit/>
          </a:bodyPr>
          <a:lstStyle/>
          <a:p>
            <a:pPr marL="518160" lvl="1" indent="-259080" algn="l">
              <a:lnSpc>
                <a:spcPts val="4079"/>
              </a:lnSpc>
              <a:buFont typeface="Arial"/>
              <a:buChar char="•"/>
            </a:pPr>
            <a:r>
              <a:rPr lang="en-US" sz="2400">
                <a:solidFill>
                  <a:srgbClr val="0F4662"/>
                </a:solidFill>
                <a:latin typeface="Quicksand"/>
                <a:ea typeface="Quicksand"/>
                <a:cs typeface="Quicksand"/>
                <a:sym typeface="Quicksand"/>
              </a:rPr>
              <a:t>Pilot the proposed strategies on a smaller scale to assess their effectiveness.</a:t>
            </a:r>
          </a:p>
          <a:p>
            <a:pPr marL="518160" lvl="1" indent="-259080" algn="l">
              <a:lnSpc>
                <a:spcPts val="4079"/>
              </a:lnSpc>
              <a:buFont typeface="Arial"/>
              <a:buChar char="•"/>
            </a:pPr>
            <a:r>
              <a:rPr lang="en-US" sz="2400">
                <a:solidFill>
                  <a:srgbClr val="0F4662"/>
                </a:solidFill>
                <a:latin typeface="Quicksand"/>
                <a:ea typeface="Quicksand"/>
                <a:cs typeface="Quicksand"/>
                <a:sym typeface="Quicksand"/>
              </a:rPr>
              <a:t>Gather feedback, iterate, and refine the strategies based on initial results.</a:t>
            </a:r>
          </a:p>
        </p:txBody>
      </p:sp>
      <p:sp>
        <p:nvSpPr>
          <p:cNvPr id="11" name="TextBox 11"/>
          <p:cNvSpPr txBox="1"/>
          <p:nvPr/>
        </p:nvSpPr>
        <p:spPr>
          <a:xfrm>
            <a:off x="1028700" y="1914818"/>
            <a:ext cx="10527757" cy="490855"/>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F4662"/>
                </a:solidFill>
                <a:latin typeface="Quicksand Bold"/>
                <a:ea typeface="Quicksand Bold"/>
                <a:cs typeface="Quicksand Bold"/>
                <a:sym typeface="Quicksand Bold"/>
              </a:rPr>
              <a:t>Data Collection:</a:t>
            </a:r>
          </a:p>
        </p:txBody>
      </p:sp>
      <p:sp>
        <p:nvSpPr>
          <p:cNvPr id="12" name="TextBox 12"/>
          <p:cNvSpPr txBox="1"/>
          <p:nvPr/>
        </p:nvSpPr>
        <p:spPr>
          <a:xfrm>
            <a:off x="1028700" y="4472598"/>
            <a:ext cx="10527757" cy="565150"/>
          </a:xfrm>
          <a:prstGeom prst="rect">
            <a:avLst/>
          </a:prstGeom>
        </p:spPr>
        <p:txBody>
          <a:bodyPr lIns="0" tIns="0" rIns="0" bIns="0" rtlCol="0" anchor="t">
            <a:spAutoFit/>
          </a:bodyPr>
          <a:lstStyle/>
          <a:p>
            <a:pPr marL="0" lvl="0" indent="0" algn="l">
              <a:lnSpc>
                <a:spcPts val="4759"/>
              </a:lnSpc>
            </a:pPr>
            <a:r>
              <a:rPr lang="en-US" sz="2799" b="1">
                <a:solidFill>
                  <a:srgbClr val="0F4662"/>
                </a:solidFill>
                <a:latin typeface="Quicksand Bold"/>
                <a:ea typeface="Quicksand Bold"/>
                <a:cs typeface="Quicksand Bold"/>
                <a:sym typeface="Quicksand Bold"/>
              </a:rPr>
              <a:t>Brainstorming Sessions:</a:t>
            </a:r>
          </a:p>
        </p:txBody>
      </p:sp>
      <p:sp>
        <p:nvSpPr>
          <p:cNvPr id="13" name="TextBox 13"/>
          <p:cNvSpPr txBox="1"/>
          <p:nvPr/>
        </p:nvSpPr>
        <p:spPr>
          <a:xfrm>
            <a:off x="1028700" y="7102640"/>
            <a:ext cx="10527757" cy="565150"/>
          </a:xfrm>
          <a:prstGeom prst="rect">
            <a:avLst/>
          </a:prstGeom>
        </p:spPr>
        <p:txBody>
          <a:bodyPr lIns="0" tIns="0" rIns="0" bIns="0" rtlCol="0" anchor="t">
            <a:spAutoFit/>
          </a:bodyPr>
          <a:lstStyle/>
          <a:p>
            <a:pPr marL="0" lvl="0" indent="0" algn="l">
              <a:lnSpc>
                <a:spcPts val="4759"/>
              </a:lnSpc>
            </a:pPr>
            <a:r>
              <a:rPr lang="en-US" sz="2799" b="1">
                <a:solidFill>
                  <a:srgbClr val="0F4662"/>
                </a:solidFill>
                <a:latin typeface="Quicksand Bold"/>
                <a:ea typeface="Quicksand Bold"/>
                <a:cs typeface="Quicksand Bold"/>
                <a:sym typeface="Quicksand Bold"/>
              </a:rPr>
              <a:t>Testing and Refinement: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44942" y="1031983"/>
            <a:ext cx="11805095" cy="9217491"/>
          </a:xfrm>
          <a:prstGeom prst="rect">
            <a:avLst/>
          </a:prstGeom>
        </p:spPr>
      </p:pic>
      <p:grpSp>
        <p:nvGrpSpPr>
          <p:cNvPr id="3" name="Group 3"/>
          <p:cNvGrpSpPr/>
          <p:nvPr/>
        </p:nvGrpSpPr>
        <p:grpSpPr>
          <a:xfrm>
            <a:off x="11355291" y="6038650"/>
            <a:ext cx="810923" cy="810923"/>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994A0"/>
            </a:solidFill>
          </p:spPr>
        </p:sp>
        <p:sp>
          <p:nvSpPr>
            <p:cNvPr id="5" name="TextBox 5"/>
            <p:cNvSpPr txBox="1"/>
            <p:nvPr/>
          </p:nvSpPr>
          <p:spPr>
            <a:xfrm>
              <a:off x="76200" y="-47625"/>
              <a:ext cx="660400" cy="784225"/>
            </a:xfrm>
            <a:prstGeom prst="rect">
              <a:avLst/>
            </a:prstGeom>
          </p:spPr>
          <p:txBody>
            <a:bodyPr lIns="50800" tIns="50800" rIns="50800" bIns="50800" rtlCol="0" anchor="ctr"/>
            <a:lstStyle/>
            <a:p>
              <a:pPr algn="ctr">
                <a:lnSpc>
                  <a:spcPts val="4079"/>
                </a:lnSpc>
              </a:pPr>
              <a:endParaRPr/>
            </a:p>
          </p:txBody>
        </p:sp>
      </p:grpSp>
      <p:sp>
        <p:nvSpPr>
          <p:cNvPr id="6" name="TextBox 6"/>
          <p:cNvSpPr txBox="1"/>
          <p:nvPr/>
        </p:nvSpPr>
        <p:spPr>
          <a:xfrm>
            <a:off x="1028700" y="599709"/>
            <a:ext cx="11537525"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Data Analysis</a:t>
            </a:r>
          </a:p>
        </p:txBody>
      </p:sp>
      <p:sp>
        <p:nvSpPr>
          <p:cNvPr id="7" name="TextBox 7"/>
          <p:cNvSpPr txBox="1"/>
          <p:nvPr/>
        </p:nvSpPr>
        <p:spPr>
          <a:xfrm>
            <a:off x="11355291" y="1891916"/>
            <a:ext cx="5904009" cy="3057525"/>
          </a:xfrm>
          <a:prstGeom prst="rect">
            <a:avLst/>
          </a:prstGeom>
        </p:spPr>
        <p:txBody>
          <a:bodyPr lIns="0" tIns="0" rIns="0" bIns="0" rtlCol="0" anchor="t">
            <a:spAutoFit/>
          </a:bodyPr>
          <a:lstStyle/>
          <a:p>
            <a:pPr marL="0" lvl="0" indent="0" algn="l">
              <a:lnSpc>
                <a:spcPts val="4079"/>
              </a:lnSpc>
            </a:pPr>
            <a:r>
              <a:rPr lang="en-US" sz="2400">
                <a:solidFill>
                  <a:srgbClr val="0F4662"/>
                </a:solidFill>
                <a:latin typeface="Quicksand"/>
                <a:ea typeface="Quicksand"/>
                <a:cs typeface="Quicksand"/>
                <a:sym typeface="Quicksand"/>
              </a:rPr>
              <a:t>Over the past year, sales for Warner &amp; Spencer have experienced a consistent decline, dropping month-on-month. The graphical representation of sales volumes reveals a noticeable downward trend, especially in the last quarter.</a:t>
            </a:r>
          </a:p>
        </p:txBody>
      </p:sp>
      <p:grpSp>
        <p:nvGrpSpPr>
          <p:cNvPr id="8" name="Group 8"/>
          <p:cNvGrpSpPr/>
          <p:nvPr/>
        </p:nvGrpSpPr>
        <p:grpSpPr>
          <a:xfrm>
            <a:off x="11355291" y="7243014"/>
            <a:ext cx="810923" cy="8109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9BECB"/>
            </a:solidFill>
          </p:spPr>
        </p:sp>
        <p:sp>
          <p:nvSpPr>
            <p:cNvPr id="10" name="TextBox 10"/>
            <p:cNvSpPr txBox="1"/>
            <p:nvPr/>
          </p:nvSpPr>
          <p:spPr>
            <a:xfrm>
              <a:off x="76200" y="-47625"/>
              <a:ext cx="660400" cy="784225"/>
            </a:xfrm>
            <a:prstGeom prst="rect">
              <a:avLst/>
            </a:prstGeom>
          </p:spPr>
          <p:txBody>
            <a:bodyPr lIns="50800" tIns="50800" rIns="50800" bIns="50800" rtlCol="0" anchor="ctr"/>
            <a:lstStyle/>
            <a:p>
              <a:pPr algn="ctr">
                <a:lnSpc>
                  <a:spcPts val="4079"/>
                </a:lnSpc>
              </a:pPr>
              <a:endParaRPr/>
            </a:p>
          </p:txBody>
        </p:sp>
      </p:grpSp>
      <p:grpSp>
        <p:nvGrpSpPr>
          <p:cNvPr id="11" name="Group 11"/>
          <p:cNvGrpSpPr/>
          <p:nvPr/>
        </p:nvGrpSpPr>
        <p:grpSpPr>
          <a:xfrm>
            <a:off x="11355291" y="8447377"/>
            <a:ext cx="810923" cy="810923"/>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9BECB"/>
            </a:solidFill>
          </p:spPr>
        </p:sp>
        <p:sp>
          <p:nvSpPr>
            <p:cNvPr id="13" name="TextBox 13"/>
            <p:cNvSpPr txBox="1"/>
            <p:nvPr/>
          </p:nvSpPr>
          <p:spPr>
            <a:xfrm>
              <a:off x="76200" y="-47625"/>
              <a:ext cx="660400" cy="784225"/>
            </a:xfrm>
            <a:prstGeom prst="rect">
              <a:avLst/>
            </a:prstGeom>
          </p:spPr>
          <p:txBody>
            <a:bodyPr lIns="50800" tIns="50800" rIns="50800" bIns="50800" rtlCol="0" anchor="ctr"/>
            <a:lstStyle/>
            <a:p>
              <a:pPr algn="ctr">
                <a:lnSpc>
                  <a:spcPts val="4079"/>
                </a:lnSpc>
              </a:pPr>
              <a:endParaRPr/>
            </a:p>
          </p:txBody>
        </p:sp>
      </p:grpSp>
      <p:sp>
        <p:nvSpPr>
          <p:cNvPr id="14" name="TextBox 14"/>
          <p:cNvSpPr txBox="1"/>
          <p:nvPr/>
        </p:nvSpPr>
        <p:spPr>
          <a:xfrm>
            <a:off x="12566225" y="6207891"/>
            <a:ext cx="4693075" cy="415290"/>
          </a:xfrm>
          <a:prstGeom prst="rect">
            <a:avLst/>
          </a:prstGeom>
        </p:spPr>
        <p:txBody>
          <a:bodyPr lIns="0" tIns="0" rIns="0" bIns="0" rtlCol="0" anchor="t">
            <a:spAutoFit/>
          </a:bodyPr>
          <a:lstStyle/>
          <a:p>
            <a:pPr algn="l">
              <a:lnSpc>
                <a:spcPts val="3359"/>
              </a:lnSpc>
            </a:pPr>
            <a:r>
              <a:rPr lang="en-US" sz="2400">
                <a:solidFill>
                  <a:srgbClr val="0F4662"/>
                </a:solidFill>
                <a:latin typeface="Quicksand"/>
                <a:ea typeface="Quicksand"/>
                <a:cs typeface="Quicksand"/>
                <a:sym typeface="Quicksand"/>
              </a:rPr>
              <a:t>Product 1</a:t>
            </a:r>
          </a:p>
        </p:txBody>
      </p:sp>
      <p:sp>
        <p:nvSpPr>
          <p:cNvPr id="15" name="TextBox 15"/>
          <p:cNvSpPr txBox="1"/>
          <p:nvPr/>
        </p:nvSpPr>
        <p:spPr>
          <a:xfrm>
            <a:off x="12566225" y="7412255"/>
            <a:ext cx="4693075" cy="415290"/>
          </a:xfrm>
          <a:prstGeom prst="rect">
            <a:avLst/>
          </a:prstGeom>
        </p:spPr>
        <p:txBody>
          <a:bodyPr lIns="0" tIns="0" rIns="0" bIns="0" rtlCol="0" anchor="t">
            <a:spAutoFit/>
          </a:bodyPr>
          <a:lstStyle/>
          <a:p>
            <a:pPr algn="l">
              <a:lnSpc>
                <a:spcPts val="3359"/>
              </a:lnSpc>
            </a:pPr>
            <a:r>
              <a:rPr lang="en-US" sz="2400">
                <a:solidFill>
                  <a:srgbClr val="0F4662"/>
                </a:solidFill>
                <a:latin typeface="Quicksand"/>
                <a:ea typeface="Quicksand"/>
                <a:cs typeface="Quicksand"/>
                <a:sym typeface="Quicksand"/>
              </a:rPr>
              <a:t>Product 2</a:t>
            </a:r>
          </a:p>
        </p:txBody>
      </p:sp>
      <p:sp>
        <p:nvSpPr>
          <p:cNvPr id="16" name="TextBox 16"/>
          <p:cNvSpPr txBox="1"/>
          <p:nvPr/>
        </p:nvSpPr>
        <p:spPr>
          <a:xfrm>
            <a:off x="12566225" y="8616619"/>
            <a:ext cx="4693075" cy="415290"/>
          </a:xfrm>
          <a:prstGeom prst="rect">
            <a:avLst/>
          </a:prstGeom>
        </p:spPr>
        <p:txBody>
          <a:bodyPr lIns="0" tIns="0" rIns="0" bIns="0" rtlCol="0" anchor="t">
            <a:spAutoFit/>
          </a:bodyPr>
          <a:lstStyle/>
          <a:p>
            <a:pPr algn="l">
              <a:lnSpc>
                <a:spcPts val="3359"/>
              </a:lnSpc>
            </a:pPr>
            <a:r>
              <a:rPr lang="en-US" sz="2400">
                <a:solidFill>
                  <a:srgbClr val="0F4662"/>
                </a:solidFill>
                <a:latin typeface="Quicksand"/>
                <a:ea typeface="Quicksand"/>
                <a:cs typeface="Quicksand"/>
                <a:sym typeface="Quicksand"/>
              </a:rPr>
              <a:t>Product 3</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BE5E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3669551"/>
            <a:ext cx="7514133" cy="6330250"/>
            <a:chOff x="0" y="0"/>
            <a:chExt cx="1979031" cy="1667226"/>
          </a:xfrm>
        </p:grpSpPr>
        <p:sp>
          <p:nvSpPr>
            <p:cNvPr id="3" name="Freeform 3"/>
            <p:cNvSpPr/>
            <p:nvPr/>
          </p:nvSpPr>
          <p:spPr>
            <a:xfrm>
              <a:off x="0" y="0"/>
              <a:ext cx="1979031" cy="1667227"/>
            </a:xfrm>
            <a:custGeom>
              <a:avLst/>
              <a:gdLst/>
              <a:ahLst/>
              <a:cxnLst/>
              <a:rect l="l" t="t" r="r" b="b"/>
              <a:pathLst>
                <a:path w="1979031" h="1667227">
                  <a:moveTo>
                    <a:pt x="52546" y="0"/>
                  </a:moveTo>
                  <a:lnTo>
                    <a:pt x="1926485" y="0"/>
                  </a:lnTo>
                  <a:cubicBezTo>
                    <a:pt x="1955505" y="0"/>
                    <a:pt x="1979031" y="23526"/>
                    <a:pt x="1979031" y="52546"/>
                  </a:cubicBezTo>
                  <a:lnTo>
                    <a:pt x="1979031" y="1614681"/>
                  </a:lnTo>
                  <a:cubicBezTo>
                    <a:pt x="1979031" y="1628617"/>
                    <a:pt x="1973495" y="1641982"/>
                    <a:pt x="1963641" y="1651836"/>
                  </a:cubicBezTo>
                  <a:cubicBezTo>
                    <a:pt x="1953786" y="1661690"/>
                    <a:pt x="1940421" y="1667227"/>
                    <a:pt x="1926485" y="1667227"/>
                  </a:cubicBezTo>
                  <a:lnTo>
                    <a:pt x="52546" y="1667227"/>
                  </a:lnTo>
                  <a:cubicBezTo>
                    <a:pt x="38610" y="1667227"/>
                    <a:pt x="25245" y="1661690"/>
                    <a:pt x="15390" y="1651836"/>
                  </a:cubicBezTo>
                  <a:cubicBezTo>
                    <a:pt x="5536" y="1641982"/>
                    <a:pt x="0" y="1628617"/>
                    <a:pt x="0" y="1614681"/>
                  </a:cubicBezTo>
                  <a:lnTo>
                    <a:pt x="0" y="52546"/>
                  </a:lnTo>
                  <a:cubicBezTo>
                    <a:pt x="0" y="23526"/>
                    <a:pt x="23526" y="0"/>
                    <a:pt x="52546" y="0"/>
                  </a:cubicBezTo>
                  <a:close/>
                </a:path>
              </a:pathLst>
            </a:custGeom>
            <a:solidFill>
              <a:srgbClr val="FFFFFF"/>
            </a:solidFill>
          </p:spPr>
        </p:sp>
        <p:sp>
          <p:nvSpPr>
            <p:cNvPr id="4" name="TextBox 4"/>
            <p:cNvSpPr txBox="1"/>
            <p:nvPr/>
          </p:nvSpPr>
          <p:spPr>
            <a:xfrm>
              <a:off x="0" y="-123825"/>
              <a:ext cx="1979031" cy="1791051"/>
            </a:xfrm>
            <a:prstGeom prst="rect">
              <a:avLst/>
            </a:prstGeom>
          </p:spPr>
          <p:txBody>
            <a:bodyPr lIns="50800" tIns="50800" rIns="50800" bIns="50800" rtlCol="0" anchor="ctr"/>
            <a:lstStyle/>
            <a:p>
              <a:pPr algn="ctr">
                <a:lnSpc>
                  <a:spcPts val="4079"/>
                </a:lnSpc>
              </a:pPr>
              <a:endParaRPr/>
            </a:p>
          </p:txBody>
        </p:sp>
      </p:grpSp>
      <p:pic>
        <p:nvPicPr>
          <p:cNvPr id="5" name="Picture 5"/>
          <p:cNvPicPr>
            <a:picLocks noChangeAspect="1"/>
          </p:cNvPicPr>
          <p:nvPr/>
        </p:nvPicPr>
        <p:blipFill>
          <a:blip r:embed="rId2"/>
          <a:stretch>
            <a:fillRect/>
          </a:stretch>
        </p:blipFill>
        <p:spPr>
          <a:xfrm>
            <a:off x="695614" y="3350195"/>
            <a:ext cx="8180306" cy="6968961"/>
          </a:xfrm>
          <a:prstGeom prst="rect">
            <a:avLst/>
          </a:prstGeom>
        </p:spPr>
      </p:pic>
      <p:grpSp>
        <p:nvGrpSpPr>
          <p:cNvPr id="6" name="Group 6"/>
          <p:cNvGrpSpPr/>
          <p:nvPr/>
        </p:nvGrpSpPr>
        <p:grpSpPr>
          <a:xfrm>
            <a:off x="9745167" y="3669551"/>
            <a:ext cx="7514133" cy="6260364"/>
            <a:chOff x="0" y="0"/>
            <a:chExt cx="1979031" cy="1648820"/>
          </a:xfrm>
        </p:grpSpPr>
        <p:sp>
          <p:nvSpPr>
            <p:cNvPr id="7" name="Freeform 7"/>
            <p:cNvSpPr/>
            <p:nvPr/>
          </p:nvSpPr>
          <p:spPr>
            <a:xfrm>
              <a:off x="0" y="0"/>
              <a:ext cx="1979031" cy="1648820"/>
            </a:xfrm>
            <a:custGeom>
              <a:avLst/>
              <a:gdLst/>
              <a:ahLst/>
              <a:cxnLst/>
              <a:rect l="l" t="t" r="r" b="b"/>
              <a:pathLst>
                <a:path w="1979031" h="1648820">
                  <a:moveTo>
                    <a:pt x="52546" y="0"/>
                  </a:moveTo>
                  <a:lnTo>
                    <a:pt x="1926485" y="0"/>
                  </a:lnTo>
                  <a:cubicBezTo>
                    <a:pt x="1955505" y="0"/>
                    <a:pt x="1979031" y="23526"/>
                    <a:pt x="1979031" y="52546"/>
                  </a:cubicBezTo>
                  <a:lnTo>
                    <a:pt x="1979031" y="1596274"/>
                  </a:lnTo>
                  <a:cubicBezTo>
                    <a:pt x="1979031" y="1610210"/>
                    <a:pt x="1973495" y="1623575"/>
                    <a:pt x="1963641" y="1633430"/>
                  </a:cubicBezTo>
                  <a:cubicBezTo>
                    <a:pt x="1953786" y="1643284"/>
                    <a:pt x="1940421" y="1648820"/>
                    <a:pt x="1926485" y="1648820"/>
                  </a:cubicBezTo>
                  <a:lnTo>
                    <a:pt x="52546" y="1648820"/>
                  </a:lnTo>
                  <a:cubicBezTo>
                    <a:pt x="38610" y="1648820"/>
                    <a:pt x="25245" y="1643284"/>
                    <a:pt x="15390" y="1633430"/>
                  </a:cubicBezTo>
                  <a:cubicBezTo>
                    <a:pt x="5536" y="1623575"/>
                    <a:pt x="0" y="1610210"/>
                    <a:pt x="0" y="1596274"/>
                  </a:cubicBezTo>
                  <a:lnTo>
                    <a:pt x="0" y="52546"/>
                  </a:lnTo>
                  <a:cubicBezTo>
                    <a:pt x="0" y="23526"/>
                    <a:pt x="23526" y="0"/>
                    <a:pt x="52546" y="0"/>
                  </a:cubicBezTo>
                  <a:close/>
                </a:path>
              </a:pathLst>
            </a:custGeom>
            <a:solidFill>
              <a:srgbClr val="FFFFFF"/>
            </a:solidFill>
          </p:spPr>
        </p:sp>
        <p:sp>
          <p:nvSpPr>
            <p:cNvPr id="8" name="TextBox 8"/>
            <p:cNvSpPr txBox="1"/>
            <p:nvPr/>
          </p:nvSpPr>
          <p:spPr>
            <a:xfrm>
              <a:off x="0" y="-123825"/>
              <a:ext cx="1979031" cy="1772645"/>
            </a:xfrm>
            <a:prstGeom prst="rect">
              <a:avLst/>
            </a:prstGeom>
          </p:spPr>
          <p:txBody>
            <a:bodyPr lIns="50800" tIns="50800" rIns="50800" bIns="50800" rtlCol="0" anchor="ctr"/>
            <a:lstStyle/>
            <a:p>
              <a:pPr algn="ctr">
                <a:lnSpc>
                  <a:spcPts val="4079"/>
                </a:lnSpc>
              </a:pPr>
              <a:endParaRPr/>
            </a:p>
          </p:txBody>
        </p:sp>
      </p:grpSp>
      <p:pic>
        <p:nvPicPr>
          <p:cNvPr id="9" name="Picture 9"/>
          <p:cNvPicPr>
            <a:picLocks noChangeAspect="1"/>
          </p:cNvPicPr>
          <p:nvPr/>
        </p:nvPicPr>
        <p:blipFill>
          <a:blip r:embed="rId3"/>
          <a:stretch>
            <a:fillRect/>
          </a:stretch>
        </p:blipFill>
        <p:spPr>
          <a:xfrm>
            <a:off x="9304686" y="3305158"/>
            <a:ext cx="8395096" cy="6989150"/>
          </a:xfrm>
          <a:prstGeom prst="rect">
            <a:avLst/>
          </a:prstGeom>
        </p:spPr>
      </p:pic>
      <p:sp>
        <p:nvSpPr>
          <p:cNvPr id="10" name="TextBox 10"/>
          <p:cNvSpPr txBox="1"/>
          <p:nvPr/>
        </p:nvSpPr>
        <p:spPr>
          <a:xfrm>
            <a:off x="1028700" y="599709"/>
            <a:ext cx="10326591"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Data Analysis</a:t>
            </a:r>
          </a:p>
        </p:txBody>
      </p:sp>
      <p:sp>
        <p:nvSpPr>
          <p:cNvPr id="11" name="TextBox 11"/>
          <p:cNvSpPr txBox="1"/>
          <p:nvPr/>
        </p:nvSpPr>
        <p:spPr>
          <a:xfrm>
            <a:off x="1028700" y="1934897"/>
            <a:ext cx="16230600" cy="1000125"/>
          </a:xfrm>
          <a:prstGeom prst="rect">
            <a:avLst/>
          </a:prstGeom>
        </p:spPr>
        <p:txBody>
          <a:bodyPr lIns="0" tIns="0" rIns="0" bIns="0" rtlCol="0" anchor="t">
            <a:spAutoFit/>
          </a:bodyPr>
          <a:lstStyle/>
          <a:p>
            <a:pPr marL="0" lvl="0" indent="0" algn="l">
              <a:lnSpc>
                <a:spcPts val="4079"/>
              </a:lnSpc>
            </a:pPr>
            <a:r>
              <a:rPr lang="en-US" sz="2400">
                <a:solidFill>
                  <a:srgbClr val="0F4662"/>
                </a:solidFill>
                <a:latin typeface="Quicksand"/>
                <a:ea typeface="Quicksand"/>
                <a:cs typeface="Quicksand"/>
                <a:sym typeface="Quicksand"/>
              </a:rPr>
              <a:t>Customers are unhappy with Warner &amp; Spencer's new packaging, which may be contributing to a decline in sales. Competitors offer better features and pricing, making it difficult for our product to stand out in the market.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599709"/>
            <a:ext cx="11534821"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Conclusion</a:t>
            </a:r>
          </a:p>
        </p:txBody>
      </p:sp>
      <p:sp>
        <p:nvSpPr>
          <p:cNvPr id="3" name="TextBox 3"/>
          <p:cNvSpPr txBox="1"/>
          <p:nvPr/>
        </p:nvSpPr>
        <p:spPr>
          <a:xfrm>
            <a:off x="3816256" y="4231184"/>
            <a:ext cx="10655487" cy="1514475"/>
          </a:xfrm>
          <a:prstGeom prst="rect">
            <a:avLst/>
          </a:prstGeom>
        </p:spPr>
        <p:txBody>
          <a:bodyPr lIns="0" tIns="0" rIns="0" bIns="0" rtlCol="0" anchor="t">
            <a:spAutoFit/>
          </a:bodyPr>
          <a:lstStyle/>
          <a:p>
            <a:pPr marL="0" lvl="0" indent="0" algn="ctr">
              <a:lnSpc>
                <a:spcPts val="4079"/>
              </a:lnSpc>
            </a:pPr>
            <a:r>
              <a:rPr lang="en-US" sz="2400">
                <a:solidFill>
                  <a:srgbClr val="0F4662"/>
                </a:solidFill>
                <a:latin typeface="Quicksand"/>
                <a:ea typeface="Quicksand"/>
                <a:cs typeface="Quicksand"/>
                <a:sym typeface="Quicksand"/>
              </a:rPr>
              <a:t>By implementing a well-researched and innovative sales strategy, our goal is not only to boost immediate sales figures but also to establish a sustainable framework for continued growth and success.</a:t>
            </a:r>
          </a:p>
        </p:txBody>
      </p:sp>
      <p:sp>
        <p:nvSpPr>
          <p:cNvPr id="4" name="AutoShape 4"/>
          <p:cNvSpPr/>
          <p:nvPr/>
        </p:nvSpPr>
        <p:spPr>
          <a:xfrm>
            <a:off x="5897880" y="3568974"/>
            <a:ext cx="6492240" cy="0"/>
          </a:xfrm>
          <a:prstGeom prst="line">
            <a:avLst/>
          </a:prstGeom>
          <a:ln w="76200" cap="flat">
            <a:solidFill>
              <a:srgbClr val="0F4662"/>
            </a:solidFill>
            <a:prstDash val="solid"/>
            <a:headEnd type="none" w="sm" len="sm"/>
            <a:tailEnd type="none" w="sm" len="sm"/>
          </a:ln>
        </p:spPr>
      </p:sp>
      <p:sp>
        <p:nvSpPr>
          <p:cNvPr id="5" name="AutoShape 5"/>
          <p:cNvSpPr/>
          <p:nvPr/>
        </p:nvSpPr>
        <p:spPr>
          <a:xfrm>
            <a:off x="5897880" y="7171009"/>
            <a:ext cx="6492240" cy="0"/>
          </a:xfrm>
          <a:prstGeom prst="line">
            <a:avLst/>
          </a:prstGeom>
          <a:ln w="76200" cap="flat">
            <a:solidFill>
              <a:srgbClr val="0F4662"/>
            </a:solidFill>
            <a:prstDash val="solid"/>
            <a:headEnd type="none" w="sm" len="sm"/>
            <a:tailEnd type="none" w="sm" len="sm"/>
          </a:ln>
        </p:spPr>
      </p:sp>
      <p:sp>
        <p:nvSpPr>
          <p:cNvPr id="6" name="Freeform 6"/>
          <p:cNvSpPr/>
          <p:nvPr/>
        </p:nvSpPr>
        <p:spPr>
          <a:xfrm>
            <a:off x="8304001" y="2470557"/>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7" name="Freeform 7"/>
          <p:cNvSpPr/>
          <p:nvPr/>
        </p:nvSpPr>
        <p:spPr>
          <a:xfrm>
            <a:off x="8304001" y="8019527"/>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442710" y="3369664"/>
            <a:ext cx="11402580" cy="3185722"/>
          </a:xfrm>
          <a:prstGeom prst="rect">
            <a:avLst/>
          </a:prstGeom>
        </p:spPr>
        <p:txBody>
          <a:bodyPr lIns="0" tIns="0" rIns="0" bIns="0" rtlCol="0" anchor="t">
            <a:spAutoFit/>
          </a:bodyPr>
          <a:lstStyle/>
          <a:p>
            <a:pPr marL="0" lvl="0" indent="0" algn="ctr">
              <a:lnSpc>
                <a:spcPts val="26009"/>
              </a:lnSpc>
              <a:spcBef>
                <a:spcPct val="0"/>
              </a:spcBef>
            </a:pPr>
            <a:r>
              <a:rPr lang="en-US" sz="18577" b="1" i="1">
                <a:solidFill>
                  <a:srgbClr val="0F4662"/>
                </a:solidFill>
                <a:latin typeface="Cormorant Garamond Bold Italics"/>
                <a:ea typeface="Cormorant Garamond Bold Italics"/>
                <a:cs typeface="Cormorant Garamond Bold Italics"/>
                <a:sym typeface="Cormorant Garamond Bold Italics"/>
              </a:rPr>
              <a:t>Thank you</a:t>
            </a:r>
          </a:p>
        </p:txBody>
      </p:sp>
      <p:sp>
        <p:nvSpPr>
          <p:cNvPr id="3" name="AutoShape 3"/>
          <p:cNvSpPr/>
          <p:nvPr/>
        </p:nvSpPr>
        <p:spPr>
          <a:xfrm>
            <a:off x="5897880" y="2215083"/>
            <a:ext cx="6492240" cy="0"/>
          </a:xfrm>
          <a:prstGeom prst="line">
            <a:avLst/>
          </a:prstGeom>
          <a:ln w="76200" cap="flat">
            <a:solidFill>
              <a:srgbClr val="0F4662"/>
            </a:solidFill>
            <a:prstDash val="solid"/>
            <a:headEnd type="none" w="sm" len="sm"/>
            <a:tailEnd type="none" w="sm" len="sm"/>
          </a:ln>
        </p:spPr>
      </p:sp>
      <p:sp>
        <p:nvSpPr>
          <p:cNvPr id="4" name="Freeform 4"/>
          <p:cNvSpPr/>
          <p:nvPr/>
        </p:nvSpPr>
        <p:spPr>
          <a:xfrm>
            <a:off x="8304001" y="1116666"/>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AutoShape 5"/>
          <p:cNvSpPr/>
          <p:nvPr/>
        </p:nvSpPr>
        <p:spPr>
          <a:xfrm>
            <a:off x="5897880" y="8159883"/>
            <a:ext cx="6492240" cy="0"/>
          </a:xfrm>
          <a:prstGeom prst="line">
            <a:avLst/>
          </a:prstGeom>
          <a:ln w="76200" cap="flat">
            <a:solidFill>
              <a:srgbClr val="0F4662"/>
            </a:solidFill>
            <a:prstDash val="solid"/>
            <a:headEnd type="none" w="sm" len="sm"/>
            <a:tailEnd type="none" w="sm" len="sm"/>
          </a:ln>
        </p:spPr>
      </p:sp>
      <p:sp>
        <p:nvSpPr>
          <p:cNvPr id="6" name="Freeform 6"/>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9" name="Freeform 9"/>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Rectangle 5"/>
          <p:cNvSpPr/>
          <p:nvPr/>
        </p:nvSpPr>
        <p:spPr>
          <a:xfrm>
            <a:off x="1050104" y="1790700"/>
            <a:ext cx="13732696" cy="707886"/>
          </a:xfrm>
          <a:prstGeom prst="rect">
            <a:avLst/>
          </a:prstGeom>
        </p:spPr>
        <p:txBody>
          <a:bodyPr wrap="square">
            <a:spAutoFit/>
          </a:bodyPr>
          <a:lstStyle/>
          <a:p>
            <a:r>
              <a:rPr lang="en-US" sz="4000" dirty="0"/>
              <a:t>2. Display customer name, customer id and customer segment.</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238500"/>
            <a:ext cx="1264212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5143500"/>
            <a:ext cx="87630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0899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9" name="Freeform 9"/>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Rectangle 5"/>
          <p:cNvSpPr/>
          <p:nvPr/>
        </p:nvSpPr>
        <p:spPr>
          <a:xfrm>
            <a:off x="1050104" y="1790700"/>
            <a:ext cx="13732696" cy="707886"/>
          </a:xfrm>
          <a:prstGeom prst="rect">
            <a:avLst/>
          </a:prstGeom>
        </p:spPr>
        <p:txBody>
          <a:bodyPr wrap="square">
            <a:spAutoFit/>
          </a:bodyPr>
          <a:lstStyle/>
          <a:p>
            <a:r>
              <a:rPr lang="en-US" sz="4000" dirty="0"/>
              <a:t>3. Display customer details of Home Office </a:t>
            </a:r>
            <a:r>
              <a:rPr lang="en-US" sz="4000" dirty="0" smtClean="0"/>
              <a:t>segment.</a:t>
            </a:r>
            <a:endParaRPr lang="en-US" sz="40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162300"/>
            <a:ext cx="104679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9601" y="4991100"/>
            <a:ext cx="78486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2999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9" name="Freeform 9"/>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Rectangle 5"/>
          <p:cNvSpPr/>
          <p:nvPr/>
        </p:nvSpPr>
        <p:spPr>
          <a:xfrm>
            <a:off x="1050104" y="1790700"/>
            <a:ext cx="16856896" cy="707886"/>
          </a:xfrm>
          <a:prstGeom prst="rect">
            <a:avLst/>
          </a:prstGeom>
        </p:spPr>
        <p:txBody>
          <a:bodyPr wrap="square">
            <a:spAutoFit/>
          </a:bodyPr>
          <a:lstStyle/>
          <a:p>
            <a:r>
              <a:rPr lang="en-US" sz="4000" dirty="0" smtClean="0"/>
              <a:t>4.Display </a:t>
            </a:r>
            <a:r>
              <a:rPr lang="en-US" sz="4000" dirty="0"/>
              <a:t>customer id and customer name whose belong to Massachusetts state</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009900"/>
            <a:ext cx="132969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3850" y="4914900"/>
            <a:ext cx="784860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3874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9" name="Freeform 9"/>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Rectangle 5"/>
          <p:cNvSpPr/>
          <p:nvPr/>
        </p:nvSpPr>
        <p:spPr>
          <a:xfrm>
            <a:off x="1050104" y="1790700"/>
            <a:ext cx="16856896" cy="707886"/>
          </a:xfrm>
          <a:prstGeom prst="rect">
            <a:avLst/>
          </a:prstGeom>
        </p:spPr>
        <p:txBody>
          <a:bodyPr wrap="square">
            <a:spAutoFit/>
          </a:bodyPr>
          <a:lstStyle/>
          <a:p>
            <a:r>
              <a:rPr lang="en-US" sz="4000" dirty="0"/>
              <a:t>5.Display all customer information whose name starts with A</a:t>
            </a: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238500"/>
            <a:ext cx="112014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71435" y="4533900"/>
            <a:ext cx="6919465"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038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9" name="Freeform 9"/>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Rectangle 5"/>
          <p:cNvSpPr/>
          <p:nvPr/>
        </p:nvSpPr>
        <p:spPr>
          <a:xfrm>
            <a:off x="1050104" y="1790700"/>
            <a:ext cx="16856896" cy="707886"/>
          </a:xfrm>
          <a:prstGeom prst="rect">
            <a:avLst/>
          </a:prstGeom>
        </p:spPr>
        <p:txBody>
          <a:bodyPr wrap="square">
            <a:spAutoFit/>
          </a:bodyPr>
          <a:lstStyle/>
          <a:p>
            <a:r>
              <a:rPr lang="en-US" sz="4000" dirty="0"/>
              <a:t>6.Display all customer information whose name end with </a:t>
            </a:r>
            <a:r>
              <a:rPr lang="en-US" sz="4000" dirty="0" smtClean="0"/>
              <a:t>A.</a:t>
            </a:r>
            <a:endParaRPr lang="en-US" sz="4000"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2844" y="2957512"/>
            <a:ext cx="112966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2600" y="4381500"/>
            <a:ext cx="7543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2704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9" name="Freeform 9"/>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Rectangle 5"/>
          <p:cNvSpPr/>
          <p:nvPr/>
        </p:nvSpPr>
        <p:spPr>
          <a:xfrm>
            <a:off x="685800" y="1790700"/>
            <a:ext cx="17602200" cy="1323439"/>
          </a:xfrm>
          <a:prstGeom prst="rect">
            <a:avLst/>
          </a:prstGeom>
        </p:spPr>
        <p:txBody>
          <a:bodyPr wrap="square">
            <a:spAutoFit/>
          </a:bodyPr>
          <a:lstStyle/>
          <a:p>
            <a:r>
              <a:rPr lang="en-US" sz="4000" dirty="0"/>
              <a:t>7.Display all customer name whose name contains letter A at 3rd position from start</a:t>
            </a:r>
            <a:r>
              <a:rPr lang="en-US" sz="4000" dirty="0" smtClean="0"/>
              <a:t>.</a:t>
            </a:r>
            <a:endParaRPr lang="en-US" sz="4000" dirty="0"/>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060" y="3695700"/>
            <a:ext cx="7772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06200" y="4229100"/>
            <a:ext cx="318003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821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551</Words>
  <Application>Microsoft Office PowerPoint</Application>
  <PresentationFormat>Custom</PresentationFormat>
  <Paragraphs>69</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Cormorant Garamond Bold Italics</vt:lpstr>
      <vt:lpstr>Calibri</vt:lpstr>
      <vt:lpstr>Quicksand</vt:lpstr>
      <vt:lpstr>Quicksand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Blue Simple Modern Enhancing Sales Strategy Presentation</dc:title>
  <cp:lastModifiedBy>ismail - [2010]</cp:lastModifiedBy>
  <cp:revision>19</cp:revision>
  <dcterms:created xsi:type="dcterms:W3CDTF">2006-08-16T00:00:00Z</dcterms:created>
  <dcterms:modified xsi:type="dcterms:W3CDTF">2025-07-01T11:08:58Z</dcterms:modified>
  <dc:identifier>DAGrproRktY</dc:identifier>
</cp:coreProperties>
</file>