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Performance analysis</a:t>
            </a:r>
          </a:p>
        </c:rich>
      </c:tx>
      <c:layout/>
      <c:overlay val="0"/>
      <c:spPr>
        <a:ln>
          <a:noFill/>
        </a:ln>
      </c:spPr>
    </c:title>
    <c:autoTitleDeleted val="1"/>
    <c:view3D>
      <c:rotX val="15"/>
      <c:rotY val="20"/>
      <c:depthPercent val="100"/>
      <c:rAngAx val="1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Better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6"/>
              <c:pt idx="0">
                <c:v>Admin Offices</c:v>
              </c:pt>
              <c:pt idx="1">
                <c:v>Executive Office</c:v>
              </c:pt>
              <c:pt idx="2">
                <c:v>IT/IS</c:v>
              </c:pt>
              <c:pt idx="3">
                <c:v>Production       </c:v>
              </c:pt>
              <c:pt idx="4">
                <c:v>Sales</c:v>
              </c:pt>
              <c:pt idx="5">
                <c:v>Software Engineering</c:v>
              </c:pt>
            </c:strLit>
          </c:cat>
          <c:val>
            <c:numRef>
              <c:f/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1.0</c:v>
                </c:pt>
                <c:pt idx="3">
                  <c:v>15.0</c:v>
                </c:pt>
                <c:pt idx="4">
                  <c:v>1.0</c:v>
                </c:pt>
                <c:pt idx="5">
                  <c:v>1.0</c:v>
                </c:pt>
              </c:numCache>
            </c:numRef>
          </c:val>
        </c:ser>
        <c:ser>
          <c:idx val="1"/>
          <c:order val="1"/>
          <c:tx>
            <c:v>High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6"/>
              <c:pt idx="0">
                <c:v>Admin Offices</c:v>
              </c:pt>
              <c:pt idx="1">
                <c:v>Executive Office</c:v>
              </c:pt>
              <c:pt idx="2">
                <c:v>IT/IS</c:v>
              </c:pt>
              <c:pt idx="3">
                <c:v>Production       </c:v>
              </c:pt>
              <c:pt idx="4">
                <c:v>Sales</c:v>
              </c:pt>
              <c:pt idx="5">
                <c:v>Software Engineering</c:v>
              </c:pt>
            </c:strLit>
          </c:cat>
          <c:val>
            <c:numRef>
              <c:f/>
              <c:numCache>
                <c:formatCode>General</c:formatCode>
                <c:ptCount val="6"/>
                <c:pt idx="0">
                  <c:v>9.0</c:v>
                </c:pt>
                <c:pt idx="1">
                  <c:v>1.0</c:v>
                </c:pt>
                <c:pt idx="2">
                  <c:v>42.0</c:v>
                </c:pt>
                <c:pt idx="3">
                  <c:v>159.0</c:v>
                </c:pt>
                <c:pt idx="4">
                  <c:v>24.0</c:v>
                </c:pt>
                <c:pt idx="5">
                  <c:v>8.0</c:v>
                </c:pt>
              </c:numCache>
            </c:numRef>
          </c:val>
        </c:ser>
        <c:ser>
          <c:idx val="2"/>
          <c:order val="2"/>
          <c:tx>
            <c:v>Low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6"/>
              <c:pt idx="0">
                <c:v>Admin Offices</c:v>
              </c:pt>
              <c:pt idx="1">
                <c:v>Executive Office</c:v>
              </c:pt>
              <c:pt idx="2">
                <c:v>IT/IS</c:v>
              </c:pt>
              <c:pt idx="3">
                <c:v>Production       </c:v>
              </c:pt>
              <c:pt idx="4">
                <c:v>Sales</c:v>
              </c:pt>
              <c:pt idx="5">
                <c:v>Software Engineering</c:v>
              </c:pt>
            </c:strLit>
          </c:cat>
          <c:val>
            <c:numRef>
              <c:f/>
              <c:numCache>
                <c:formatCode>General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1.0</c:v>
                </c:pt>
                <c:pt idx="3">
                  <c:v>8.0</c:v>
                </c:pt>
                <c:pt idx="4">
                  <c:v>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8064A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6"/>
              <c:pt idx="0">
                <c:v>Admin Offices</c:v>
              </c:pt>
              <c:pt idx="1">
                <c:v>Executive Office</c:v>
              </c:pt>
              <c:pt idx="2">
                <c:v>IT/IS</c:v>
              </c:pt>
              <c:pt idx="3">
                <c:v>Production       </c:v>
              </c:pt>
              <c:pt idx="4">
                <c:v>Sales</c:v>
              </c:pt>
              <c:pt idx="5">
                <c:v>Software Engineering</c:v>
              </c:pt>
            </c:strLit>
          </c:cat>
          <c:val>
            <c:numRef>
              <c:f/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6.0</c:v>
                </c:pt>
                <c:pt idx="3">
                  <c:v>27.0</c:v>
                </c:pt>
                <c:pt idx="4">
                  <c:v>2.0</c:v>
                </c:pt>
                <c:pt idx="5">
                  <c:v>2.0</c:v>
                </c:pt>
              </c:numCache>
            </c:numRef>
          </c:val>
        </c:ser>
        <c:gapDepth val="150"/>
        <c:shape val="cylinder"/>
        <c:axId val="0"/>
        <c:axId val="1"/>
      </c:bar3DChart>
      <c:catAx>
        <c:axId val="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0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Percentage Performance Analysis</a:t>
            </a:r>
          </a:p>
        </c:rich>
      </c:tx>
      <c:layout/>
      <c:overlay val="0"/>
      <c:spPr>
        <a:ln>
          <a:noFill/>
        </a:ln>
      </c:spPr>
    </c:title>
    <c:autoTitleDeleted val="1"/>
    <c:view3D>
      <c:rotX val="30"/>
      <c:rotY val="0"/>
      <c:depthPercent val="100"/>
      <c:rAngAx val="0"/>
      <c:perspective val="3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pie3DChart>
        <c:varyColors val="1"/>
        <c:ser>
          <c:idx val="0"/>
          <c:order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Better</c:v>
              </c:pt>
              <c:pt idx="1">
                <c:v>High</c:v>
              </c:pt>
              <c:pt idx="2">
                <c:v>Low</c:v>
              </c:pt>
              <c:pt idx="3">
                <c:v>Very high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5.787781350482315</c:v>
                </c:pt>
                <c:pt idx="1">
                  <c:v>78.13504823151123</c:v>
                </c:pt>
                <c:pt idx="2">
                  <c:v>4.180064308681672</c:v>
                </c:pt>
                <c:pt idx="3">
                  <c:v>11.897106109324762</c:v>
                </c:pt>
              </c:numCache>
            </c:numRef>
          </c:val>
        </c:ser>
        <c:gapDepth val="150"/>
        <c:firstSliceAng val="0"/>
      </c:pie3DChart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10/18/2024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75997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6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3012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62542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0943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151567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96803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59759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40590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1069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10321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1806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816136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2006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124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31180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33676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07702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60170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145382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8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8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7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7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7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7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7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7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7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7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9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0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1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80614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07613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73023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4473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8554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03260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28491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4550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95559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10/18/2024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95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4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image" Target="../media/5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5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Gautham C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NO:22132110360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06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/unm1321221321103600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DEPARTMENT:B.Com(Commerce)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COLLEGE:Presidency College,Chennai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95487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5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6" name="矩形"/>
          <p:cNvSpPr>
            <a:spLocks/>
          </p:cNvSpPr>
          <p:nvPr/>
        </p:nvSpPr>
        <p:spPr>
          <a:xfrm rot="0">
            <a:off x="1238216" y="1357298"/>
            <a:ext cx="7858180" cy="42473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Modeling for Employee Performance Analysis involves collecting and cleaning data on performance, then analyzing it to find patterns and trends.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We use techniques like regression to predict performance, classification to sort employees into performance levels, and clustering to group similar performance patterns.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results help identify key factors affecting performance and guide targeted improvements.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Regular monitoring ensures the approach stays effective over time.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80941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0" name="矩形"/>
          <p:cNvSpPr>
            <a:spLocks/>
          </p:cNvSpPr>
          <p:nvPr/>
        </p:nvSpPr>
        <p:spPr>
          <a:xfrm rot="0">
            <a:off x="2024033" y="6000767"/>
            <a:ext cx="4071965" cy="4308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Analysis</a:t>
            </a:r>
            <a:endParaRPr lang="zh-CN" altLang="en-US" sz="22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graphicFrame>
        <p:nvGraphicFramePr>
          <p:cNvPr id="121" name="图表"/>
          <p:cNvGraphicFramePr/>
          <p:nvPr/>
        </p:nvGraphicFramePr>
        <p:xfrm>
          <a:off x="595274" y="1214422"/>
          <a:ext cx="8296274" cy="478155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90597623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文本框"/>
          <p:cNvSpPr>
            <a:spLocks noGrp="1"/>
          </p:cNvSpPr>
          <p:nvPr>
            <p:ph type="title"/>
          </p:nvPr>
        </p:nvSpPr>
        <p:spPr>
          <a:xfrm rot="0">
            <a:off x="2952728" y="5857892"/>
            <a:ext cx="3340403" cy="67710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PERCENTAGE ANALYSIS</a:t>
            </a:r>
            <a:br>
              <a:rPr lang="zh-CN" altLang="en-US" sz="2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2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23" name="图表"/>
          <p:cNvGraphicFramePr/>
          <p:nvPr/>
        </p:nvGraphicFramePr>
        <p:xfrm>
          <a:off x="595274" y="857232"/>
          <a:ext cx="8296274" cy="4757737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  <p:extLst>
      <p:ext uri="{BB962C8B-B14F-4D97-AF65-F5344CB8AC3E}">
        <p14:creationId xmlns:p14="http://schemas.microsoft.com/office/powerpoint/2010/main" val="554542772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5" name="矩形"/>
          <p:cNvSpPr>
            <a:spLocks/>
          </p:cNvSpPr>
          <p:nvPr/>
        </p:nvSpPr>
        <p:spPr>
          <a:xfrm rot="0">
            <a:off x="1023902" y="1357298"/>
            <a:ext cx="9715568" cy="46103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conclusion of Employee Performance Analysis highlights how leveraging data-driven insights can significantly enhance organizational effectiveness.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By systematically analyzing performance data, the company can identify key factors affecting employee performance, tailor development programs, and implement targeted strategies to boost productivity.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This approach not only improves individual and team performance but also aligns efforts with company goals, fostering a more engaged and motivated workforce.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Ultimately, ongoing analysis and adaptation ensure sustained performance improvements and a stronger, more cohesive organization.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91439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 rot="0">
            <a:off x="738150" y="500042"/>
            <a:ext cx="10681335" cy="7386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80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 rot="0">
            <a:off x="1166778" y="1785926"/>
            <a:ext cx="8272482" cy="13542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en-US" altLang="zh-CN" sz="4400" b="0" i="0" u="none" strike="noStrike" kern="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2728441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 rot="0">
            <a:off x="2309786" y="1285860"/>
            <a:ext cx="5629276" cy="47397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</a:t>
            </a: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Approach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Discussion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67" name="图片" descr="Picture1-removebg-preview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786058"/>
            <a:ext cx="5578656" cy="407194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1564655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"/>
          <p:cNvGrpSpPr>
            <a:grpSpLocks/>
          </p:cNvGrpSpPr>
          <p:nvPr/>
        </p:nvGrpSpPr>
        <p:grpSpPr>
          <a:xfrm>
            <a:off x="8667768" y="2928934"/>
            <a:ext cx="2762248" cy="3257550"/>
            <a:chOff x="8667768" y="2928934"/>
            <a:chExt cx="2762248" cy="3257550"/>
          </a:xfrm>
        </p:grpSpPr>
        <p:sp>
          <p:nvSpPr>
            <p:cNvPr id="82" name="曲线"/>
            <p:cNvSpPr>
              <a:spLocks/>
            </p:cNvSpPr>
            <p:nvPr/>
          </p:nvSpPr>
          <p:spPr>
            <a:xfrm rot="0">
              <a:off x="10029843" y="5357809"/>
              <a:ext cx="457198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 rot="0">
              <a:off x="10029843" y="5891208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84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67768" y="2928934"/>
              <a:ext cx="2762248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8" name="矩形"/>
          <p:cNvSpPr>
            <a:spLocks/>
          </p:cNvSpPr>
          <p:nvPr/>
        </p:nvSpPr>
        <p:spPr>
          <a:xfrm rot="0">
            <a:off x="1166778" y="1714488"/>
            <a:ext cx="7405718" cy="459200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company is experiencing inconsistent employee performance, leading to missed targets and reduced productivity.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 may be due to unclear expectations, lack of training, or insufficient feedback.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improve outcomes, it’s essential to identify the causes of underperformance and implement strategies to boost productivity and align employees with company goals.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77993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"/>
          <p:cNvGrpSpPr>
            <a:grpSpLocks/>
          </p:cNvGrpSpPr>
          <p:nvPr/>
        </p:nvGrpSpPr>
        <p:grpSpPr>
          <a:xfrm>
            <a:off x="9024958" y="2643182"/>
            <a:ext cx="3533775" cy="3810000"/>
            <a:chOff x="9024958" y="2643182"/>
            <a:chExt cx="3533775" cy="3810000"/>
          </a:xfrm>
        </p:grpSpPr>
        <p:sp>
          <p:nvSpPr>
            <p:cNvPr id="89" name="曲线"/>
            <p:cNvSpPr>
              <a:spLocks/>
            </p:cNvSpPr>
            <p:nvPr/>
          </p:nvSpPr>
          <p:spPr>
            <a:xfrm rot="0">
              <a:off x="9720282" y="5357808"/>
              <a:ext cx="457199" cy="4571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720282" y="5891206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9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9024958" y="2643182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93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9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6" name="矩形"/>
          <p:cNvSpPr>
            <a:spLocks/>
          </p:cNvSpPr>
          <p:nvPr/>
        </p:nvSpPr>
        <p:spPr>
          <a:xfrm rot="0">
            <a:off x="809588" y="1857364"/>
            <a:ext cx="8786874" cy="49634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Employee Performance Analysis project aims to assess and improve the effectiveness and efficiency of the workforce within the company.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By collecting and analyzing performance data across various departments, the project seeks to identify key factors contributing to both high and low performance levels.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analysis will focus on understanding the impact of training, management practices, work environment, and motivation on employee output.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insights gained will be used to develop actionable strategies to enhance overall performance, align employee efforts with organizational goals, and foster a culture of continuous improvement and high productivity.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09826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矩形"/>
          <p:cNvSpPr>
            <a:spLocks/>
          </p:cNvSpPr>
          <p:nvPr/>
        </p:nvSpPr>
        <p:spPr>
          <a:xfrm rot="0">
            <a:off x="881026" y="1737627"/>
            <a:ext cx="10001320" cy="437769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342900" indent="-342900" algn="l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9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Management and Leadership Teams: To make informed decisions about resource allocation, training, and development initiatives.</a:t>
            </a:r>
            <a:endParaRPr lang="en-US" altLang="zh-CN" sz="19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342900" indent="-342900" algn="l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9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Human Resources (HR) Department: To tailor performance management systems, refine recruitment strategies, and design targeted employee development programs.</a:t>
            </a:r>
            <a:endParaRPr lang="en-US" altLang="zh-CN" sz="19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342900" indent="-342900" algn="l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9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Team Leaders and Supervisors: To gain insights into their team’s performance, identify areas for improvement, and provide targeted support.</a:t>
            </a:r>
            <a:endParaRPr lang="en-US" altLang="zh-CN" sz="19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342900" indent="-342900" algn="l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9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Employees: To receive feedback on their performance, understand expectations, and identify opportunities for growth and development.</a:t>
            </a:r>
            <a:endParaRPr lang="en-US" altLang="zh-CN" sz="19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342900" indent="-342900" algn="l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9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Executive Leadership: To assess overall organizational performance, drive strategic initiatives, and ensure alignment with business objectives. </a:t>
            </a:r>
            <a:endParaRPr lang="zh-CN" altLang="en-US" sz="19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19015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"/>
          <p:cNvSpPr>
            <a:spLocks noGrp="1"/>
          </p:cNvSpPr>
          <p:nvPr>
            <p:ph type="title"/>
          </p:nvPr>
        </p:nvSpPr>
        <p:spPr>
          <a:xfrm rot="0">
            <a:off x="452398" y="428604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3" name="矩形"/>
          <p:cNvSpPr>
            <a:spLocks/>
          </p:cNvSpPr>
          <p:nvPr/>
        </p:nvSpPr>
        <p:spPr>
          <a:xfrm rot="0">
            <a:off x="2024033" y="1071546"/>
            <a:ext cx="9929883" cy="535531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9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Arial" pitchFamily="0" charset="0"/>
              </a:rPr>
              <a:t>Optimize Workforce Efficiency: Identify strengths and weaknesses across teams, enabling targeted interventions that improve overall productivity.</a:t>
            </a:r>
            <a:endParaRPr lang="en-US" altLang="zh-CN" sz="19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9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Arial" pitchFamily="0" charset="0"/>
              </a:rPr>
              <a:t>Enhance Employee Development: Provide personalized feedback and development opportunities, leading to higher employee satisfaction and retention.</a:t>
            </a:r>
            <a:endParaRPr lang="en-US" altLang="zh-CN" sz="19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9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Arial" pitchFamily="0" charset="0"/>
              </a:rPr>
              <a:t>Align Performance with Business Goals: Ensure that individual and team efforts are directly contributing to the company’s strategic objectives, fostering a more cohesive and goal-oriented work environment.</a:t>
            </a:r>
            <a:endParaRPr lang="en-US" altLang="zh-CN" sz="19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9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Arial" pitchFamily="0" charset="0"/>
              </a:rPr>
              <a:t>Improve Decision-Making: Equip leadership and management with data-driven insights, allowing for more informed decisions regarding promotions, training needs, and resource allocation.</a:t>
            </a:r>
            <a:endParaRPr lang="en-US" altLang="zh-CN" sz="19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9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Arial" pitchFamily="0" charset="0"/>
              </a:rPr>
              <a:t>Foster a Culture of Continuous Improvement: Establish a framework for ongoing performance monitoring and improvement, creating a work environment where excellence is recognized and encouraged.</a:t>
            </a:r>
            <a:endParaRPr lang="zh-CN" altLang="en-US" sz="19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Arial" pitchFamily="0" charset="0"/>
            </a:endParaRPr>
          </a:p>
        </p:txBody>
      </p:sp>
      <p:pic>
        <p:nvPicPr>
          <p:cNvPr id="104" name="图片" descr="Picture2-removebg-previe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-404858" y="928670"/>
            <a:ext cx="3478148" cy="419101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1534636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矩形"/>
          <p:cNvSpPr>
            <a:spLocks/>
          </p:cNvSpPr>
          <p:nvPr/>
        </p:nvSpPr>
        <p:spPr>
          <a:xfrm rot="0">
            <a:off x="738150" y="1285860"/>
            <a:ext cx="11453851" cy="517064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342900" indent="-342900" algn="l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Arial" pitchFamily="0" charset="0"/>
              </a:rPr>
              <a:t>Employee ID: A unique identifier for each employee.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Arial" pitchFamily="0" charset="0"/>
            </a:endParaRPr>
          </a:p>
          <a:p>
            <a:pPr marL="342900" indent="-342900" algn="l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Arial" pitchFamily="0" charset="0"/>
              </a:rPr>
              <a:t>Department: The department or team to which the employee belongs.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Arial" pitchFamily="0" charset="0"/>
            </a:endParaRPr>
          </a:p>
          <a:p>
            <a:pPr marL="342900" indent="-342900" algn="l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Arial" pitchFamily="0" charset="0"/>
              </a:rPr>
              <a:t>Job Title: The employee’s role or position within the company.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Arial" pitchFamily="0" charset="0"/>
            </a:endParaRPr>
          </a:p>
          <a:p>
            <a:pPr marL="342900" indent="-342900" algn="l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Arial" pitchFamily="0" charset="0"/>
              </a:rPr>
              <a:t>Performance Metrics: Key performance indicators (KPIs) such as sales figures, project completion rates, or quality scores.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Arial" pitchFamily="0" charset="0"/>
            </a:endParaRPr>
          </a:p>
          <a:p>
            <a:pPr marL="342900" indent="-342900" algn="l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Arial" pitchFamily="0" charset="0"/>
              </a:rPr>
              <a:t>Review Scores: Ratings from performance evaluations or reviews.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Arial" pitchFamily="0" charset="0"/>
            </a:endParaRPr>
          </a:p>
          <a:p>
            <a:pPr marL="342900" indent="-342900" algn="l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Arial" pitchFamily="0" charset="0"/>
              </a:rPr>
              <a:t>Training History: Records of training programs and courses attended by the employee.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Arial" pitchFamily="0" charset="0"/>
            </a:endParaRPr>
          </a:p>
          <a:p>
            <a:pPr marL="342900" indent="-342900" algn="l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Arial" pitchFamily="0" charset="0"/>
              </a:rPr>
              <a:t>Attendance Data: Information on absences, punctuality, and leave records.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Arial" pitchFamily="0" charset="0"/>
            </a:endParaRPr>
          </a:p>
          <a:p>
            <a:pPr marL="342900" indent="-342900" algn="l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Arial" pitchFamily="0" charset="0"/>
              </a:rPr>
              <a:t>Feedback Comments: Qualitative feedback from supervisors or peers.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Arial" pitchFamily="0" charset="0"/>
            </a:endParaRPr>
          </a:p>
          <a:p>
            <a:pPr marL="342900" indent="-342900" algn="l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Arial" pitchFamily="0" charset="0"/>
              </a:rPr>
              <a:t>Goals and Objectives: Targets or goals set for the employee and their progress towards achieving them.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Arial" pitchFamily="0" charset="0"/>
            </a:endParaRPr>
          </a:p>
          <a:p>
            <a:pPr marL="342900" indent="-342900" algn="l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9888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8" name="文本框"/>
          <p:cNvSpPr>
            <a:spLocks noGrp="1"/>
          </p:cNvSpPr>
          <p:nvPr>
            <p:ph type="title"/>
          </p:nvPr>
        </p:nvSpPr>
        <p:spPr>
          <a:xfrm rot="0">
            <a:off x="452398" y="28572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0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11" name="图片" descr="Picture3-removebg-preview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" y="3714752"/>
            <a:ext cx="2144910" cy="296703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矩形"/>
          <p:cNvSpPr>
            <a:spLocks/>
          </p:cNvSpPr>
          <p:nvPr/>
        </p:nvSpPr>
        <p:spPr>
          <a:xfrm rot="0">
            <a:off x="2024033" y="1071546"/>
            <a:ext cx="10167965" cy="56323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"wow" factor in the solution for Employee Performance Analysis is its ability to turn performance data into actionable insights that drive significant improvements.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By providing clear and detailed insights into performance trends, strengths, and areas for improvement, the solution enables precise and effective management decisions.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It tailors development opportunities based on individual performance, helping employees grow and excel in their roles.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Enhanced visibility across the organization makes it easy to identify high performers and areas needing attention.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Real-time feedback allows for quick adjustments and continuous improvement, while strategic alignment ensures that employee efforts contribute directly to organizational goals.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Additionally, predictive analytics forecast future performance trends and potential issues, allowing the company to proactively address challenges and maintain high performance.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5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215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19</cp:revision>
  <dcterms:created xsi:type="dcterms:W3CDTF">2024-03-29T15:07:22Z</dcterms:created>
  <dcterms:modified xsi:type="dcterms:W3CDTF">2024-10-18T03:38:36Z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