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d727738f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727738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727738f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727738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727738f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727738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d727738f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d727738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7" name="Google Shape;37;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nvSpPr>
        <p:spPr>
          <a:xfrm>
            <a:off x="1023900" y="3014675"/>
            <a:ext cx="10144200" cy="11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7200" u="none" cap="none" strike="noStrike">
                <a:solidFill>
                  <a:schemeClr val="dk1"/>
                </a:solidFill>
                <a:latin typeface="Times New Roman"/>
                <a:ea typeface="Times New Roman"/>
                <a:cs typeface="Times New Roman"/>
                <a:sym typeface="Times New Roman"/>
              </a:rPr>
              <a:t>Face </a:t>
            </a:r>
            <a:r>
              <a:rPr lang="en-IN" sz="7200">
                <a:solidFill>
                  <a:schemeClr val="dk1"/>
                </a:solidFill>
                <a:latin typeface="Times New Roman"/>
                <a:ea typeface="Times New Roman"/>
                <a:cs typeface="Times New Roman"/>
                <a:sym typeface="Times New Roman"/>
              </a:rPr>
              <a:t>Liveness Detection</a:t>
            </a:r>
            <a:endParaRPr/>
          </a:p>
        </p:txBody>
      </p:sp>
      <p:sp>
        <p:nvSpPr>
          <p:cNvPr id="102" name="Google Shape;102;p13"/>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nvSpPr>
        <p:spPr>
          <a:xfrm>
            <a:off x="4201228" y="145450"/>
            <a:ext cx="4107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Eye Aspect Ratio</a:t>
            </a:r>
            <a:endParaRPr sz="4000"/>
          </a:p>
        </p:txBody>
      </p:sp>
      <p:sp>
        <p:nvSpPr>
          <p:cNvPr id="168" name="Google Shape;168;p22"/>
          <p:cNvSpPr txBox="1"/>
          <p:nvPr/>
        </p:nvSpPr>
        <p:spPr>
          <a:xfrm>
            <a:off x="507506" y="934425"/>
            <a:ext cx="11176987"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Eye-Aspect Ratio or EAR is based on the concept of facial landmarks. These are used to detect particular parts of the face, (the eyes) in this case.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Detecting facial landmarks is a subset of the shape prediction problem. Given an input image (and normally an ROI that specifies the object of interest), a shape predictor attempts to localize key points of interest along the shape. It is a two step process:</a:t>
            </a:r>
            <a:endParaRPr/>
          </a:p>
          <a:p>
            <a:pPr indent="-457200" lvl="0" marL="457200" marR="0" rtl="0" algn="l">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Detecting the face </a:t>
            </a:r>
            <a:endParaRPr/>
          </a:p>
          <a:p>
            <a:pPr indent="-457200" lvl="0" marL="457200" marR="0" rtl="0" algn="l">
              <a:spcBef>
                <a:spcPts val="0"/>
              </a:spcBef>
              <a:spcAft>
                <a:spcPts val="0"/>
              </a:spcAft>
              <a:buClr>
                <a:schemeClr val="dk1"/>
              </a:buClr>
              <a:buSzPts val="2000"/>
              <a:buFont typeface="Times New Roman"/>
              <a:buAutoNum type="arabicPeriod"/>
            </a:pPr>
            <a:r>
              <a:rPr lang="en-IN" sz="2000">
                <a:solidFill>
                  <a:schemeClr val="dk1"/>
                </a:solidFill>
                <a:latin typeface="Times New Roman"/>
                <a:ea typeface="Times New Roman"/>
                <a:cs typeface="Times New Roman"/>
                <a:sym typeface="Times New Roman"/>
              </a:rPr>
              <a:t>Detecting the key features in the face ROI (Region of Interest)</a:t>
            </a:r>
            <a:endParaRPr sz="2400">
              <a:solidFill>
                <a:schemeClr val="dk1"/>
              </a:solidFill>
              <a:latin typeface="Times New Roman"/>
              <a:ea typeface="Times New Roman"/>
              <a:cs typeface="Times New Roman"/>
              <a:sym typeface="Times New Roman"/>
            </a:endParaRPr>
          </a:p>
        </p:txBody>
      </p:sp>
      <p:pic>
        <p:nvPicPr>
          <p:cNvPr descr="A close up of a piece of paper&#10;&#10;Description automatically generated" id="169" name="Google Shape;169;p22"/>
          <p:cNvPicPr preferRelativeResize="0"/>
          <p:nvPr/>
        </p:nvPicPr>
        <p:blipFill rotWithShape="1">
          <a:blip r:embed="rId3">
            <a:alphaModFix/>
          </a:blip>
          <a:srcRect b="0" l="0" r="0" t="0"/>
          <a:stretch/>
        </p:blipFill>
        <p:spPr>
          <a:xfrm>
            <a:off x="2192835" y="3769216"/>
            <a:ext cx="2707637" cy="2182327"/>
          </a:xfrm>
          <a:prstGeom prst="rect">
            <a:avLst/>
          </a:prstGeom>
          <a:noFill/>
          <a:ln>
            <a:noFill/>
          </a:ln>
        </p:spPr>
      </p:pic>
      <p:pic>
        <p:nvPicPr>
          <p:cNvPr descr="A picture containing building, device, outdoor&#10;&#10;Description automatically generated" id="170" name="Google Shape;170;p22"/>
          <p:cNvPicPr preferRelativeResize="0"/>
          <p:nvPr/>
        </p:nvPicPr>
        <p:blipFill rotWithShape="1">
          <a:blip r:embed="rId4">
            <a:alphaModFix/>
          </a:blip>
          <a:srcRect b="0" l="0" r="0" t="0"/>
          <a:stretch/>
        </p:blipFill>
        <p:spPr>
          <a:xfrm>
            <a:off x="5892110" y="3693247"/>
            <a:ext cx="3449966" cy="2334267"/>
          </a:xfrm>
          <a:prstGeom prst="rect">
            <a:avLst/>
          </a:prstGeom>
          <a:noFill/>
          <a:ln>
            <a:noFill/>
          </a:ln>
        </p:spPr>
      </p:pic>
      <p:sp>
        <p:nvSpPr>
          <p:cNvPr id="171" name="Google Shape;171;p22"/>
          <p:cNvSpPr/>
          <p:nvPr/>
        </p:nvSpPr>
        <p:spPr>
          <a:xfrm>
            <a:off x="1136342" y="1669002"/>
            <a:ext cx="10093910" cy="133165"/>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2" name="Google Shape;172;p22"/>
          <p:cNvCxnSpPr/>
          <p:nvPr/>
        </p:nvCxnSpPr>
        <p:spPr>
          <a:xfrm>
            <a:off x="1580225" y="762408"/>
            <a:ext cx="9206144" cy="0"/>
          </a:xfrm>
          <a:prstGeom prst="straightConnector1">
            <a:avLst/>
          </a:prstGeom>
          <a:noFill/>
          <a:ln cap="flat" cmpd="sng" w="12700">
            <a:solidFill>
              <a:schemeClr val="dk1"/>
            </a:solidFill>
            <a:prstDash val="solid"/>
            <a:round/>
            <a:headEnd len="sm" w="sm" type="none"/>
            <a:tailEnd len="sm" w="sm" type="none"/>
          </a:ln>
        </p:spPr>
      </p:cxnSp>
      <p:sp>
        <p:nvSpPr>
          <p:cNvPr id="173" name="Google Shape;173;p2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p:nvPr/>
        </p:nvSpPr>
        <p:spPr>
          <a:xfrm>
            <a:off x="1136342" y="1669002"/>
            <a:ext cx="10093910" cy="133165"/>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9" name="Google Shape;179;p23"/>
          <p:cNvPicPr preferRelativeResize="0"/>
          <p:nvPr/>
        </p:nvPicPr>
        <p:blipFill rotWithShape="1">
          <a:blip r:embed="rId3">
            <a:alphaModFix/>
          </a:blip>
          <a:srcRect b="0" l="0" r="0" t="0"/>
          <a:stretch/>
        </p:blipFill>
        <p:spPr>
          <a:xfrm>
            <a:off x="2659972" y="192163"/>
            <a:ext cx="6019800" cy="1352550"/>
          </a:xfrm>
          <a:prstGeom prst="rect">
            <a:avLst/>
          </a:prstGeom>
          <a:noFill/>
          <a:ln>
            <a:noFill/>
          </a:ln>
        </p:spPr>
      </p:pic>
      <p:pic>
        <p:nvPicPr>
          <p:cNvPr id="180" name="Google Shape;180;p23"/>
          <p:cNvPicPr preferRelativeResize="0"/>
          <p:nvPr/>
        </p:nvPicPr>
        <p:blipFill rotWithShape="1">
          <a:blip r:embed="rId4">
            <a:alphaModFix/>
          </a:blip>
          <a:srcRect b="0" l="0" r="0" t="0"/>
          <a:stretch/>
        </p:blipFill>
        <p:spPr>
          <a:xfrm>
            <a:off x="2964772" y="1544713"/>
            <a:ext cx="5715000" cy="3371850"/>
          </a:xfrm>
          <a:prstGeom prst="rect">
            <a:avLst/>
          </a:prstGeom>
          <a:noFill/>
          <a:ln>
            <a:noFill/>
          </a:ln>
        </p:spPr>
      </p:pic>
      <p:sp>
        <p:nvSpPr>
          <p:cNvPr id="181" name="Google Shape;181;p23"/>
          <p:cNvSpPr txBox="1"/>
          <p:nvPr/>
        </p:nvSpPr>
        <p:spPr>
          <a:xfrm>
            <a:off x="656947" y="4894373"/>
            <a:ext cx="10697592"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The threshold set for this function was 0.30. Once again, this was combined with the initial result of the Convolutional Neural Network to try to produce a more accurate result. This is what we are currently working on.</a:t>
            </a:r>
            <a:endParaRPr/>
          </a:p>
        </p:txBody>
      </p:sp>
      <p:sp>
        <p:nvSpPr>
          <p:cNvPr id="182" name="Google Shape;182;p23"/>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nvSpPr>
        <p:spPr>
          <a:xfrm>
            <a:off x="4591347" y="1105725"/>
            <a:ext cx="30093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Future Work:</a:t>
            </a:r>
            <a:endParaRPr sz="4000"/>
          </a:p>
        </p:txBody>
      </p:sp>
      <p:sp>
        <p:nvSpPr>
          <p:cNvPr id="188" name="Google Shape;188;p24"/>
          <p:cNvSpPr txBox="1"/>
          <p:nvPr/>
        </p:nvSpPr>
        <p:spPr>
          <a:xfrm>
            <a:off x="747204" y="2613392"/>
            <a:ext cx="10697592"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In addition to combining both EAR and the result of the CNN, we are also searching for better options to enhance the liveness detection model.</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Also, we developed a server that can be used to showcase this model to other users over the internet.</a:t>
            </a:r>
            <a:endParaRPr sz="2000">
              <a:latin typeface="Times New Roman"/>
              <a:ea typeface="Times New Roman"/>
              <a:cs typeface="Times New Roman"/>
              <a:sym typeface="Times New Roman"/>
            </a:endParaRPr>
          </a:p>
        </p:txBody>
      </p:sp>
      <p:sp>
        <p:nvSpPr>
          <p:cNvPr id="189" name="Google Shape;189;p24"/>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nvSpPr>
        <p:spPr>
          <a:xfrm>
            <a:off x="2514600" y="2100275"/>
            <a:ext cx="6786600" cy="23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latin typeface="Calibri"/>
                <a:ea typeface="Calibri"/>
                <a:cs typeface="Calibri"/>
                <a:sym typeface="Calibri"/>
              </a:rPr>
              <a:t>Thanks to Mr.Saurabh Shahare from </a:t>
            </a:r>
            <a:endParaRPr sz="3000">
              <a:latin typeface="Calibri"/>
              <a:ea typeface="Calibri"/>
              <a:cs typeface="Calibri"/>
              <a:sym typeface="Calibri"/>
            </a:endParaRPr>
          </a:p>
          <a:p>
            <a:pPr indent="0" lvl="0" marL="0" rtl="0" algn="l">
              <a:spcBef>
                <a:spcPts val="0"/>
              </a:spcBef>
              <a:spcAft>
                <a:spcPts val="0"/>
              </a:spcAft>
              <a:buNone/>
            </a:pPr>
            <a:r>
              <a:rPr lang="en-IN" sz="3000">
                <a:latin typeface="Calibri"/>
                <a:ea typeface="Calibri"/>
                <a:cs typeface="Calibri"/>
                <a:sym typeface="Calibri"/>
              </a:rPr>
              <a:t>Simple CRM</a:t>
            </a:r>
            <a:r>
              <a:rPr lang="en-IN" sz="3000">
                <a:latin typeface="Calibri"/>
                <a:ea typeface="Calibri"/>
                <a:cs typeface="Calibri"/>
                <a:sym typeface="Calibri"/>
              </a:rPr>
              <a:t> for his valuable guidance and mentorship.</a:t>
            </a:r>
            <a:endParaRPr sz="3000">
              <a:latin typeface="Calibri"/>
              <a:ea typeface="Calibri"/>
              <a:cs typeface="Calibri"/>
              <a:sym typeface="Calibri"/>
            </a:endParaRPr>
          </a:p>
        </p:txBody>
      </p:sp>
      <p:sp>
        <p:nvSpPr>
          <p:cNvPr id="195" name="Google Shape;195;p25"/>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1097280" y="300878"/>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108" name="Google Shape;108;p14"/>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IN">
                <a:latin typeface="Times New Roman"/>
                <a:ea typeface="Times New Roman"/>
                <a:cs typeface="Times New Roman"/>
                <a:sym typeface="Times New Roman"/>
              </a:rPr>
              <a:t>1)</a:t>
            </a:r>
            <a:r>
              <a:rPr lang="en-IN">
                <a:latin typeface="Times New Roman"/>
                <a:ea typeface="Times New Roman"/>
                <a:cs typeface="Times New Roman"/>
                <a:sym typeface="Times New Roman"/>
              </a:rPr>
              <a:t>Company/firm’s name: SimpleCRM, Nagpur.</a:t>
            </a:r>
            <a:endParaRPr>
              <a:latin typeface="Times New Roman"/>
              <a:ea typeface="Times New Roman"/>
              <a:cs typeface="Times New Roman"/>
              <a:sym typeface="Times New Roman"/>
            </a:endParaRPr>
          </a:p>
          <a:p>
            <a:pPr indent="0" lvl="0" marL="0" rtl="0" algn="l">
              <a:spcBef>
                <a:spcPts val="1200"/>
              </a:spcBef>
              <a:spcAft>
                <a:spcPts val="0"/>
              </a:spcAft>
              <a:buNone/>
            </a:pPr>
            <a:r>
              <a:rPr lang="en-IN">
                <a:latin typeface="Times New Roman"/>
                <a:ea typeface="Times New Roman"/>
                <a:cs typeface="Times New Roman"/>
                <a:sym typeface="Times New Roman"/>
              </a:rPr>
              <a:t>2)</a:t>
            </a:r>
            <a:r>
              <a:rPr lang="en-IN">
                <a:latin typeface="Times New Roman"/>
                <a:ea typeface="Times New Roman"/>
                <a:cs typeface="Times New Roman"/>
                <a:sym typeface="Times New Roman"/>
              </a:rPr>
              <a:t>Mentored by: </a:t>
            </a:r>
            <a:r>
              <a:rPr lang="en-IN">
                <a:latin typeface="Times New Roman"/>
                <a:ea typeface="Times New Roman"/>
                <a:cs typeface="Times New Roman"/>
                <a:sym typeface="Times New Roman"/>
              </a:rPr>
              <a:t>Mr Saurabh Shahare.</a:t>
            </a:r>
            <a:endParaRPr>
              <a:latin typeface="Times New Roman"/>
              <a:ea typeface="Times New Roman"/>
              <a:cs typeface="Times New Roman"/>
              <a:sym typeface="Times New Roman"/>
            </a:endParaRPr>
          </a:p>
          <a:p>
            <a:pPr indent="0" lvl="0" marL="0" rtl="0" algn="l">
              <a:spcBef>
                <a:spcPts val="1200"/>
              </a:spcBef>
              <a:spcAft>
                <a:spcPts val="0"/>
              </a:spcAft>
              <a:buNone/>
            </a:pPr>
            <a:r>
              <a:rPr lang="en-IN">
                <a:latin typeface="Times New Roman"/>
                <a:ea typeface="Times New Roman"/>
                <a:cs typeface="Times New Roman"/>
                <a:sym typeface="Times New Roman"/>
              </a:rPr>
              <a:t>3)Title: Face Liveness detection.</a:t>
            </a:r>
            <a:endParaRPr>
              <a:latin typeface="Times New Roman"/>
              <a:ea typeface="Times New Roman"/>
              <a:cs typeface="Times New Roman"/>
              <a:sym typeface="Times New Roman"/>
            </a:endParaRPr>
          </a:p>
          <a:p>
            <a:pPr indent="0" lvl="0" marL="0" rtl="0" algn="l">
              <a:spcBef>
                <a:spcPts val="1200"/>
              </a:spcBef>
              <a:spcAft>
                <a:spcPts val="0"/>
              </a:spcAft>
              <a:buNone/>
            </a:pPr>
            <a:r>
              <a:rPr lang="en-IN">
                <a:latin typeface="Times New Roman"/>
                <a:ea typeface="Times New Roman"/>
                <a:cs typeface="Times New Roman"/>
                <a:sym typeface="Times New Roman"/>
              </a:rPr>
              <a:t>4)Objective: For development of anti-spoofing solutions for Ekyc platforms and face recognition systems.</a:t>
            </a:r>
            <a:endParaRPr>
              <a:latin typeface="Times New Roman"/>
              <a:ea typeface="Times New Roman"/>
              <a:cs typeface="Times New Roman"/>
              <a:sym typeface="Times New Roman"/>
            </a:endParaRPr>
          </a:p>
          <a:p>
            <a:pPr indent="0" lvl="0" marL="0" rtl="0" algn="l">
              <a:spcBef>
                <a:spcPts val="1200"/>
              </a:spcBef>
              <a:spcAft>
                <a:spcPts val="200"/>
              </a:spcAft>
              <a:buNone/>
            </a:pPr>
            <a:r>
              <a:t/>
            </a:r>
            <a:endParaRPr/>
          </a:p>
        </p:txBody>
      </p:sp>
      <p:sp>
        <p:nvSpPr>
          <p:cNvPr id="109" name="Google Shape;109;p14"/>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4000"/>
              <a:t>Index</a:t>
            </a:r>
            <a:endParaRPr sz="4000"/>
          </a:p>
        </p:txBody>
      </p:sp>
      <p:sp>
        <p:nvSpPr>
          <p:cNvPr id="115" name="Google Shape;115;p15"/>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IN"/>
              <a:t>1) </a:t>
            </a:r>
            <a:r>
              <a:rPr lang="en-IN"/>
              <a:t>Start - Viola-jones algorithm.</a:t>
            </a:r>
            <a:endParaRPr/>
          </a:p>
          <a:p>
            <a:pPr indent="0" lvl="0" marL="0" rtl="0" algn="l">
              <a:spcBef>
                <a:spcPts val="1200"/>
              </a:spcBef>
              <a:spcAft>
                <a:spcPts val="0"/>
              </a:spcAft>
              <a:buNone/>
            </a:pPr>
            <a:r>
              <a:rPr lang="en-IN"/>
              <a:t>2) Artificial Neural Network.</a:t>
            </a:r>
            <a:endParaRPr/>
          </a:p>
          <a:p>
            <a:pPr indent="0" lvl="0" marL="0" rtl="0" algn="l">
              <a:spcBef>
                <a:spcPts val="1200"/>
              </a:spcBef>
              <a:spcAft>
                <a:spcPts val="0"/>
              </a:spcAft>
              <a:buNone/>
            </a:pPr>
            <a:r>
              <a:rPr lang="en-IN"/>
              <a:t>3) Convolutional Neural Network.</a:t>
            </a:r>
            <a:endParaRPr/>
          </a:p>
          <a:p>
            <a:pPr indent="0" lvl="0" marL="0" rtl="0" algn="l">
              <a:spcBef>
                <a:spcPts val="1200"/>
              </a:spcBef>
              <a:spcAft>
                <a:spcPts val="0"/>
              </a:spcAft>
              <a:buNone/>
            </a:pPr>
            <a:r>
              <a:rPr lang="en-IN"/>
              <a:t>4) Liveness </a:t>
            </a:r>
            <a:r>
              <a:rPr lang="en-IN"/>
              <a:t>Detection</a:t>
            </a:r>
            <a:r>
              <a:rPr lang="en-IN"/>
              <a:t>.</a:t>
            </a:r>
            <a:endParaRPr/>
          </a:p>
          <a:p>
            <a:pPr indent="0" lvl="0" marL="0" rtl="0" algn="l">
              <a:spcBef>
                <a:spcPts val="1200"/>
              </a:spcBef>
              <a:spcAft>
                <a:spcPts val="0"/>
              </a:spcAft>
              <a:buNone/>
            </a:pPr>
            <a:r>
              <a:rPr lang="en-IN"/>
              <a:t>5) Additional </a:t>
            </a:r>
            <a:r>
              <a:rPr lang="en-IN"/>
              <a:t>Characteristics</a:t>
            </a:r>
            <a:r>
              <a:rPr lang="en-IN"/>
              <a:t>.</a:t>
            </a:r>
            <a:endParaRPr/>
          </a:p>
          <a:p>
            <a:pPr indent="0" lvl="0" marL="0" rtl="0" algn="l">
              <a:spcBef>
                <a:spcPts val="1200"/>
              </a:spcBef>
              <a:spcAft>
                <a:spcPts val="0"/>
              </a:spcAft>
              <a:buNone/>
            </a:pPr>
            <a:r>
              <a:rPr lang="en-IN"/>
              <a:t>6) Eye Aspect Ratio.</a:t>
            </a:r>
            <a:endParaRPr/>
          </a:p>
          <a:p>
            <a:pPr indent="0" lvl="0" marL="0" rtl="0" algn="l">
              <a:spcBef>
                <a:spcPts val="1200"/>
              </a:spcBef>
              <a:spcAft>
                <a:spcPts val="200"/>
              </a:spcAft>
              <a:buNone/>
            </a:pPr>
            <a:r>
              <a:rPr lang="en-IN"/>
              <a:t>7) Further Work.</a:t>
            </a:r>
            <a:endParaRPr/>
          </a:p>
        </p:txBody>
      </p:sp>
      <p:sp>
        <p:nvSpPr>
          <p:cNvPr id="116" name="Google Shape;116;p15"/>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nvSpPr>
        <p:spPr>
          <a:xfrm>
            <a:off x="3235505" y="1075913"/>
            <a:ext cx="57210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Viola Jones Algorithm</a:t>
            </a:r>
            <a:endParaRPr sz="4000"/>
          </a:p>
        </p:txBody>
      </p:sp>
      <p:sp>
        <p:nvSpPr>
          <p:cNvPr id="122" name="Google Shape;122;p16"/>
          <p:cNvSpPr txBox="1"/>
          <p:nvPr/>
        </p:nvSpPr>
        <p:spPr>
          <a:xfrm>
            <a:off x="324761" y="1906905"/>
            <a:ext cx="6227667"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1. It uses Haar-Like Features to detect parts of a face:</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2. The Viola Jones Algorithm compares how close the real </a:t>
            </a:r>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World scenario is to the ideal Haar-like feature.</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3. The algorithm makes use of integral images to reduce </a:t>
            </a:r>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effort while comparing two regions.</a:t>
            </a:r>
            <a:endParaRPr/>
          </a:p>
        </p:txBody>
      </p:sp>
      <p:pic>
        <p:nvPicPr>
          <p:cNvPr id="123" name="Google Shape;123;p16"/>
          <p:cNvPicPr preferRelativeResize="0"/>
          <p:nvPr/>
        </p:nvPicPr>
        <p:blipFill rotWithShape="1">
          <a:blip r:embed="rId3">
            <a:alphaModFix/>
          </a:blip>
          <a:srcRect b="0" l="0" r="0" t="0"/>
          <a:stretch/>
        </p:blipFill>
        <p:spPr>
          <a:xfrm>
            <a:off x="8151088" y="1906905"/>
            <a:ext cx="3411647" cy="1913994"/>
          </a:xfrm>
          <a:prstGeom prst="rect">
            <a:avLst/>
          </a:prstGeom>
          <a:noFill/>
          <a:ln>
            <a:noFill/>
          </a:ln>
        </p:spPr>
      </p:pic>
      <p:sp>
        <p:nvSpPr>
          <p:cNvPr id="124" name="Google Shape;124;p16"/>
          <p:cNvSpPr txBox="1"/>
          <p:nvPr/>
        </p:nvSpPr>
        <p:spPr>
          <a:xfrm>
            <a:off x="324761" y="4132453"/>
            <a:ext cx="7439729" cy="1846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4. Training classifiers are used to set thresholds above which a certain area of the face will be considered a Haar feature.</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5. This is done by converting the image into a 24x24 image and once these features are found, they are magnified and their proportions are changed.</a:t>
            </a:r>
            <a:endParaRPr/>
          </a:p>
        </p:txBody>
      </p:sp>
      <p:pic>
        <p:nvPicPr>
          <p:cNvPr descr="A close up of a keyboard&#10;&#10;Description automatically generated" id="125" name="Google Shape;125;p16"/>
          <p:cNvPicPr preferRelativeResize="0"/>
          <p:nvPr/>
        </p:nvPicPr>
        <p:blipFill rotWithShape="1">
          <a:blip r:embed="rId4">
            <a:alphaModFix/>
          </a:blip>
          <a:srcRect b="0" l="0" r="0" t="0"/>
          <a:stretch/>
        </p:blipFill>
        <p:spPr>
          <a:xfrm>
            <a:off x="8151088" y="4017918"/>
            <a:ext cx="3411646" cy="1961193"/>
          </a:xfrm>
          <a:prstGeom prst="rect">
            <a:avLst/>
          </a:prstGeom>
          <a:noFill/>
          <a:ln>
            <a:noFill/>
          </a:ln>
        </p:spPr>
      </p:pic>
      <p:sp>
        <p:nvSpPr>
          <p:cNvPr id="126" name="Google Shape;126;p1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sz="1400"/>
              <a:t>‹#›</a:t>
            </a:fld>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17"/>
          <p:cNvPicPr preferRelativeResize="0"/>
          <p:nvPr/>
        </p:nvPicPr>
        <p:blipFill rotWithShape="1">
          <a:blip r:embed="rId3">
            <a:alphaModFix/>
          </a:blip>
          <a:srcRect b="0" l="0" r="0" t="0"/>
          <a:stretch/>
        </p:blipFill>
        <p:spPr>
          <a:xfrm>
            <a:off x="996950" y="1333500"/>
            <a:ext cx="10172700" cy="4668837"/>
          </a:xfrm>
          <a:prstGeom prst="rect">
            <a:avLst/>
          </a:prstGeom>
          <a:noFill/>
          <a:ln>
            <a:noFill/>
          </a:ln>
        </p:spPr>
      </p:pic>
      <p:sp>
        <p:nvSpPr>
          <p:cNvPr id="132" name="Google Shape;132;p17"/>
          <p:cNvSpPr txBox="1"/>
          <p:nvPr/>
        </p:nvSpPr>
        <p:spPr>
          <a:xfrm>
            <a:off x="3225787" y="422070"/>
            <a:ext cx="5715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Artificial Neural Networks</a:t>
            </a:r>
            <a:endParaRPr sz="4000">
              <a:solidFill>
                <a:schemeClr val="dk1"/>
              </a:solidFill>
              <a:latin typeface="Times New Roman"/>
              <a:ea typeface="Times New Roman"/>
              <a:cs typeface="Times New Roman"/>
              <a:sym typeface="Times New Roman"/>
            </a:endParaRPr>
          </a:p>
        </p:txBody>
      </p:sp>
      <p:sp>
        <p:nvSpPr>
          <p:cNvPr id="133" name="Google Shape;133;p17"/>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cxnSp>
        <p:nvCxnSpPr>
          <p:cNvPr id="134" name="Google Shape;134;p17"/>
          <p:cNvCxnSpPr/>
          <p:nvPr/>
        </p:nvCxnSpPr>
        <p:spPr>
          <a:xfrm>
            <a:off x="701550" y="1037100"/>
            <a:ext cx="10279800" cy="1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descr="A close up of a map&#10;&#10;Description automatically generated" id="139" name="Google Shape;139;p18"/>
          <p:cNvPicPr preferRelativeResize="0"/>
          <p:nvPr/>
        </p:nvPicPr>
        <p:blipFill rotWithShape="1">
          <a:blip r:embed="rId3">
            <a:alphaModFix/>
          </a:blip>
          <a:srcRect b="0" l="0" r="0" t="0"/>
          <a:stretch/>
        </p:blipFill>
        <p:spPr>
          <a:xfrm>
            <a:off x="444336" y="1422400"/>
            <a:ext cx="11303699" cy="4076700"/>
          </a:xfrm>
          <a:prstGeom prst="rect">
            <a:avLst/>
          </a:prstGeom>
          <a:noFill/>
          <a:ln>
            <a:noFill/>
          </a:ln>
        </p:spPr>
      </p:pic>
      <p:sp>
        <p:nvSpPr>
          <p:cNvPr id="140" name="Google Shape;140;p18"/>
          <p:cNvSpPr txBox="1"/>
          <p:nvPr/>
        </p:nvSpPr>
        <p:spPr>
          <a:xfrm>
            <a:off x="2712025" y="563720"/>
            <a:ext cx="67683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Convolutional Neural Networks</a:t>
            </a:r>
            <a:endParaRPr/>
          </a:p>
        </p:txBody>
      </p:sp>
      <p:cxnSp>
        <p:nvCxnSpPr>
          <p:cNvPr id="141" name="Google Shape;141;p18"/>
          <p:cNvCxnSpPr/>
          <p:nvPr/>
        </p:nvCxnSpPr>
        <p:spPr>
          <a:xfrm>
            <a:off x="985850" y="1185875"/>
            <a:ext cx="9786900" cy="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18"/>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nvSpPr>
        <p:spPr>
          <a:xfrm>
            <a:off x="2979225" y="1108925"/>
            <a:ext cx="67650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Liveness Detection using CNN</a:t>
            </a:r>
            <a:endParaRPr sz="4000"/>
          </a:p>
        </p:txBody>
      </p:sp>
      <p:sp>
        <p:nvSpPr>
          <p:cNvPr id="148" name="Google Shape;148;p19"/>
          <p:cNvSpPr txBox="1"/>
          <p:nvPr/>
        </p:nvSpPr>
        <p:spPr>
          <a:xfrm>
            <a:off x="560929" y="2082800"/>
            <a:ext cx="11070141" cy="38472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It can be divided into three parts:</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1. Extracting regions of interest (images) from videos (two videos – fake and real) that are provided by the user frame wise and storing them as two different training datasets.</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2. Using these datasets to train a Convolutional Neural Network to identify whether the frames provided by the live video camera are real or fake based on the training it received (binary classification problem).</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3. Starting a live video stream and analysing it frame wise with the help of the trained CNN.</a:t>
            </a:r>
            <a:endParaRPr sz="2000">
              <a:latin typeface="Times New Roman"/>
              <a:ea typeface="Times New Roman"/>
              <a:cs typeface="Times New Roman"/>
              <a:sym typeface="Times New Roman"/>
            </a:endParaRPr>
          </a:p>
        </p:txBody>
      </p:sp>
      <p:sp>
        <p:nvSpPr>
          <p:cNvPr id="149" name="Google Shape;149;p1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0"/>
          <p:cNvPicPr preferRelativeResize="0"/>
          <p:nvPr/>
        </p:nvPicPr>
        <p:blipFill>
          <a:blip r:embed="rId3">
            <a:alphaModFix/>
          </a:blip>
          <a:stretch>
            <a:fillRect/>
          </a:stretch>
        </p:blipFill>
        <p:spPr>
          <a:xfrm>
            <a:off x="2519363" y="952500"/>
            <a:ext cx="7153275" cy="4257675"/>
          </a:xfrm>
          <a:prstGeom prst="rect">
            <a:avLst/>
          </a:prstGeom>
          <a:noFill/>
          <a:ln>
            <a:noFill/>
          </a:ln>
        </p:spPr>
      </p:pic>
      <p:sp>
        <p:nvSpPr>
          <p:cNvPr id="155" name="Google Shape;155;p2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nvSpPr>
        <p:spPr>
          <a:xfrm>
            <a:off x="3075449" y="1155675"/>
            <a:ext cx="6041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Additional Characteristics</a:t>
            </a:r>
            <a:endParaRPr sz="4000">
              <a:latin typeface="Times New Roman"/>
              <a:ea typeface="Times New Roman"/>
              <a:cs typeface="Times New Roman"/>
              <a:sym typeface="Times New Roman"/>
            </a:endParaRPr>
          </a:p>
        </p:txBody>
      </p:sp>
      <p:sp>
        <p:nvSpPr>
          <p:cNvPr id="161" name="Google Shape;161;p21"/>
          <p:cNvSpPr txBox="1"/>
          <p:nvPr/>
        </p:nvSpPr>
        <p:spPr>
          <a:xfrm>
            <a:off x="1017973" y="2212416"/>
            <a:ext cx="10156054" cy="34470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The model showed inaccuracies when it was trained with videos of a person who belonged to one ethnicity, but was asked to predict the liveness of a person of another ethnicity.</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Hence, in order to increase </a:t>
            </a:r>
            <a:r>
              <a:rPr lang="en-IN" sz="2200">
                <a:solidFill>
                  <a:schemeClr val="dk1"/>
                </a:solidFill>
                <a:latin typeface="Times New Roman"/>
                <a:ea typeface="Times New Roman"/>
                <a:cs typeface="Times New Roman"/>
                <a:sym typeface="Times New Roman"/>
              </a:rPr>
              <a:t>its</a:t>
            </a:r>
            <a:r>
              <a:rPr lang="en-IN" sz="2200">
                <a:solidFill>
                  <a:schemeClr val="dk1"/>
                </a:solidFill>
                <a:latin typeface="Times New Roman"/>
                <a:ea typeface="Times New Roman"/>
                <a:cs typeface="Times New Roman"/>
                <a:sym typeface="Times New Roman"/>
              </a:rPr>
              <a:t> accuracy, some other features were also considered alongside the result of the CNN. These features were to be added as an ‘and’ condition i.e. both the result of the CNN and this additional feature would have to be positive in order for it to show the person as live. The concept</a:t>
            </a:r>
            <a:r>
              <a:rPr lang="en-IN" sz="2200">
                <a:solidFill>
                  <a:schemeClr val="dk1"/>
                </a:solidFill>
                <a:latin typeface="Times New Roman"/>
                <a:ea typeface="Times New Roman"/>
                <a:cs typeface="Times New Roman"/>
                <a:sym typeface="Times New Roman"/>
              </a:rPr>
              <a:t>s</a:t>
            </a:r>
            <a:r>
              <a:rPr lang="en-IN" sz="2200">
                <a:solidFill>
                  <a:schemeClr val="dk1"/>
                </a:solidFill>
                <a:latin typeface="Times New Roman"/>
                <a:ea typeface="Times New Roman"/>
                <a:cs typeface="Times New Roman"/>
                <a:sym typeface="Times New Roman"/>
              </a:rPr>
              <a:t> that w</a:t>
            </a:r>
            <a:r>
              <a:rPr lang="en-IN" sz="2200">
                <a:solidFill>
                  <a:schemeClr val="dk1"/>
                </a:solidFill>
                <a:latin typeface="Times New Roman"/>
                <a:ea typeface="Times New Roman"/>
                <a:cs typeface="Times New Roman"/>
                <a:sym typeface="Times New Roman"/>
              </a:rPr>
              <a:t>e used was:</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200"/>
              <a:buFont typeface="Times New Roman"/>
              <a:buAutoNum type="arabicPeriod"/>
            </a:pPr>
            <a:r>
              <a:rPr lang="en-IN" sz="2200">
                <a:solidFill>
                  <a:schemeClr val="dk1"/>
                </a:solidFill>
                <a:latin typeface="Times New Roman"/>
                <a:ea typeface="Times New Roman"/>
                <a:cs typeface="Times New Roman"/>
                <a:sym typeface="Times New Roman"/>
              </a:rPr>
              <a:t>Hough Circle Detection for the eyes.</a:t>
            </a:r>
            <a:endParaRPr/>
          </a:p>
          <a:p>
            <a:pPr indent="-342900" lvl="0" marL="342900" marR="0" rtl="0" algn="l">
              <a:spcBef>
                <a:spcPts val="0"/>
              </a:spcBef>
              <a:spcAft>
                <a:spcPts val="0"/>
              </a:spcAft>
              <a:buClr>
                <a:schemeClr val="dk1"/>
              </a:buClr>
              <a:buSzPts val="2200"/>
              <a:buFont typeface="Times New Roman"/>
              <a:buAutoNum type="arabicPeriod"/>
            </a:pPr>
            <a:r>
              <a:rPr lang="en-IN" sz="2200">
                <a:solidFill>
                  <a:schemeClr val="dk1"/>
                </a:solidFill>
                <a:latin typeface="Times New Roman"/>
                <a:ea typeface="Times New Roman"/>
                <a:cs typeface="Times New Roman"/>
                <a:sym typeface="Times New Roman"/>
              </a:rPr>
              <a:t>The Eye-Aspect ratio using dlib.</a:t>
            </a:r>
            <a:endParaRPr/>
          </a:p>
        </p:txBody>
      </p:sp>
      <p:sp>
        <p:nvSpPr>
          <p:cNvPr id="162" name="Google Shape;162;p21"/>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