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9" autoAdjust="0"/>
    <p:restoredTop sz="94660"/>
  </p:normalViewPr>
  <p:slideViewPr>
    <p:cSldViewPr snapToGrid="0">
      <p:cViewPr varScale="1">
        <p:scale>
          <a:sx n="71" d="100"/>
          <a:sy n="71" d="100"/>
        </p:scale>
        <p:origin x="9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AA7306-F233-4E1A-AA7D-9C3CEA42A2D5}" type="datetimeFigureOut">
              <a:rPr lang="fr-FR" smtClean="0"/>
              <a:t>02/07/2024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35026-A314-4662-901C-589F3F8BE8B3}" type="slidenum">
              <a:rPr lang="fr-FR" smtClean="0"/>
              <a:t>‹N°›</a:t>
            </a:fld>
            <a:endParaRPr lang="fr-FR"/>
          </a:p>
        </p:txBody>
      </p:sp>
    </p:spTree>
    <p:extLst>
      <p:ext uri="{BB962C8B-B14F-4D97-AF65-F5344CB8AC3E}">
        <p14:creationId xmlns:p14="http://schemas.microsoft.com/office/powerpoint/2010/main" val="3837869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7578DE77-0A7F-4AA7-8AA1-C777F593F54F}" type="datetimeFigureOut">
              <a:rPr lang="fr-FR" smtClean="0"/>
              <a:t>02/07/2024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F870A0-E663-45E6-9F8B-637C7457D627}" type="slidenum">
              <a:rPr lang="fr-FR" smtClean="0"/>
              <a:t>‹N°›</a:t>
            </a:fld>
            <a:endParaRPr lang="fr-FR"/>
          </a:p>
        </p:txBody>
      </p:sp>
    </p:spTree>
    <p:extLst>
      <p:ext uri="{BB962C8B-B14F-4D97-AF65-F5344CB8AC3E}">
        <p14:creationId xmlns:p14="http://schemas.microsoft.com/office/powerpoint/2010/main" val="3352461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578DE77-0A7F-4AA7-8AA1-C777F593F54F}" type="datetimeFigureOut">
              <a:rPr lang="fr-FR" smtClean="0"/>
              <a:t>02/07/2024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F870A0-E663-45E6-9F8B-637C7457D627}" type="slidenum">
              <a:rPr lang="fr-FR" smtClean="0"/>
              <a:t>‹N°›</a:t>
            </a:fld>
            <a:endParaRPr lang="fr-FR"/>
          </a:p>
        </p:txBody>
      </p:sp>
    </p:spTree>
    <p:extLst>
      <p:ext uri="{BB962C8B-B14F-4D97-AF65-F5344CB8AC3E}">
        <p14:creationId xmlns:p14="http://schemas.microsoft.com/office/powerpoint/2010/main" val="163024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578DE77-0A7F-4AA7-8AA1-C777F593F54F}" type="datetimeFigureOut">
              <a:rPr lang="fr-FR" smtClean="0"/>
              <a:t>02/07/2024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F870A0-E663-45E6-9F8B-637C7457D627}" type="slidenum">
              <a:rPr lang="fr-FR" smtClean="0"/>
              <a:t>‹N°›</a:t>
            </a:fld>
            <a:endParaRPr lang="fr-FR"/>
          </a:p>
        </p:txBody>
      </p:sp>
    </p:spTree>
    <p:extLst>
      <p:ext uri="{BB962C8B-B14F-4D97-AF65-F5344CB8AC3E}">
        <p14:creationId xmlns:p14="http://schemas.microsoft.com/office/powerpoint/2010/main" val="3355731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578DE77-0A7F-4AA7-8AA1-C777F593F54F}" type="datetimeFigureOut">
              <a:rPr lang="fr-FR" smtClean="0"/>
              <a:t>02/07/2024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F870A0-E663-45E6-9F8B-637C7457D627}" type="slidenum">
              <a:rPr lang="fr-FR" smtClean="0"/>
              <a:t>‹N°›</a:t>
            </a:fld>
            <a:endParaRPr lang="fr-FR"/>
          </a:p>
        </p:txBody>
      </p:sp>
    </p:spTree>
    <p:extLst>
      <p:ext uri="{BB962C8B-B14F-4D97-AF65-F5344CB8AC3E}">
        <p14:creationId xmlns:p14="http://schemas.microsoft.com/office/powerpoint/2010/main" val="2306564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7578DE77-0A7F-4AA7-8AA1-C777F593F54F}" type="datetimeFigureOut">
              <a:rPr lang="fr-FR" smtClean="0"/>
              <a:t>02/07/2024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F870A0-E663-45E6-9F8B-637C7457D627}" type="slidenum">
              <a:rPr lang="fr-FR" smtClean="0"/>
              <a:t>‹N°›</a:t>
            </a:fld>
            <a:endParaRPr lang="fr-FR"/>
          </a:p>
        </p:txBody>
      </p:sp>
    </p:spTree>
    <p:extLst>
      <p:ext uri="{BB962C8B-B14F-4D97-AF65-F5344CB8AC3E}">
        <p14:creationId xmlns:p14="http://schemas.microsoft.com/office/powerpoint/2010/main" val="2630944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7578DE77-0A7F-4AA7-8AA1-C777F593F54F}" type="datetimeFigureOut">
              <a:rPr lang="fr-FR" smtClean="0"/>
              <a:t>02/07/2024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8F870A0-E663-45E6-9F8B-637C7457D627}" type="slidenum">
              <a:rPr lang="fr-FR" smtClean="0"/>
              <a:t>‹N°›</a:t>
            </a:fld>
            <a:endParaRPr lang="fr-FR"/>
          </a:p>
        </p:txBody>
      </p:sp>
    </p:spTree>
    <p:extLst>
      <p:ext uri="{BB962C8B-B14F-4D97-AF65-F5344CB8AC3E}">
        <p14:creationId xmlns:p14="http://schemas.microsoft.com/office/powerpoint/2010/main" val="3769832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7578DE77-0A7F-4AA7-8AA1-C777F593F54F}" type="datetimeFigureOut">
              <a:rPr lang="fr-FR" smtClean="0"/>
              <a:t>02/07/2024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8F870A0-E663-45E6-9F8B-637C7457D627}" type="slidenum">
              <a:rPr lang="fr-FR" smtClean="0"/>
              <a:t>‹N°›</a:t>
            </a:fld>
            <a:endParaRPr lang="fr-FR"/>
          </a:p>
        </p:txBody>
      </p:sp>
    </p:spTree>
    <p:extLst>
      <p:ext uri="{BB962C8B-B14F-4D97-AF65-F5344CB8AC3E}">
        <p14:creationId xmlns:p14="http://schemas.microsoft.com/office/powerpoint/2010/main" val="607707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7578DE77-0A7F-4AA7-8AA1-C777F593F54F}" type="datetimeFigureOut">
              <a:rPr lang="fr-FR" smtClean="0"/>
              <a:t>02/07/2024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08F870A0-E663-45E6-9F8B-637C7457D627}" type="slidenum">
              <a:rPr lang="fr-FR" smtClean="0"/>
              <a:t>‹N°›</a:t>
            </a:fld>
            <a:endParaRPr lang="fr-FR"/>
          </a:p>
        </p:txBody>
      </p:sp>
    </p:spTree>
    <p:extLst>
      <p:ext uri="{BB962C8B-B14F-4D97-AF65-F5344CB8AC3E}">
        <p14:creationId xmlns:p14="http://schemas.microsoft.com/office/powerpoint/2010/main" val="1930480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578DE77-0A7F-4AA7-8AA1-C777F593F54F}" type="datetimeFigureOut">
              <a:rPr lang="fr-FR" smtClean="0"/>
              <a:t>02/07/2024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8F870A0-E663-45E6-9F8B-637C7457D627}" type="slidenum">
              <a:rPr lang="fr-FR" smtClean="0"/>
              <a:t>‹N°›</a:t>
            </a:fld>
            <a:endParaRPr lang="fr-FR"/>
          </a:p>
        </p:txBody>
      </p:sp>
    </p:spTree>
    <p:extLst>
      <p:ext uri="{BB962C8B-B14F-4D97-AF65-F5344CB8AC3E}">
        <p14:creationId xmlns:p14="http://schemas.microsoft.com/office/powerpoint/2010/main" val="1920757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7578DE77-0A7F-4AA7-8AA1-C777F593F54F}" type="datetimeFigureOut">
              <a:rPr lang="fr-FR" smtClean="0"/>
              <a:t>02/07/2024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8F870A0-E663-45E6-9F8B-637C7457D627}" type="slidenum">
              <a:rPr lang="fr-FR" smtClean="0"/>
              <a:t>‹N°›</a:t>
            </a:fld>
            <a:endParaRPr lang="fr-FR"/>
          </a:p>
        </p:txBody>
      </p:sp>
    </p:spTree>
    <p:extLst>
      <p:ext uri="{BB962C8B-B14F-4D97-AF65-F5344CB8AC3E}">
        <p14:creationId xmlns:p14="http://schemas.microsoft.com/office/powerpoint/2010/main" val="2380456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7578DE77-0A7F-4AA7-8AA1-C777F593F54F}" type="datetimeFigureOut">
              <a:rPr lang="fr-FR" smtClean="0"/>
              <a:t>02/07/2024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8F870A0-E663-45E6-9F8B-637C7457D627}" type="slidenum">
              <a:rPr lang="fr-FR" smtClean="0"/>
              <a:t>‹N°›</a:t>
            </a:fld>
            <a:endParaRPr lang="fr-FR"/>
          </a:p>
        </p:txBody>
      </p:sp>
    </p:spTree>
    <p:extLst>
      <p:ext uri="{BB962C8B-B14F-4D97-AF65-F5344CB8AC3E}">
        <p14:creationId xmlns:p14="http://schemas.microsoft.com/office/powerpoint/2010/main" val="4288391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8DE77-0A7F-4AA7-8AA1-C777F593F54F}" type="datetimeFigureOut">
              <a:rPr lang="fr-FR" smtClean="0"/>
              <a:t>02/07/2024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870A0-E663-45E6-9F8B-637C7457D627}" type="slidenum">
              <a:rPr lang="fr-FR" smtClean="0"/>
              <a:t>‹N°›</a:t>
            </a:fld>
            <a:endParaRPr lang="fr-FR"/>
          </a:p>
        </p:txBody>
      </p:sp>
    </p:spTree>
    <p:extLst>
      <p:ext uri="{BB962C8B-B14F-4D97-AF65-F5344CB8AC3E}">
        <p14:creationId xmlns:p14="http://schemas.microsoft.com/office/powerpoint/2010/main" val="3574357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16.jfif"/><Relationship Id="rId5" Type="http://schemas.openxmlformats.org/officeDocument/2006/relationships/image" Target="../media/image15.jfif"/><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fif"/></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226526" cy="68580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53098" y="496389"/>
            <a:ext cx="2756262" cy="2299062"/>
          </a:xfrm>
          <a:prstGeom prst="rect">
            <a:avLst/>
          </a:prstGeom>
        </p:spPr>
      </p:pic>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3188" y="496389"/>
            <a:ext cx="2286001" cy="2103120"/>
          </a:xfrm>
          <a:prstGeom prst="rect">
            <a:avLst/>
          </a:prstGeom>
        </p:spPr>
      </p:pic>
      <p:sp>
        <p:nvSpPr>
          <p:cNvPr id="10" name="ZoneTexte 9"/>
          <p:cNvSpPr txBox="1"/>
          <p:nvPr/>
        </p:nvSpPr>
        <p:spPr>
          <a:xfrm>
            <a:off x="3657600" y="3461657"/>
            <a:ext cx="7498079" cy="461665"/>
          </a:xfrm>
          <a:prstGeom prst="rect">
            <a:avLst/>
          </a:prstGeom>
          <a:noFill/>
        </p:spPr>
        <p:txBody>
          <a:bodyPr wrap="square" rtlCol="0">
            <a:spAutoFit/>
          </a:bodyPr>
          <a:lstStyle/>
          <a:p>
            <a:r>
              <a:rPr lang="fr-FR" sz="2400" b="1" dirty="0" smtClean="0">
                <a:latin typeface="Times New Roman" panose="02020603050405020304" pitchFamily="18" charset="0"/>
                <a:cs typeface="Times New Roman" panose="02020603050405020304" pitchFamily="18" charset="0"/>
              </a:rPr>
              <a:t>PROJET : </a:t>
            </a:r>
            <a:r>
              <a:rPr lang="fr-FR" sz="2400" b="1" dirty="0" smtClean="0">
                <a:solidFill>
                  <a:srgbClr val="FF0000"/>
                </a:solidFill>
                <a:latin typeface="Times New Roman" panose="02020603050405020304" pitchFamily="18" charset="0"/>
                <a:cs typeface="Times New Roman" panose="02020603050405020304" pitchFamily="18" charset="0"/>
              </a:rPr>
              <a:t>ANALYSE DE DONNEES CLIMATIQUES</a:t>
            </a:r>
            <a:endParaRPr lang="fr-FR" sz="2400" b="1" dirty="0">
              <a:solidFill>
                <a:srgbClr val="FF0000"/>
              </a:solidFill>
              <a:latin typeface="Times New Roman" panose="02020603050405020304" pitchFamily="18" charset="0"/>
              <a:cs typeface="Times New Roman" panose="02020603050405020304" pitchFamily="18" charset="0"/>
            </a:endParaRPr>
          </a:p>
        </p:txBody>
      </p:sp>
      <p:sp>
        <p:nvSpPr>
          <p:cNvPr id="11" name="ZoneTexte 10"/>
          <p:cNvSpPr txBox="1"/>
          <p:nvPr/>
        </p:nvSpPr>
        <p:spPr>
          <a:xfrm>
            <a:off x="3657600" y="4228011"/>
            <a:ext cx="862149" cy="400110"/>
          </a:xfrm>
          <a:prstGeom prst="rect">
            <a:avLst/>
          </a:prstGeom>
          <a:noFill/>
        </p:spPr>
        <p:txBody>
          <a:bodyPr wrap="square" rtlCol="0">
            <a:spAutoFit/>
          </a:bodyPr>
          <a:lstStyle/>
          <a:p>
            <a:r>
              <a:rPr lang="fr-FR" sz="2000" b="1" dirty="0" smtClean="0">
                <a:latin typeface="Times New Roman" panose="02020603050405020304" pitchFamily="18" charset="0"/>
                <a:cs typeface="Times New Roman" panose="02020603050405020304" pitchFamily="18" charset="0"/>
              </a:rPr>
              <a:t>Par :</a:t>
            </a:r>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12" name="ZoneTexte 11"/>
          <p:cNvSpPr txBox="1"/>
          <p:nvPr/>
        </p:nvSpPr>
        <p:spPr>
          <a:xfrm>
            <a:off x="4345577" y="4589528"/>
            <a:ext cx="7498079" cy="400110"/>
          </a:xfrm>
          <a:prstGeom prst="rect">
            <a:avLst/>
          </a:prstGeom>
          <a:noFill/>
        </p:spPr>
        <p:txBody>
          <a:bodyPr wrap="square" rtlCol="0">
            <a:spAutoFit/>
          </a:bodyPr>
          <a:lstStyle/>
          <a:p>
            <a:r>
              <a:rPr lang="fr-FR" sz="2000" b="1" dirty="0" smtClean="0">
                <a:latin typeface="Times New Roman" panose="02020603050405020304" pitchFamily="18" charset="0"/>
                <a:cs typeface="Times New Roman" panose="02020603050405020304" pitchFamily="18" charset="0"/>
              </a:rPr>
              <a:t>TAGNE FOSSI BRICE GAUTIER</a:t>
            </a:r>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13" name="ZoneTexte 12"/>
          <p:cNvSpPr txBox="1"/>
          <p:nvPr/>
        </p:nvSpPr>
        <p:spPr>
          <a:xfrm>
            <a:off x="3526971" y="5194179"/>
            <a:ext cx="7628708" cy="461665"/>
          </a:xfrm>
          <a:prstGeom prst="rect">
            <a:avLst/>
          </a:prstGeom>
          <a:noFill/>
        </p:spPr>
        <p:txBody>
          <a:bodyPr wrap="square" rtlCol="0">
            <a:spAutoFit/>
          </a:bodyPr>
          <a:lstStyle/>
          <a:p>
            <a:r>
              <a:rPr lang="fr-FR" sz="2400" b="1" dirty="0" smtClean="0">
                <a:latin typeface="Times New Roman" panose="02020603050405020304" pitchFamily="18" charset="0"/>
                <a:cs typeface="Times New Roman" panose="02020603050405020304" pitchFamily="18" charset="0"/>
              </a:rPr>
              <a:t>CERTIFICATION : </a:t>
            </a:r>
            <a:r>
              <a:rPr lang="fr-FR" sz="2400" b="1" dirty="0" smtClean="0">
                <a:solidFill>
                  <a:srgbClr val="002060"/>
                </a:solidFill>
                <a:latin typeface="Times New Roman" panose="02020603050405020304" pitchFamily="18" charset="0"/>
                <a:cs typeface="Times New Roman" panose="02020603050405020304" pitchFamily="18" charset="0"/>
              </a:rPr>
              <a:t>DATA ANALYST</a:t>
            </a:r>
            <a:endParaRPr lang="fr-FR" sz="24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2600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2782389" cy="68580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7155" y="115843"/>
            <a:ext cx="2037805" cy="1918540"/>
          </a:xfrm>
          <a:prstGeom prst="rect">
            <a:avLst/>
          </a:prstGeom>
        </p:spPr>
      </p:pic>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05851" y="211537"/>
            <a:ext cx="1907178" cy="1537994"/>
          </a:xfrm>
          <a:prstGeom prst="rect">
            <a:avLst/>
          </a:prstGeom>
        </p:spPr>
      </p:pic>
      <p:sp>
        <p:nvSpPr>
          <p:cNvPr id="10" name="ZoneTexte 9"/>
          <p:cNvSpPr txBox="1"/>
          <p:nvPr/>
        </p:nvSpPr>
        <p:spPr>
          <a:xfrm rot="17561760">
            <a:off x="-958120" y="3470031"/>
            <a:ext cx="5133282" cy="830997"/>
          </a:xfrm>
          <a:prstGeom prst="rect">
            <a:avLst/>
          </a:prstGeom>
          <a:noFill/>
        </p:spPr>
        <p:txBody>
          <a:bodyPr wrap="square" rtlCol="0">
            <a:spAutoFit/>
          </a:bodyPr>
          <a:lstStyle/>
          <a:p>
            <a:r>
              <a:rPr lang="fr-FR" sz="2400" b="1" dirty="0" smtClean="0">
                <a:solidFill>
                  <a:schemeClr val="bg1"/>
                </a:solidFill>
                <a:latin typeface="Times New Roman" panose="02020603050405020304" pitchFamily="18" charset="0"/>
                <a:cs typeface="Times New Roman" panose="02020603050405020304" pitchFamily="18" charset="0"/>
              </a:rPr>
              <a:t>DONNEES ET METHODOLOGIE</a:t>
            </a:r>
            <a:endParaRPr lang="fr-FR" sz="2400" b="1" dirty="0" smtClean="0">
              <a:solidFill>
                <a:srgbClr val="FF0000"/>
              </a:solidFill>
              <a:latin typeface="Times New Roman" panose="02020603050405020304" pitchFamily="18" charset="0"/>
              <a:cs typeface="Times New Roman" panose="02020603050405020304" pitchFamily="18" charset="0"/>
            </a:endParaRPr>
          </a:p>
          <a:p>
            <a:r>
              <a:rPr lang="fr-FR" sz="2400" b="1" dirty="0">
                <a:solidFill>
                  <a:srgbClr val="FF0000"/>
                </a:solidFill>
                <a:latin typeface="Times New Roman" panose="02020603050405020304" pitchFamily="18" charset="0"/>
                <a:cs typeface="Times New Roman" panose="02020603050405020304" pitchFamily="18" charset="0"/>
              </a:rPr>
              <a:t> </a:t>
            </a:r>
            <a:r>
              <a:rPr lang="fr-FR" sz="2400" b="1" dirty="0" smtClean="0">
                <a:solidFill>
                  <a:srgbClr val="FF0000"/>
                </a:solidFill>
                <a:latin typeface="Times New Roman" panose="02020603050405020304" pitchFamily="18" charset="0"/>
                <a:cs typeface="Times New Roman" panose="02020603050405020304" pitchFamily="18" charset="0"/>
              </a:rPr>
              <a:t>                         </a:t>
            </a:r>
            <a:endParaRPr lang="fr-FR" sz="2400" b="1" dirty="0">
              <a:solidFill>
                <a:srgbClr val="FF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6581862" y="4377487"/>
            <a:ext cx="2177918" cy="388696"/>
          </a:xfrm>
          <a:prstGeom prst="rect">
            <a:avLst/>
          </a:prstGeom>
        </p:spPr>
        <p:txBody>
          <a:bodyPr wrap="square">
            <a:spAutoFit/>
          </a:bodyPr>
          <a:lstStyle/>
          <a:p>
            <a:pPr algn="just">
              <a:lnSpc>
                <a:spcPct val="107000"/>
              </a:lnSpc>
              <a:spcAft>
                <a:spcPts val="800"/>
              </a:spcAft>
            </a:pPr>
            <a:r>
              <a:rPr lang="fr-FR" u="sng" dirty="0" smtClean="0">
                <a:latin typeface="Times New Roman" panose="02020603050405020304" pitchFamily="18" charset="0"/>
                <a:ea typeface="Calibri" panose="020F0502020204030204" pitchFamily="34" charset="0"/>
                <a:cs typeface="Times New Roman" panose="02020603050405020304" pitchFamily="18" charset="0"/>
              </a:rPr>
              <a:t>Démarche utilisées : </a:t>
            </a:r>
            <a:endParaRPr lang="fr-FR" sz="1400" u="sn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p:cNvSpPr/>
          <p:nvPr/>
        </p:nvSpPr>
        <p:spPr>
          <a:xfrm>
            <a:off x="5264330" y="2034383"/>
            <a:ext cx="3448596" cy="388696"/>
          </a:xfrm>
          <a:prstGeom prst="rect">
            <a:avLst/>
          </a:prstGeom>
        </p:spPr>
        <p:txBody>
          <a:bodyPr wrap="square">
            <a:spAutoFit/>
          </a:bodyPr>
          <a:lstStyle/>
          <a:p>
            <a:pPr algn="just">
              <a:lnSpc>
                <a:spcPct val="107000"/>
              </a:lnSpc>
              <a:spcAft>
                <a:spcPts val="800"/>
              </a:spcAft>
            </a:pPr>
            <a:r>
              <a:rPr lang="fr-FR" b="1" u="sng" dirty="0" smtClean="0">
                <a:latin typeface="Times New Roman" panose="02020603050405020304" pitchFamily="18" charset="0"/>
                <a:ea typeface="Calibri" panose="020F0502020204030204" pitchFamily="34" charset="0"/>
                <a:cs typeface="Times New Roman" panose="02020603050405020304" pitchFamily="18" charset="0"/>
              </a:rPr>
              <a:t>Modèle de Machine Learnin</a:t>
            </a:r>
            <a:r>
              <a:rPr lang="fr-FR" b="1" u="sng" dirty="0">
                <a:latin typeface="Times New Roman" panose="02020603050405020304" pitchFamily="18" charset="0"/>
                <a:ea typeface="Calibri" panose="020F0502020204030204" pitchFamily="34" charset="0"/>
                <a:cs typeface="Times New Roman" panose="02020603050405020304" pitchFamily="18" charset="0"/>
              </a:rPr>
              <a:t>g</a:t>
            </a:r>
            <a:endParaRPr lang="fr-FR" sz="1400" b="1" u="sn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p:cNvSpPr/>
          <p:nvPr/>
        </p:nvSpPr>
        <p:spPr>
          <a:xfrm>
            <a:off x="2982163" y="3123913"/>
            <a:ext cx="3448596" cy="1186607"/>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v"/>
            </a:pPr>
            <a:r>
              <a:rPr lang="fr-FR" b="1" dirty="0"/>
              <a:t>La Régression linéaire </a:t>
            </a:r>
            <a:endParaRPr lang="fr-FR" b="1" dirty="0" smtClean="0"/>
          </a:p>
          <a:p>
            <a:pPr marL="285750" indent="-285750" algn="just">
              <a:lnSpc>
                <a:spcPct val="107000"/>
              </a:lnSpc>
              <a:spcAft>
                <a:spcPts val="800"/>
              </a:spcAft>
              <a:buFont typeface="Wingdings" panose="05000000000000000000" pitchFamily="2" charset="2"/>
              <a:buChar char="v"/>
            </a:pPr>
            <a:r>
              <a:rPr lang="fr-FR" b="1" dirty="0"/>
              <a:t>K-</a:t>
            </a:r>
            <a:r>
              <a:rPr lang="fr-FR" b="1" dirty="0" err="1"/>
              <a:t>Nearest</a:t>
            </a:r>
            <a:r>
              <a:rPr lang="fr-FR" b="1" dirty="0"/>
              <a:t> Neighbors (KNN</a:t>
            </a:r>
            <a:r>
              <a:rPr lang="fr-FR" b="1" dirty="0" smtClean="0"/>
              <a:t>)</a:t>
            </a:r>
          </a:p>
          <a:p>
            <a:pPr marL="285750" indent="-285750" algn="just">
              <a:lnSpc>
                <a:spcPct val="107000"/>
              </a:lnSpc>
              <a:spcAft>
                <a:spcPts val="800"/>
              </a:spcAft>
              <a:buFont typeface="Wingdings" panose="05000000000000000000" pitchFamily="2" charset="2"/>
              <a:buChar char="v"/>
            </a:pPr>
            <a:r>
              <a:rPr lang="fr-FR" b="1" dirty="0"/>
              <a:t>Arbre de décision </a:t>
            </a:r>
            <a:endParaRPr lang="fr-FR" sz="1400" b="1" u="sn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angle 15"/>
          <p:cNvSpPr/>
          <p:nvPr/>
        </p:nvSpPr>
        <p:spPr>
          <a:xfrm>
            <a:off x="3369442" y="2727879"/>
            <a:ext cx="2177918" cy="388696"/>
          </a:xfrm>
          <a:prstGeom prst="rect">
            <a:avLst/>
          </a:prstGeom>
        </p:spPr>
        <p:txBody>
          <a:bodyPr wrap="square">
            <a:spAutoFit/>
          </a:bodyPr>
          <a:lstStyle/>
          <a:p>
            <a:pPr algn="just">
              <a:lnSpc>
                <a:spcPct val="107000"/>
              </a:lnSpc>
              <a:spcAft>
                <a:spcPts val="800"/>
              </a:spcAft>
            </a:pPr>
            <a:r>
              <a:rPr lang="fr-FR" u="sng" dirty="0" smtClean="0">
                <a:latin typeface="Times New Roman" panose="02020603050405020304" pitchFamily="18" charset="0"/>
                <a:ea typeface="Calibri" panose="020F0502020204030204" pitchFamily="34" charset="0"/>
                <a:cs typeface="Times New Roman" panose="02020603050405020304" pitchFamily="18" charset="0"/>
              </a:rPr>
              <a:t>Modèles utilisés : </a:t>
            </a:r>
            <a:endParaRPr lang="fr-FR" sz="1400" u="sng"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7" name="Image 16"/>
          <p:cNvPicPr/>
          <p:nvPr/>
        </p:nvPicPr>
        <p:blipFill>
          <a:blip r:embed="rId4">
            <a:extLst>
              <a:ext uri="{28A0092B-C50C-407E-A947-70E740481C1C}">
                <a14:useLocalDpi xmlns:a14="http://schemas.microsoft.com/office/drawing/2010/main" val="0"/>
              </a:ext>
            </a:extLst>
          </a:blip>
          <a:stretch>
            <a:fillRect/>
          </a:stretch>
        </p:blipFill>
        <p:spPr>
          <a:xfrm>
            <a:off x="5052852" y="5221845"/>
            <a:ext cx="5235938" cy="1191895"/>
          </a:xfrm>
          <a:prstGeom prst="rect">
            <a:avLst/>
          </a:prstGeom>
        </p:spPr>
      </p:pic>
    </p:spTree>
    <p:extLst>
      <p:ext uri="{BB962C8B-B14F-4D97-AF65-F5344CB8AC3E}">
        <p14:creationId xmlns:p14="http://schemas.microsoft.com/office/powerpoint/2010/main" val="200180674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2782389" cy="68580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7155" y="115843"/>
            <a:ext cx="2037805" cy="1918540"/>
          </a:xfrm>
          <a:prstGeom prst="rect">
            <a:avLst/>
          </a:prstGeom>
        </p:spPr>
      </p:pic>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05851" y="211537"/>
            <a:ext cx="1907178" cy="1537994"/>
          </a:xfrm>
          <a:prstGeom prst="rect">
            <a:avLst/>
          </a:prstGeom>
        </p:spPr>
      </p:pic>
      <p:sp>
        <p:nvSpPr>
          <p:cNvPr id="10" name="ZoneTexte 9"/>
          <p:cNvSpPr txBox="1"/>
          <p:nvPr/>
        </p:nvSpPr>
        <p:spPr>
          <a:xfrm rot="17561760">
            <a:off x="-958120" y="3470031"/>
            <a:ext cx="5133282" cy="830997"/>
          </a:xfrm>
          <a:prstGeom prst="rect">
            <a:avLst/>
          </a:prstGeom>
          <a:noFill/>
        </p:spPr>
        <p:txBody>
          <a:bodyPr wrap="square" rtlCol="0">
            <a:spAutoFit/>
          </a:bodyPr>
          <a:lstStyle/>
          <a:p>
            <a:r>
              <a:rPr lang="fr-FR" sz="2400" b="1" dirty="0" smtClean="0">
                <a:solidFill>
                  <a:schemeClr val="bg1"/>
                </a:solidFill>
                <a:latin typeface="Times New Roman" panose="02020603050405020304" pitchFamily="18" charset="0"/>
                <a:cs typeface="Times New Roman" panose="02020603050405020304" pitchFamily="18" charset="0"/>
              </a:rPr>
              <a:t>DONNEES ET METHODOLOGIE</a:t>
            </a:r>
            <a:endParaRPr lang="fr-FR" sz="2400" b="1" dirty="0" smtClean="0">
              <a:solidFill>
                <a:srgbClr val="FF0000"/>
              </a:solidFill>
              <a:latin typeface="Times New Roman" panose="02020603050405020304" pitchFamily="18" charset="0"/>
              <a:cs typeface="Times New Roman" panose="02020603050405020304" pitchFamily="18" charset="0"/>
            </a:endParaRPr>
          </a:p>
          <a:p>
            <a:r>
              <a:rPr lang="fr-FR" sz="2400" b="1" dirty="0">
                <a:solidFill>
                  <a:srgbClr val="FF0000"/>
                </a:solidFill>
                <a:latin typeface="Times New Roman" panose="02020603050405020304" pitchFamily="18" charset="0"/>
                <a:cs typeface="Times New Roman" panose="02020603050405020304" pitchFamily="18" charset="0"/>
              </a:rPr>
              <a:t> </a:t>
            </a:r>
            <a:r>
              <a:rPr lang="fr-FR" sz="2400" b="1" dirty="0" smtClean="0">
                <a:solidFill>
                  <a:srgbClr val="FF0000"/>
                </a:solidFill>
                <a:latin typeface="Times New Roman" panose="02020603050405020304" pitchFamily="18" charset="0"/>
                <a:cs typeface="Times New Roman" panose="02020603050405020304" pitchFamily="18" charset="0"/>
              </a:rPr>
              <a:t>                         </a:t>
            </a:r>
            <a:endParaRPr lang="fr-FR" sz="2400" b="1" dirty="0">
              <a:solidFill>
                <a:srgbClr val="FF0000"/>
              </a:solidFill>
              <a:latin typeface="Times New Roman" panose="02020603050405020304" pitchFamily="18" charset="0"/>
              <a:cs typeface="Times New Roman" panose="02020603050405020304" pitchFamily="18" charset="0"/>
            </a:endParaRPr>
          </a:p>
        </p:txBody>
      </p:sp>
      <p:pic>
        <p:nvPicPr>
          <p:cNvPr id="11" name="Image 10"/>
          <p:cNvPicPr/>
          <p:nvPr/>
        </p:nvPicPr>
        <p:blipFill>
          <a:blip r:embed="rId4">
            <a:extLst>
              <a:ext uri="{28A0092B-C50C-407E-A947-70E740481C1C}">
                <a14:useLocalDpi xmlns:a14="http://schemas.microsoft.com/office/drawing/2010/main" val="0"/>
              </a:ext>
            </a:extLst>
          </a:blip>
          <a:stretch>
            <a:fillRect/>
          </a:stretch>
        </p:blipFill>
        <p:spPr>
          <a:xfrm>
            <a:off x="4376057" y="1749531"/>
            <a:ext cx="5773783" cy="4886400"/>
          </a:xfrm>
          <a:prstGeom prst="rect">
            <a:avLst/>
          </a:prstGeom>
        </p:spPr>
      </p:pic>
    </p:spTree>
    <p:extLst>
      <p:ext uri="{BB962C8B-B14F-4D97-AF65-F5344CB8AC3E}">
        <p14:creationId xmlns:p14="http://schemas.microsoft.com/office/powerpoint/2010/main" val="16242988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2782389" cy="68580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7155" y="115843"/>
            <a:ext cx="2037805" cy="1918540"/>
          </a:xfrm>
          <a:prstGeom prst="rect">
            <a:avLst/>
          </a:prstGeom>
        </p:spPr>
      </p:pic>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05851" y="211537"/>
            <a:ext cx="1907178" cy="1537994"/>
          </a:xfrm>
          <a:prstGeom prst="rect">
            <a:avLst/>
          </a:prstGeom>
        </p:spPr>
      </p:pic>
      <p:sp>
        <p:nvSpPr>
          <p:cNvPr id="10" name="ZoneTexte 9"/>
          <p:cNvSpPr txBox="1"/>
          <p:nvPr/>
        </p:nvSpPr>
        <p:spPr>
          <a:xfrm rot="17561760">
            <a:off x="-958120" y="3470031"/>
            <a:ext cx="5133282" cy="830997"/>
          </a:xfrm>
          <a:prstGeom prst="rect">
            <a:avLst/>
          </a:prstGeom>
          <a:noFill/>
        </p:spPr>
        <p:txBody>
          <a:bodyPr wrap="square" rtlCol="0">
            <a:spAutoFit/>
          </a:bodyPr>
          <a:lstStyle/>
          <a:p>
            <a:r>
              <a:rPr lang="fr-FR" sz="2400" b="1" dirty="0" smtClean="0">
                <a:solidFill>
                  <a:schemeClr val="bg1"/>
                </a:solidFill>
                <a:latin typeface="Times New Roman" panose="02020603050405020304" pitchFamily="18" charset="0"/>
                <a:cs typeface="Times New Roman" panose="02020603050405020304" pitchFamily="18" charset="0"/>
              </a:rPr>
              <a:t>DONNEES ET METHODOLOGIE</a:t>
            </a:r>
            <a:endParaRPr lang="fr-FR" sz="2400" b="1" dirty="0" smtClean="0">
              <a:solidFill>
                <a:srgbClr val="FF0000"/>
              </a:solidFill>
              <a:latin typeface="Times New Roman" panose="02020603050405020304" pitchFamily="18" charset="0"/>
              <a:cs typeface="Times New Roman" panose="02020603050405020304" pitchFamily="18" charset="0"/>
            </a:endParaRPr>
          </a:p>
          <a:p>
            <a:r>
              <a:rPr lang="fr-FR" sz="2400" b="1" dirty="0">
                <a:solidFill>
                  <a:srgbClr val="FF0000"/>
                </a:solidFill>
                <a:latin typeface="Times New Roman" panose="02020603050405020304" pitchFamily="18" charset="0"/>
                <a:cs typeface="Times New Roman" panose="02020603050405020304" pitchFamily="18" charset="0"/>
              </a:rPr>
              <a:t> </a:t>
            </a:r>
            <a:r>
              <a:rPr lang="fr-FR" sz="2400" b="1" dirty="0" smtClean="0">
                <a:solidFill>
                  <a:srgbClr val="FF0000"/>
                </a:solidFill>
                <a:latin typeface="Times New Roman" panose="02020603050405020304" pitchFamily="18" charset="0"/>
                <a:cs typeface="Times New Roman" panose="02020603050405020304" pitchFamily="18" charset="0"/>
              </a:rPr>
              <a:t>                         </a:t>
            </a:r>
            <a:endParaRPr lang="fr-FR" sz="2400" b="1" dirty="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5394960" y="1749531"/>
            <a:ext cx="3918859" cy="388696"/>
          </a:xfrm>
          <a:prstGeom prst="rect">
            <a:avLst/>
          </a:prstGeom>
        </p:spPr>
        <p:txBody>
          <a:bodyPr wrap="square">
            <a:spAutoFit/>
          </a:bodyPr>
          <a:lstStyle/>
          <a:p>
            <a:pPr algn="just">
              <a:lnSpc>
                <a:spcPct val="107000"/>
              </a:lnSpc>
              <a:spcAft>
                <a:spcPts val="800"/>
              </a:spcAft>
            </a:pPr>
            <a:r>
              <a:rPr lang="fr-FR" b="1" u="sng" dirty="0" smtClean="0">
                <a:latin typeface="Times New Roman" panose="02020603050405020304" pitchFamily="18" charset="0"/>
                <a:ea typeface="Calibri" panose="020F0502020204030204" pitchFamily="34" charset="0"/>
                <a:cs typeface="Times New Roman" panose="02020603050405020304" pitchFamily="18" charset="0"/>
              </a:rPr>
              <a:t>Création de la base de données SQL</a:t>
            </a:r>
            <a:endParaRPr lang="fr-FR" sz="1400" b="1" u="sng"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Image 7"/>
          <p:cNvPicPr/>
          <p:nvPr/>
        </p:nvPicPr>
        <p:blipFill>
          <a:blip r:embed="rId4">
            <a:extLst>
              <a:ext uri="{28A0092B-C50C-407E-A947-70E740481C1C}">
                <a14:useLocalDpi xmlns:a14="http://schemas.microsoft.com/office/drawing/2010/main" val="0"/>
              </a:ext>
            </a:extLst>
          </a:blip>
          <a:stretch>
            <a:fillRect/>
          </a:stretch>
        </p:blipFill>
        <p:spPr>
          <a:xfrm>
            <a:off x="3958046" y="2272937"/>
            <a:ext cx="5956663" cy="4376057"/>
          </a:xfrm>
          <a:prstGeom prst="rect">
            <a:avLst/>
          </a:prstGeom>
        </p:spPr>
      </p:pic>
    </p:spTree>
    <p:extLst>
      <p:ext uri="{BB962C8B-B14F-4D97-AF65-F5344CB8AC3E}">
        <p14:creationId xmlns:p14="http://schemas.microsoft.com/office/powerpoint/2010/main" val="13389534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2782389" cy="68580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7155" y="115843"/>
            <a:ext cx="2037805" cy="1918540"/>
          </a:xfrm>
          <a:prstGeom prst="rect">
            <a:avLst/>
          </a:prstGeom>
        </p:spPr>
      </p:pic>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05851" y="211537"/>
            <a:ext cx="1907178" cy="1537994"/>
          </a:xfrm>
          <a:prstGeom prst="rect">
            <a:avLst/>
          </a:prstGeom>
        </p:spPr>
      </p:pic>
      <p:sp>
        <p:nvSpPr>
          <p:cNvPr id="10" name="ZoneTexte 9"/>
          <p:cNvSpPr txBox="1"/>
          <p:nvPr/>
        </p:nvSpPr>
        <p:spPr>
          <a:xfrm rot="17561760">
            <a:off x="-958120" y="3470031"/>
            <a:ext cx="5133282" cy="830997"/>
          </a:xfrm>
          <a:prstGeom prst="rect">
            <a:avLst/>
          </a:prstGeom>
          <a:noFill/>
        </p:spPr>
        <p:txBody>
          <a:bodyPr wrap="square" rtlCol="0">
            <a:spAutoFit/>
          </a:bodyPr>
          <a:lstStyle/>
          <a:p>
            <a:r>
              <a:rPr lang="fr-FR" sz="2400" b="1" dirty="0" smtClean="0">
                <a:solidFill>
                  <a:schemeClr val="bg1"/>
                </a:solidFill>
                <a:latin typeface="Times New Roman" panose="02020603050405020304" pitchFamily="18" charset="0"/>
                <a:cs typeface="Times New Roman" panose="02020603050405020304" pitchFamily="18" charset="0"/>
              </a:rPr>
              <a:t>DONNEES ET METHODOLOGIE</a:t>
            </a:r>
            <a:endParaRPr lang="fr-FR" sz="2400" b="1" dirty="0" smtClean="0">
              <a:solidFill>
                <a:srgbClr val="FF0000"/>
              </a:solidFill>
              <a:latin typeface="Times New Roman" panose="02020603050405020304" pitchFamily="18" charset="0"/>
              <a:cs typeface="Times New Roman" panose="02020603050405020304" pitchFamily="18" charset="0"/>
            </a:endParaRPr>
          </a:p>
          <a:p>
            <a:r>
              <a:rPr lang="fr-FR" sz="2400" b="1" dirty="0">
                <a:solidFill>
                  <a:srgbClr val="FF0000"/>
                </a:solidFill>
                <a:latin typeface="Times New Roman" panose="02020603050405020304" pitchFamily="18" charset="0"/>
                <a:cs typeface="Times New Roman" panose="02020603050405020304" pitchFamily="18" charset="0"/>
              </a:rPr>
              <a:t> </a:t>
            </a:r>
            <a:r>
              <a:rPr lang="fr-FR" sz="2400" b="1" dirty="0" smtClean="0">
                <a:solidFill>
                  <a:srgbClr val="FF0000"/>
                </a:solidFill>
                <a:latin typeface="Times New Roman" panose="02020603050405020304" pitchFamily="18" charset="0"/>
                <a:cs typeface="Times New Roman" panose="02020603050405020304" pitchFamily="18" charset="0"/>
              </a:rPr>
              <a:t>                         </a:t>
            </a:r>
            <a:endParaRPr lang="fr-FR" sz="2400" b="1" dirty="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5394960" y="1749531"/>
            <a:ext cx="3918859" cy="374077"/>
          </a:xfrm>
          <a:prstGeom prst="rect">
            <a:avLst/>
          </a:prstGeom>
        </p:spPr>
        <p:txBody>
          <a:bodyPr wrap="square">
            <a:spAutoFit/>
          </a:bodyPr>
          <a:lstStyle/>
          <a:p>
            <a:pPr algn="just">
              <a:lnSpc>
                <a:spcPct val="107000"/>
              </a:lnSpc>
              <a:spcAft>
                <a:spcPts val="800"/>
              </a:spcAft>
            </a:pPr>
            <a:r>
              <a:rPr lang="fr-FR" b="1" u="sng" dirty="0" smtClean="0">
                <a:latin typeface="Times New Roman" panose="02020603050405020304" pitchFamily="18" charset="0"/>
                <a:ea typeface="Calibri" panose="020F0502020204030204" pitchFamily="34" charset="0"/>
                <a:cs typeface="Times New Roman" panose="02020603050405020304" pitchFamily="18" charset="0"/>
              </a:rPr>
              <a:t>Outils et Logiciels utilisés</a:t>
            </a:r>
            <a:endParaRPr lang="fr-FR" sz="1400" b="1" u="sng"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Tableau 2"/>
          <p:cNvGraphicFramePr>
            <a:graphicFrameLocks noGrp="1"/>
          </p:cNvGraphicFramePr>
          <p:nvPr>
            <p:extLst>
              <p:ext uri="{D42A27DB-BD31-4B8C-83A1-F6EECF244321}">
                <p14:modId xmlns:p14="http://schemas.microsoft.com/office/powerpoint/2010/main" val="1334105771"/>
              </p:ext>
            </p:extLst>
          </p:nvPr>
        </p:nvGraphicFramePr>
        <p:xfrm>
          <a:off x="3017268" y="2535403"/>
          <a:ext cx="8177600" cy="4270710"/>
        </p:xfrm>
        <a:graphic>
          <a:graphicData uri="http://schemas.openxmlformats.org/drawingml/2006/table">
            <a:tbl>
              <a:tblPr firstRow="1" bandRow="1">
                <a:tableStyleId>{073A0DAA-6AF3-43AB-8588-CEC1D06C72B9}</a:tableStyleId>
              </a:tblPr>
              <a:tblGrid>
                <a:gridCol w="4088800">
                  <a:extLst>
                    <a:ext uri="{9D8B030D-6E8A-4147-A177-3AD203B41FA5}">
                      <a16:colId xmlns:a16="http://schemas.microsoft.com/office/drawing/2014/main" val="92788120"/>
                    </a:ext>
                  </a:extLst>
                </a:gridCol>
                <a:gridCol w="4088800">
                  <a:extLst>
                    <a:ext uri="{9D8B030D-6E8A-4147-A177-3AD203B41FA5}">
                      <a16:colId xmlns:a16="http://schemas.microsoft.com/office/drawing/2014/main" val="1227289861"/>
                    </a:ext>
                  </a:extLst>
                </a:gridCol>
              </a:tblGrid>
              <a:tr h="381000">
                <a:tc>
                  <a:txBody>
                    <a:bodyPr/>
                    <a:lstStyle/>
                    <a:p>
                      <a:r>
                        <a:rPr lang="fr-FR" dirty="0" smtClean="0"/>
                        <a:t>Noms</a:t>
                      </a:r>
                      <a:endParaRPr lang="fr-FR" dirty="0"/>
                    </a:p>
                  </a:txBody>
                  <a:tcPr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dirty="0" smtClean="0"/>
                        <a:t>Symboles</a:t>
                      </a:r>
                      <a:endParaRPr lang="fr-FR" dirty="0"/>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523015055"/>
                  </a:ext>
                </a:extLst>
              </a:tr>
              <a:tr h="1201406">
                <a:tc>
                  <a:txBody>
                    <a:bodyPr/>
                    <a:lstStyle/>
                    <a:p>
                      <a:pPr algn="ctr"/>
                      <a:r>
                        <a:rPr lang="fr-FR" sz="1800" kern="1200" dirty="0" smtClean="0">
                          <a:solidFill>
                            <a:schemeClr val="dk1"/>
                          </a:solidFill>
                          <a:latin typeface="Times New Roman" panose="02020603050405020304" pitchFamily="18" charset="0"/>
                          <a:ea typeface="+mn-ea"/>
                          <a:cs typeface="Times New Roman" panose="02020603050405020304" pitchFamily="18" charset="0"/>
                        </a:rPr>
                        <a:t>PYTHON</a:t>
                      </a:r>
                      <a:endParaRPr lang="fr-FR" sz="1800" kern="1200" dirty="0">
                        <a:solidFill>
                          <a:schemeClr val="dk1"/>
                        </a:solidFill>
                        <a:latin typeface="Times New Roman" panose="02020603050405020304" pitchFamily="18" charset="0"/>
                        <a:ea typeface="+mn-ea"/>
                        <a:cs typeface="Times New Roman" panose="02020603050405020304" pitchFamily="18" charset="0"/>
                      </a:endParaRPr>
                    </a:p>
                  </a:txBody>
                  <a:tcPr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endParaRPr lang="fr-FR" dirty="0"/>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915488791"/>
                  </a:ext>
                </a:extLst>
              </a:tr>
              <a:tr h="1225264">
                <a:tc>
                  <a:txBody>
                    <a:bodyPr/>
                    <a:lstStyle/>
                    <a:p>
                      <a:pPr algn="ctr"/>
                      <a:r>
                        <a:rPr lang="fr-FR" sz="1800" kern="1200" dirty="0" smtClean="0">
                          <a:solidFill>
                            <a:schemeClr val="dk1"/>
                          </a:solidFill>
                          <a:latin typeface="Times New Roman" panose="02020603050405020304" pitchFamily="18" charset="0"/>
                          <a:ea typeface="+mn-ea"/>
                          <a:cs typeface="Times New Roman" panose="02020603050405020304" pitchFamily="18" charset="0"/>
                        </a:rPr>
                        <a:t>POWER</a:t>
                      </a:r>
                      <a:r>
                        <a:rPr lang="fr-FR" baseline="0" dirty="0" smtClean="0"/>
                        <a:t> BI</a:t>
                      </a:r>
                      <a:endParaRPr lang="fr-FR" dirty="0"/>
                    </a:p>
                  </a:txBody>
                  <a:tcPr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endParaRPr lang="fr-FR" dirty="0"/>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69225116"/>
                  </a:ext>
                </a:extLst>
              </a:tr>
              <a:tr h="1423487">
                <a:tc>
                  <a:txBody>
                    <a:bodyPr/>
                    <a:lstStyle/>
                    <a:p>
                      <a:pPr algn="ctr"/>
                      <a:r>
                        <a:rPr lang="fr-FR" b="1" dirty="0" err="1" smtClean="0">
                          <a:latin typeface="Times New Roman" panose="02020603050405020304" pitchFamily="18" charset="0"/>
                          <a:cs typeface="Times New Roman" panose="02020603050405020304" pitchFamily="18" charset="0"/>
                        </a:rPr>
                        <a:t>SqliteStudio</a:t>
                      </a:r>
                      <a:endParaRPr lang="fr-FR" b="1" dirty="0" smtClean="0">
                        <a:latin typeface="Times New Roman" panose="02020603050405020304" pitchFamily="18" charset="0"/>
                        <a:cs typeface="Times New Roman" panose="02020603050405020304" pitchFamily="18" charset="0"/>
                      </a:endParaRPr>
                    </a:p>
                    <a:p>
                      <a:endParaRPr lang="fr-FR" dirty="0" smtClean="0"/>
                    </a:p>
                    <a:p>
                      <a:endParaRPr lang="fr-FR" dirty="0" smtClean="0"/>
                    </a:p>
                    <a:p>
                      <a:endParaRPr lang="fr-FR" dirty="0" smtClean="0"/>
                    </a:p>
                    <a:p>
                      <a:endParaRPr lang="fr-FR" dirty="0"/>
                    </a:p>
                  </a:txBody>
                  <a:tcPr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endParaRPr lang="fr-FR" dirty="0"/>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216097630"/>
                  </a:ext>
                </a:extLst>
              </a:tr>
            </a:tbl>
          </a:graphicData>
        </a:graphic>
      </p:graphicFrame>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0595" y="3013983"/>
            <a:ext cx="2129245" cy="1048566"/>
          </a:xfrm>
          <a:prstGeom prst="rect">
            <a:avLst/>
          </a:prstGeom>
          <a:ln>
            <a:noFill/>
          </a:ln>
        </p:spPr>
      </p:pic>
      <p:pic>
        <p:nvPicPr>
          <p:cNvPr id="11" name="Imag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0960" y="4232366"/>
            <a:ext cx="2282608" cy="1136468"/>
          </a:xfrm>
          <a:prstGeom prst="rect">
            <a:avLst/>
          </a:prstGeom>
          <a:ln>
            <a:noFill/>
          </a:ln>
        </p:spPr>
      </p:pic>
      <p:pic>
        <p:nvPicPr>
          <p:cNvPr id="12" name="Imag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95469" y="5483227"/>
            <a:ext cx="1668099" cy="1322886"/>
          </a:xfrm>
          <a:prstGeom prst="rect">
            <a:avLst/>
          </a:prstGeom>
          <a:ln>
            <a:noFill/>
          </a:ln>
        </p:spPr>
      </p:pic>
    </p:spTree>
    <p:extLst>
      <p:ext uri="{BB962C8B-B14F-4D97-AF65-F5344CB8AC3E}">
        <p14:creationId xmlns:p14="http://schemas.microsoft.com/office/powerpoint/2010/main" val="10588005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2782389" cy="68580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2163" y="57922"/>
            <a:ext cx="1567543" cy="1241476"/>
          </a:xfrm>
          <a:prstGeom prst="rect">
            <a:avLst/>
          </a:prstGeom>
        </p:spPr>
      </p:pic>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4788" y="57922"/>
            <a:ext cx="1537063" cy="1145782"/>
          </a:xfrm>
          <a:prstGeom prst="rect">
            <a:avLst/>
          </a:prstGeom>
        </p:spPr>
      </p:pic>
      <p:sp>
        <p:nvSpPr>
          <p:cNvPr id="10" name="ZoneTexte 9"/>
          <p:cNvSpPr txBox="1"/>
          <p:nvPr/>
        </p:nvSpPr>
        <p:spPr>
          <a:xfrm rot="17561760">
            <a:off x="-1368451" y="3743191"/>
            <a:ext cx="5725458" cy="830997"/>
          </a:xfrm>
          <a:prstGeom prst="rect">
            <a:avLst/>
          </a:prstGeom>
          <a:noFill/>
        </p:spPr>
        <p:txBody>
          <a:bodyPr wrap="square" rtlCol="0">
            <a:spAutoFit/>
          </a:bodyPr>
          <a:lstStyle/>
          <a:p>
            <a:r>
              <a:rPr lang="fr-FR" sz="2400" b="1" dirty="0" smtClean="0">
                <a:solidFill>
                  <a:schemeClr val="bg1"/>
                </a:solidFill>
                <a:latin typeface="Times New Roman" panose="02020603050405020304" pitchFamily="18" charset="0"/>
                <a:cs typeface="Times New Roman" panose="02020603050405020304" pitchFamily="18" charset="0"/>
              </a:rPr>
              <a:t>RESULTATS ET INTERPRETATIONS</a:t>
            </a:r>
            <a:endParaRPr lang="fr-FR" sz="2400" b="1" dirty="0" smtClean="0">
              <a:solidFill>
                <a:srgbClr val="FF0000"/>
              </a:solidFill>
              <a:latin typeface="Times New Roman" panose="02020603050405020304" pitchFamily="18" charset="0"/>
              <a:cs typeface="Times New Roman" panose="02020603050405020304" pitchFamily="18" charset="0"/>
            </a:endParaRPr>
          </a:p>
          <a:p>
            <a:r>
              <a:rPr lang="fr-FR" sz="2400" b="1" dirty="0">
                <a:solidFill>
                  <a:srgbClr val="FF0000"/>
                </a:solidFill>
                <a:latin typeface="Times New Roman" panose="02020603050405020304" pitchFamily="18" charset="0"/>
                <a:cs typeface="Times New Roman" panose="02020603050405020304" pitchFamily="18" charset="0"/>
              </a:rPr>
              <a:t> </a:t>
            </a:r>
            <a:r>
              <a:rPr lang="fr-FR" sz="2400" b="1" dirty="0" smtClean="0">
                <a:solidFill>
                  <a:srgbClr val="FF0000"/>
                </a:solidFill>
                <a:latin typeface="Times New Roman" panose="02020603050405020304" pitchFamily="18" charset="0"/>
                <a:cs typeface="Times New Roman" panose="02020603050405020304" pitchFamily="18" charset="0"/>
              </a:rPr>
              <a:t>                         </a:t>
            </a:r>
            <a:endParaRPr lang="fr-FR" sz="2400" b="1" dirty="0">
              <a:solidFill>
                <a:srgbClr val="FF0000"/>
              </a:solidFill>
              <a:latin typeface="Times New Roman" panose="02020603050405020304" pitchFamily="18" charset="0"/>
              <a:cs typeface="Times New Roman" panose="02020603050405020304" pitchFamily="18" charset="0"/>
            </a:endParaRPr>
          </a:p>
        </p:txBody>
      </p:sp>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2390" y="1058091"/>
            <a:ext cx="9309462" cy="5901969"/>
          </a:xfrm>
          <a:prstGeom prst="rect">
            <a:avLst/>
          </a:prstGeom>
          <a:ln>
            <a:noFill/>
          </a:ln>
        </p:spPr>
      </p:pic>
    </p:spTree>
    <p:extLst>
      <p:ext uri="{BB962C8B-B14F-4D97-AF65-F5344CB8AC3E}">
        <p14:creationId xmlns:p14="http://schemas.microsoft.com/office/powerpoint/2010/main" val="14915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2782389" cy="68580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2163" y="57922"/>
            <a:ext cx="1567543" cy="1241476"/>
          </a:xfrm>
          <a:prstGeom prst="rect">
            <a:avLst/>
          </a:prstGeom>
        </p:spPr>
      </p:pic>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4788" y="57922"/>
            <a:ext cx="1537063" cy="1145782"/>
          </a:xfrm>
          <a:prstGeom prst="rect">
            <a:avLst/>
          </a:prstGeom>
        </p:spPr>
      </p:pic>
      <p:sp>
        <p:nvSpPr>
          <p:cNvPr id="10" name="ZoneTexte 9"/>
          <p:cNvSpPr txBox="1"/>
          <p:nvPr/>
        </p:nvSpPr>
        <p:spPr>
          <a:xfrm rot="17561760">
            <a:off x="-1368451" y="3743191"/>
            <a:ext cx="5725458" cy="830997"/>
          </a:xfrm>
          <a:prstGeom prst="rect">
            <a:avLst/>
          </a:prstGeom>
          <a:noFill/>
        </p:spPr>
        <p:txBody>
          <a:bodyPr wrap="square" rtlCol="0">
            <a:spAutoFit/>
          </a:bodyPr>
          <a:lstStyle/>
          <a:p>
            <a:r>
              <a:rPr lang="fr-FR" sz="2400" b="1" dirty="0" smtClean="0">
                <a:solidFill>
                  <a:schemeClr val="bg1"/>
                </a:solidFill>
                <a:latin typeface="Times New Roman" panose="02020603050405020304" pitchFamily="18" charset="0"/>
                <a:cs typeface="Times New Roman" panose="02020603050405020304" pitchFamily="18" charset="0"/>
              </a:rPr>
              <a:t>RESULTATS ET INTERPRETATIONS</a:t>
            </a:r>
            <a:endParaRPr lang="fr-FR" sz="2400" b="1" dirty="0" smtClean="0">
              <a:solidFill>
                <a:srgbClr val="FF0000"/>
              </a:solidFill>
              <a:latin typeface="Times New Roman" panose="02020603050405020304" pitchFamily="18" charset="0"/>
              <a:cs typeface="Times New Roman" panose="02020603050405020304" pitchFamily="18" charset="0"/>
            </a:endParaRPr>
          </a:p>
          <a:p>
            <a:r>
              <a:rPr lang="fr-FR" sz="2400" b="1" dirty="0">
                <a:solidFill>
                  <a:srgbClr val="FF0000"/>
                </a:solidFill>
                <a:latin typeface="Times New Roman" panose="02020603050405020304" pitchFamily="18" charset="0"/>
                <a:cs typeface="Times New Roman" panose="02020603050405020304" pitchFamily="18" charset="0"/>
              </a:rPr>
              <a:t> </a:t>
            </a:r>
            <a:r>
              <a:rPr lang="fr-FR" sz="2400" b="1" dirty="0" smtClean="0">
                <a:solidFill>
                  <a:srgbClr val="FF0000"/>
                </a:solidFill>
                <a:latin typeface="Times New Roman" panose="02020603050405020304" pitchFamily="18" charset="0"/>
                <a:cs typeface="Times New Roman" panose="02020603050405020304" pitchFamily="18" charset="0"/>
              </a:rPr>
              <a:t>                         </a:t>
            </a:r>
            <a:endParaRPr lang="fr-FR" sz="2400" b="1" dirty="0">
              <a:solidFill>
                <a:srgbClr val="FF0000"/>
              </a:solidFill>
              <a:latin typeface="Times New Roman" panose="02020603050405020304" pitchFamily="18" charset="0"/>
              <a:cs typeface="Times New Roman" panose="02020603050405020304" pitchFamily="18" charset="0"/>
            </a:endParaRPr>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8782" y="1123628"/>
            <a:ext cx="9303069" cy="5734372"/>
          </a:xfrm>
          <a:prstGeom prst="rect">
            <a:avLst/>
          </a:prstGeom>
        </p:spPr>
      </p:pic>
    </p:spTree>
    <p:extLst>
      <p:ext uri="{BB962C8B-B14F-4D97-AF65-F5344CB8AC3E}">
        <p14:creationId xmlns:p14="http://schemas.microsoft.com/office/powerpoint/2010/main" val="29135966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2782389" cy="68580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2163" y="57922"/>
            <a:ext cx="1567543" cy="1241476"/>
          </a:xfrm>
          <a:prstGeom prst="rect">
            <a:avLst/>
          </a:prstGeom>
        </p:spPr>
      </p:pic>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4788" y="57922"/>
            <a:ext cx="1537063" cy="1145782"/>
          </a:xfrm>
          <a:prstGeom prst="rect">
            <a:avLst/>
          </a:prstGeom>
        </p:spPr>
      </p:pic>
      <p:sp>
        <p:nvSpPr>
          <p:cNvPr id="10" name="ZoneTexte 9"/>
          <p:cNvSpPr txBox="1"/>
          <p:nvPr/>
        </p:nvSpPr>
        <p:spPr>
          <a:xfrm rot="17561760">
            <a:off x="-1368451" y="3743191"/>
            <a:ext cx="5725458" cy="830997"/>
          </a:xfrm>
          <a:prstGeom prst="rect">
            <a:avLst/>
          </a:prstGeom>
          <a:noFill/>
        </p:spPr>
        <p:txBody>
          <a:bodyPr wrap="square" rtlCol="0">
            <a:spAutoFit/>
          </a:bodyPr>
          <a:lstStyle/>
          <a:p>
            <a:r>
              <a:rPr lang="fr-FR" sz="2400" b="1" dirty="0" smtClean="0">
                <a:solidFill>
                  <a:schemeClr val="bg1"/>
                </a:solidFill>
                <a:latin typeface="Times New Roman" panose="02020603050405020304" pitchFamily="18" charset="0"/>
                <a:cs typeface="Times New Roman" panose="02020603050405020304" pitchFamily="18" charset="0"/>
              </a:rPr>
              <a:t>RESULTATS ET INTERPRETATIONS</a:t>
            </a:r>
            <a:endParaRPr lang="fr-FR" sz="2400" b="1" dirty="0" smtClean="0">
              <a:solidFill>
                <a:srgbClr val="FF0000"/>
              </a:solidFill>
              <a:latin typeface="Times New Roman" panose="02020603050405020304" pitchFamily="18" charset="0"/>
              <a:cs typeface="Times New Roman" panose="02020603050405020304" pitchFamily="18" charset="0"/>
            </a:endParaRPr>
          </a:p>
          <a:p>
            <a:r>
              <a:rPr lang="fr-FR" sz="2400" b="1" dirty="0">
                <a:solidFill>
                  <a:srgbClr val="FF0000"/>
                </a:solidFill>
                <a:latin typeface="Times New Roman" panose="02020603050405020304" pitchFamily="18" charset="0"/>
                <a:cs typeface="Times New Roman" panose="02020603050405020304" pitchFamily="18" charset="0"/>
              </a:rPr>
              <a:t> </a:t>
            </a:r>
            <a:r>
              <a:rPr lang="fr-FR" sz="2400" b="1" dirty="0" smtClean="0">
                <a:solidFill>
                  <a:srgbClr val="FF0000"/>
                </a:solidFill>
                <a:latin typeface="Times New Roman" panose="02020603050405020304" pitchFamily="18" charset="0"/>
                <a:cs typeface="Times New Roman" panose="02020603050405020304" pitchFamily="18" charset="0"/>
              </a:rPr>
              <a:t>                         </a:t>
            </a:r>
            <a:endParaRPr lang="fr-FR" sz="2400" b="1" dirty="0">
              <a:solidFill>
                <a:srgbClr val="FF0000"/>
              </a:solidFill>
              <a:latin typeface="Times New Roman" panose="02020603050405020304" pitchFamily="18" charset="0"/>
              <a:cs typeface="Times New Roman" panose="02020603050405020304" pitchFamily="18" charset="0"/>
            </a:endParaRPr>
          </a:p>
        </p:txBody>
      </p:sp>
      <p:sp>
        <p:nvSpPr>
          <p:cNvPr id="7" name="ZoneTexte 6"/>
          <p:cNvSpPr txBox="1"/>
          <p:nvPr/>
        </p:nvSpPr>
        <p:spPr>
          <a:xfrm>
            <a:off x="2368733" y="941820"/>
            <a:ext cx="9823267" cy="830997"/>
          </a:xfrm>
          <a:prstGeom prst="rect">
            <a:avLst/>
          </a:prstGeom>
          <a:noFill/>
        </p:spPr>
        <p:txBody>
          <a:bodyPr wrap="square" rtlCol="0">
            <a:spAutoFit/>
          </a:bodyPr>
          <a:lstStyle/>
          <a:p>
            <a:endParaRPr lang="fr-FR" sz="2400" b="1" dirty="0" smtClean="0">
              <a:solidFill>
                <a:srgbClr val="FF0000"/>
              </a:solidFill>
              <a:latin typeface="Times New Roman" panose="02020603050405020304" pitchFamily="18" charset="0"/>
              <a:cs typeface="Times New Roman" panose="02020603050405020304" pitchFamily="18" charset="0"/>
            </a:endParaRPr>
          </a:p>
          <a:p>
            <a:r>
              <a:rPr lang="fr-FR" sz="2400" b="1" dirty="0">
                <a:solidFill>
                  <a:srgbClr val="FF0000"/>
                </a:solidFill>
                <a:latin typeface="Times New Roman" panose="02020603050405020304" pitchFamily="18" charset="0"/>
                <a:cs typeface="Times New Roman" panose="02020603050405020304" pitchFamily="18" charset="0"/>
              </a:rPr>
              <a:t> </a:t>
            </a:r>
            <a:r>
              <a:rPr lang="fr-FR" sz="2400" b="1" dirty="0" smtClean="0">
                <a:solidFill>
                  <a:srgbClr val="FF0000"/>
                </a:solidFill>
                <a:latin typeface="Times New Roman" panose="02020603050405020304" pitchFamily="18" charset="0"/>
                <a:cs typeface="Times New Roman" panose="02020603050405020304" pitchFamily="18" charset="0"/>
              </a:rPr>
              <a:t>                         </a:t>
            </a:r>
            <a:r>
              <a:rPr lang="fr-FR" b="1" dirty="0" smtClean="0">
                <a:solidFill>
                  <a:srgbClr val="FF0000"/>
                </a:solidFill>
                <a:latin typeface="Times New Roman" panose="02020603050405020304" pitchFamily="18" charset="0"/>
                <a:cs typeface="Times New Roman" panose="02020603050405020304" pitchFamily="18" charset="0"/>
              </a:rPr>
              <a:t>PREDICTIONS DE LA TEMPERATURE MAXIMALE MENSUELLE</a:t>
            </a:r>
            <a:endParaRPr lang="fr-FR" sz="2400" b="1" dirty="0">
              <a:solidFill>
                <a:srgbClr val="FF0000"/>
              </a:solidFill>
              <a:latin typeface="Times New Roman" panose="02020603050405020304" pitchFamily="18" charset="0"/>
              <a:cs typeface="Times New Roman" panose="02020603050405020304" pitchFamily="18" charset="0"/>
            </a:endParaRPr>
          </a:p>
        </p:txBody>
      </p:sp>
      <p:sp>
        <p:nvSpPr>
          <p:cNvPr id="2" name="ZoneTexte 1"/>
          <p:cNvSpPr txBox="1"/>
          <p:nvPr/>
        </p:nvSpPr>
        <p:spPr>
          <a:xfrm>
            <a:off x="2982163" y="1830738"/>
            <a:ext cx="6596744" cy="369332"/>
          </a:xfrm>
          <a:prstGeom prst="rect">
            <a:avLst/>
          </a:prstGeom>
          <a:noFill/>
        </p:spPr>
        <p:txBody>
          <a:bodyPr wrap="square" rtlCol="0">
            <a:spAutoFit/>
          </a:bodyPr>
          <a:lstStyle/>
          <a:p>
            <a:r>
              <a:rPr lang="fr-FR" dirty="0" smtClean="0">
                <a:latin typeface="Times New Roman" panose="02020603050405020304" pitchFamily="18" charset="0"/>
                <a:cs typeface="Times New Roman" panose="02020603050405020304" pitchFamily="18" charset="0"/>
              </a:rPr>
              <a:t>Score  et erreur des différents algorithmes de prédictions </a:t>
            </a:r>
            <a:endParaRPr lang="fr-FR" dirty="0">
              <a:latin typeface="Times New Roman" panose="02020603050405020304" pitchFamily="18" charset="0"/>
              <a:cs typeface="Times New Roman" panose="02020603050405020304" pitchFamily="18" charset="0"/>
            </a:endParaRPr>
          </a:p>
        </p:txBody>
      </p:sp>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8229" y="2329837"/>
            <a:ext cx="6217920" cy="4384472"/>
          </a:xfrm>
          <a:prstGeom prst="rect">
            <a:avLst/>
          </a:prstGeom>
        </p:spPr>
      </p:pic>
    </p:spTree>
    <p:extLst>
      <p:ext uri="{BB962C8B-B14F-4D97-AF65-F5344CB8AC3E}">
        <p14:creationId xmlns:p14="http://schemas.microsoft.com/office/powerpoint/2010/main" val="355927694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2782389" cy="68580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2163" y="57922"/>
            <a:ext cx="1567543" cy="1241476"/>
          </a:xfrm>
          <a:prstGeom prst="rect">
            <a:avLst/>
          </a:prstGeom>
        </p:spPr>
      </p:pic>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4788" y="57922"/>
            <a:ext cx="1537063" cy="1145782"/>
          </a:xfrm>
          <a:prstGeom prst="rect">
            <a:avLst/>
          </a:prstGeom>
        </p:spPr>
      </p:pic>
      <p:sp>
        <p:nvSpPr>
          <p:cNvPr id="10" name="ZoneTexte 9"/>
          <p:cNvSpPr txBox="1"/>
          <p:nvPr/>
        </p:nvSpPr>
        <p:spPr>
          <a:xfrm rot="17561760">
            <a:off x="-1368451" y="3743191"/>
            <a:ext cx="5725458" cy="830997"/>
          </a:xfrm>
          <a:prstGeom prst="rect">
            <a:avLst/>
          </a:prstGeom>
          <a:noFill/>
        </p:spPr>
        <p:txBody>
          <a:bodyPr wrap="square" rtlCol="0">
            <a:spAutoFit/>
          </a:bodyPr>
          <a:lstStyle/>
          <a:p>
            <a:r>
              <a:rPr lang="fr-FR" sz="2400" b="1" dirty="0" smtClean="0">
                <a:solidFill>
                  <a:schemeClr val="bg1"/>
                </a:solidFill>
                <a:latin typeface="Times New Roman" panose="02020603050405020304" pitchFamily="18" charset="0"/>
                <a:cs typeface="Times New Roman" panose="02020603050405020304" pitchFamily="18" charset="0"/>
              </a:rPr>
              <a:t>RESULTATS ET INTERPRETATIONS</a:t>
            </a:r>
            <a:endParaRPr lang="fr-FR" sz="2400" b="1" dirty="0" smtClean="0">
              <a:solidFill>
                <a:srgbClr val="FF0000"/>
              </a:solidFill>
              <a:latin typeface="Times New Roman" panose="02020603050405020304" pitchFamily="18" charset="0"/>
              <a:cs typeface="Times New Roman" panose="02020603050405020304" pitchFamily="18" charset="0"/>
            </a:endParaRPr>
          </a:p>
          <a:p>
            <a:r>
              <a:rPr lang="fr-FR" sz="2400" b="1" dirty="0">
                <a:solidFill>
                  <a:srgbClr val="FF0000"/>
                </a:solidFill>
                <a:latin typeface="Times New Roman" panose="02020603050405020304" pitchFamily="18" charset="0"/>
                <a:cs typeface="Times New Roman" panose="02020603050405020304" pitchFamily="18" charset="0"/>
              </a:rPr>
              <a:t> </a:t>
            </a:r>
            <a:r>
              <a:rPr lang="fr-FR" sz="2400" b="1" dirty="0" smtClean="0">
                <a:solidFill>
                  <a:srgbClr val="FF0000"/>
                </a:solidFill>
                <a:latin typeface="Times New Roman" panose="02020603050405020304" pitchFamily="18" charset="0"/>
                <a:cs typeface="Times New Roman" panose="02020603050405020304" pitchFamily="18" charset="0"/>
              </a:rPr>
              <a:t>                         </a:t>
            </a:r>
            <a:endParaRPr lang="fr-FR" sz="2400" b="1" dirty="0">
              <a:solidFill>
                <a:srgbClr val="FF0000"/>
              </a:solidFill>
              <a:latin typeface="Times New Roman" panose="02020603050405020304" pitchFamily="18" charset="0"/>
              <a:cs typeface="Times New Roman" panose="02020603050405020304" pitchFamily="18" charset="0"/>
            </a:endParaRPr>
          </a:p>
        </p:txBody>
      </p:sp>
      <p:sp>
        <p:nvSpPr>
          <p:cNvPr id="7" name="ZoneTexte 6"/>
          <p:cNvSpPr txBox="1"/>
          <p:nvPr/>
        </p:nvSpPr>
        <p:spPr>
          <a:xfrm>
            <a:off x="2368733" y="941820"/>
            <a:ext cx="9823267" cy="830997"/>
          </a:xfrm>
          <a:prstGeom prst="rect">
            <a:avLst/>
          </a:prstGeom>
          <a:noFill/>
        </p:spPr>
        <p:txBody>
          <a:bodyPr wrap="square" rtlCol="0">
            <a:spAutoFit/>
          </a:bodyPr>
          <a:lstStyle/>
          <a:p>
            <a:endParaRPr lang="fr-FR" sz="2400" b="1" dirty="0" smtClean="0">
              <a:solidFill>
                <a:srgbClr val="FF0000"/>
              </a:solidFill>
              <a:latin typeface="Times New Roman" panose="02020603050405020304" pitchFamily="18" charset="0"/>
              <a:cs typeface="Times New Roman" panose="02020603050405020304" pitchFamily="18" charset="0"/>
            </a:endParaRPr>
          </a:p>
          <a:p>
            <a:r>
              <a:rPr lang="fr-FR" sz="2400" b="1" dirty="0">
                <a:solidFill>
                  <a:srgbClr val="FF0000"/>
                </a:solidFill>
                <a:latin typeface="Times New Roman" panose="02020603050405020304" pitchFamily="18" charset="0"/>
                <a:cs typeface="Times New Roman" panose="02020603050405020304" pitchFamily="18" charset="0"/>
              </a:rPr>
              <a:t> </a:t>
            </a:r>
            <a:r>
              <a:rPr lang="fr-FR" sz="2400" b="1" dirty="0" smtClean="0">
                <a:solidFill>
                  <a:srgbClr val="FF0000"/>
                </a:solidFill>
                <a:latin typeface="Times New Roman" panose="02020603050405020304" pitchFamily="18" charset="0"/>
                <a:cs typeface="Times New Roman" panose="02020603050405020304" pitchFamily="18" charset="0"/>
              </a:rPr>
              <a:t>                         </a:t>
            </a:r>
            <a:r>
              <a:rPr lang="fr-FR" b="1" dirty="0" smtClean="0">
                <a:solidFill>
                  <a:srgbClr val="FF0000"/>
                </a:solidFill>
                <a:latin typeface="Times New Roman" panose="02020603050405020304" pitchFamily="18" charset="0"/>
                <a:cs typeface="Times New Roman" panose="02020603050405020304" pitchFamily="18" charset="0"/>
              </a:rPr>
              <a:t>PREDICTIONS DE LA TEMPERATURE MAXIMALE MENSUELLE</a:t>
            </a:r>
            <a:endParaRPr lang="fr-FR" sz="2400" b="1" dirty="0">
              <a:solidFill>
                <a:srgbClr val="FF0000"/>
              </a:solidFill>
              <a:latin typeface="Times New Roman" panose="02020603050405020304" pitchFamily="18" charset="0"/>
              <a:cs typeface="Times New Roman" panose="02020603050405020304" pitchFamily="18" charset="0"/>
            </a:endParaRPr>
          </a:p>
        </p:txBody>
      </p:sp>
      <p:sp>
        <p:nvSpPr>
          <p:cNvPr id="2" name="ZoneTexte 1"/>
          <p:cNvSpPr txBox="1"/>
          <p:nvPr/>
        </p:nvSpPr>
        <p:spPr>
          <a:xfrm>
            <a:off x="2982163" y="1830738"/>
            <a:ext cx="3470888" cy="369332"/>
          </a:xfrm>
          <a:prstGeom prst="rect">
            <a:avLst/>
          </a:prstGeom>
          <a:noFill/>
        </p:spPr>
        <p:txBody>
          <a:bodyPr wrap="square" rtlCol="0">
            <a:spAutoFit/>
          </a:bodyPr>
          <a:lstStyle/>
          <a:p>
            <a:r>
              <a:rPr lang="fr-FR" dirty="0" smtClean="0">
                <a:latin typeface="Times New Roman" panose="02020603050405020304" pitchFamily="18" charset="0"/>
                <a:cs typeface="Times New Roman" panose="02020603050405020304" pitchFamily="18" charset="0"/>
              </a:rPr>
              <a:t>Prédiction sur une nouvelle année </a:t>
            </a:r>
            <a:endParaRPr lang="fr-FR" dirty="0">
              <a:latin typeface="Times New Roman" panose="02020603050405020304" pitchFamily="18" charset="0"/>
              <a:cs typeface="Times New Roman" panose="02020603050405020304" pitchFamily="18" charset="0"/>
            </a:endParaRPr>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8555" y="2200070"/>
            <a:ext cx="8768015" cy="4501176"/>
          </a:xfrm>
          <a:prstGeom prst="rect">
            <a:avLst/>
          </a:prstGeom>
        </p:spPr>
      </p:pic>
    </p:spTree>
    <p:extLst>
      <p:ext uri="{BB962C8B-B14F-4D97-AF65-F5344CB8AC3E}">
        <p14:creationId xmlns:p14="http://schemas.microsoft.com/office/powerpoint/2010/main" val="227231101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2782389" cy="68580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2163" y="57922"/>
            <a:ext cx="1567543" cy="1241476"/>
          </a:xfrm>
          <a:prstGeom prst="rect">
            <a:avLst/>
          </a:prstGeom>
        </p:spPr>
      </p:pic>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4788" y="57922"/>
            <a:ext cx="1537063" cy="1145782"/>
          </a:xfrm>
          <a:prstGeom prst="rect">
            <a:avLst/>
          </a:prstGeom>
        </p:spPr>
      </p:pic>
      <p:sp>
        <p:nvSpPr>
          <p:cNvPr id="10" name="ZoneTexte 9"/>
          <p:cNvSpPr txBox="1"/>
          <p:nvPr/>
        </p:nvSpPr>
        <p:spPr>
          <a:xfrm rot="17561760">
            <a:off x="-1368451" y="3743191"/>
            <a:ext cx="5725458" cy="830997"/>
          </a:xfrm>
          <a:prstGeom prst="rect">
            <a:avLst/>
          </a:prstGeom>
          <a:noFill/>
        </p:spPr>
        <p:txBody>
          <a:bodyPr wrap="square" rtlCol="0">
            <a:spAutoFit/>
          </a:bodyPr>
          <a:lstStyle/>
          <a:p>
            <a:r>
              <a:rPr lang="fr-FR" sz="2400" b="1" dirty="0" smtClean="0">
                <a:solidFill>
                  <a:schemeClr val="bg1"/>
                </a:solidFill>
                <a:latin typeface="Times New Roman" panose="02020603050405020304" pitchFamily="18" charset="0"/>
                <a:cs typeface="Times New Roman" panose="02020603050405020304" pitchFamily="18" charset="0"/>
              </a:rPr>
              <a:t>RESULTATS ET INTERPRETATIONS</a:t>
            </a:r>
            <a:endParaRPr lang="fr-FR" sz="2400" b="1" dirty="0" smtClean="0">
              <a:solidFill>
                <a:srgbClr val="FF0000"/>
              </a:solidFill>
              <a:latin typeface="Times New Roman" panose="02020603050405020304" pitchFamily="18" charset="0"/>
              <a:cs typeface="Times New Roman" panose="02020603050405020304" pitchFamily="18" charset="0"/>
            </a:endParaRPr>
          </a:p>
          <a:p>
            <a:r>
              <a:rPr lang="fr-FR" sz="2400" b="1" dirty="0">
                <a:solidFill>
                  <a:srgbClr val="FF0000"/>
                </a:solidFill>
                <a:latin typeface="Times New Roman" panose="02020603050405020304" pitchFamily="18" charset="0"/>
                <a:cs typeface="Times New Roman" panose="02020603050405020304" pitchFamily="18" charset="0"/>
              </a:rPr>
              <a:t> </a:t>
            </a:r>
            <a:r>
              <a:rPr lang="fr-FR" sz="2400" b="1" dirty="0" smtClean="0">
                <a:solidFill>
                  <a:srgbClr val="FF0000"/>
                </a:solidFill>
                <a:latin typeface="Times New Roman" panose="02020603050405020304" pitchFamily="18" charset="0"/>
                <a:cs typeface="Times New Roman" panose="02020603050405020304" pitchFamily="18" charset="0"/>
              </a:rPr>
              <a:t>                         </a:t>
            </a:r>
            <a:endParaRPr lang="fr-FR" sz="2400" b="1" dirty="0">
              <a:solidFill>
                <a:srgbClr val="FF0000"/>
              </a:solidFill>
              <a:latin typeface="Times New Roman" panose="02020603050405020304" pitchFamily="18" charset="0"/>
              <a:cs typeface="Times New Roman" panose="02020603050405020304" pitchFamily="18" charset="0"/>
            </a:endParaRPr>
          </a:p>
        </p:txBody>
      </p:sp>
      <p:sp>
        <p:nvSpPr>
          <p:cNvPr id="7" name="ZoneTexte 6"/>
          <p:cNvSpPr txBox="1"/>
          <p:nvPr/>
        </p:nvSpPr>
        <p:spPr>
          <a:xfrm>
            <a:off x="2368733" y="941820"/>
            <a:ext cx="9823267" cy="830997"/>
          </a:xfrm>
          <a:prstGeom prst="rect">
            <a:avLst/>
          </a:prstGeom>
          <a:noFill/>
        </p:spPr>
        <p:txBody>
          <a:bodyPr wrap="square" rtlCol="0">
            <a:spAutoFit/>
          </a:bodyPr>
          <a:lstStyle/>
          <a:p>
            <a:endParaRPr lang="fr-FR" sz="2400" b="1" dirty="0" smtClean="0">
              <a:solidFill>
                <a:srgbClr val="FF0000"/>
              </a:solidFill>
              <a:latin typeface="Times New Roman" panose="02020603050405020304" pitchFamily="18" charset="0"/>
              <a:cs typeface="Times New Roman" panose="02020603050405020304" pitchFamily="18" charset="0"/>
            </a:endParaRPr>
          </a:p>
          <a:p>
            <a:r>
              <a:rPr lang="fr-FR" sz="2400" b="1" dirty="0">
                <a:solidFill>
                  <a:srgbClr val="FF0000"/>
                </a:solidFill>
                <a:latin typeface="Times New Roman" panose="02020603050405020304" pitchFamily="18" charset="0"/>
                <a:cs typeface="Times New Roman" panose="02020603050405020304" pitchFamily="18" charset="0"/>
              </a:rPr>
              <a:t> </a:t>
            </a:r>
            <a:r>
              <a:rPr lang="fr-FR" sz="2400" b="1" dirty="0" smtClean="0">
                <a:solidFill>
                  <a:srgbClr val="FF0000"/>
                </a:solidFill>
                <a:latin typeface="Times New Roman" panose="02020603050405020304" pitchFamily="18" charset="0"/>
                <a:cs typeface="Times New Roman" panose="02020603050405020304" pitchFamily="18" charset="0"/>
              </a:rPr>
              <a:t>                         </a:t>
            </a:r>
            <a:r>
              <a:rPr lang="fr-FR" b="1" dirty="0" smtClean="0">
                <a:latin typeface="Times New Roman" panose="02020603050405020304" pitchFamily="18" charset="0"/>
                <a:cs typeface="Times New Roman" panose="02020603050405020304" pitchFamily="18" charset="0"/>
              </a:rPr>
              <a:t>PRESENTATION DE MA BASE DE DONNEES</a:t>
            </a:r>
            <a:endParaRPr lang="fr-FR" sz="2400" b="1" dirty="0">
              <a:latin typeface="Times New Roman" panose="02020603050405020304" pitchFamily="18" charset="0"/>
              <a:cs typeface="Times New Roman" panose="02020603050405020304" pitchFamily="18" charset="0"/>
            </a:endParaRPr>
          </a:p>
        </p:txBody>
      </p:sp>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8799" y="1834264"/>
            <a:ext cx="8793715" cy="5023736"/>
          </a:xfrm>
          <a:prstGeom prst="rect">
            <a:avLst/>
          </a:prstGeom>
        </p:spPr>
      </p:pic>
    </p:spTree>
    <p:extLst>
      <p:ext uri="{BB962C8B-B14F-4D97-AF65-F5344CB8AC3E}">
        <p14:creationId xmlns:p14="http://schemas.microsoft.com/office/powerpoint/2010/main" val="99749773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2782389" cy="68580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2163" y="57922"/>
            <a:ext cx="1567543" cy="1241476"/>
          </a:xfrm>
          <a:prstGeom prst="rect">
            <a:avLst/>
          </a:prstGeom>
        </p:spPr>
      </p:pic>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4788" y="57922"/>
            <a:ext cx="1537063" cy="1145782"/>
          </a:xfrm>
          <a:prstGeom prst="rect">
            <a:avLst/>
          </a:prstGeom>
        </p:spPr>
      </p:pic>
      <p:sp>
        <p:nvSpPr>
          <p:cNvPr id="10" name="ZoneTexte 9"/>
          <p:cNvSpPr txBox="1"/>
          <p:nvPr/>
        </p:nvSpPr>
        <p:spPr>
          <a:xfrm rot="17561760">
            <a:off x="-1368451" y="3743191"/>
            <a:ext cx="5725458" cy="830997"/>
          </a:xfrm>
          <a:prstGeom prst="rect">
            <a:avLst/>
          </a:prstGeom>
          <a:noFill/>
        </p:spPr>
        <p:txBody>
          <a:bodyPr wrap="square" rtlCol="0">
            <a:spAutoFit/>
          </a:bodyPr>
          <a:lstStyle/>
          <a:p>
            <a:r>
              <a:rPr lang="fr-FR" sz="2400" b="1" dirty="0" smtClean="0">
                <a:solidFill>
                  <a:schemeClr val="bg1"/>
                </a:solidFill>
                <a:latin typeface="Times New Roman" panose="02020603050405020304" pitchFamily="18" charset="0"/>
                <a:cs typeface="Times New Roman" panose="02020603050405020304" pitchFamily="18" charset="0"/>
              </a:rPr>
              <a:t>RESULTATS ET INTERPRETATIONS</a:t>
            </a:r>
            <a:endParaRPr lang="fr-FR" sz="2400" b="1" dirty="0" smtClean="0">
              <a:solidFill>
                <a:srgbClr val="FF0000"/>
              </a:solidFill>
              <a:latin typeface="Times New Roman" panose="02020603050405020304" pitchFamily="18" charset="0"/>
              <a:cs typeface="Times New Roman" panose="02020603050405020304" pitchFamily="18" charset="0"/>
            </a:endParaRPr>
          </a:p>
          <a:p>
            <a:r>
              <a:rPr lang="fr-FR" sz="2400" b="1" dirty="0">
                <a:solidFill>
                  <a:srgbClr val="FF0000"/>
                </a:solidFill>
                <a:latin typeface="Times New Roman" panose="02020603050405020304" pitchFamily="18" charset="0"/>
                <a:cs typeface="Times New Roman" panose="02020603050405020304" pitchFamily="18" charset="0"/>
              </a:rPr>
              <a:t> </a:t>
            </a:r>
            <a:r>
              <a:rPr lang="fr-FR" sz="2400" b="1" dirty="0" smtClean="0">
                <a:solidFill>
                  <a:srgbClr val="FF0000"/>
                </a:solidFill>
                <a:latin typeface="Times New Roman" panose="02020603050405020304" pitchFamily="18" charset="0"/>
                <a:cs typeface="Times New Roman" panose="02020603050405020304" pitchFamily="18" charset="0"/>
              </a:rPr>
              <a:t>                         </a:t>
            </a:r>
            <a:endParaRPr lang="fr-FR" sz="2400" b="1" dirty="0">
              <a:solidFill>
                <a:srgbClr val="FF0000"/>
              </a:solidFill>
              <a:latin typeface="Times New Roman" panose="02020603050405020304" pitchFamily="18" charset="0"/>
              <a:cs typeface="Times New Roman" panose="02020603050405020304" pitchFamily="18" charset="0"/>
            </a:endParaRPr>
          </a:p>
        </p:txBody>
      </p:sp>
      <p:sp>
        <p:nvSpPr>
          <p:cNvPr id="7" name="ZoneTexte 6"/>
          <p:cNvSpPr txBox="1"/>
          <p:nvPr/>
        </p:nvSpPr>
        <p:spPr>
          <a:xfrm>
            <a:off x="2368733" y="941820"/>
            <a:ext cx="9823267" cy="830997"/>
          </a:xfrm>
          <a:prstGeom prst="rect">
            <a:avLst/>
          </a:prstGeom>
          <a:noFill/>
        </p:spPr>
        <p:txBody>
          <a:bodyPr wrap="square" rtlCol="0">
            <a:spAutoFit/>
          </a:bodyPr>
          <a:lstStyle/>
          <a:p>
            <a:endParaRPr lang="fr-FR" sz="2400" b="1" dirty="0" smtClean="0">
              <a:solidFill>
                <a:srgbClr val="FF0000"/>
              </a:solidFill>
              <a:latin typeface="Times New Roman" panose="02020603050405020304" pitchFamily="18" charset="0"/>
              <a:cs typeface="Times New Roman" panose="02020603050405020304" pitchFamily="18" charset="0"/>
            </a:endParaRPr>
          </a:p>
          <a:p>
            <a:r>
              <a:rPr lang="fr-FR" sz="2400" b="1" dirty="0">
                <a:solidFill>
                  <a:srgbClr val="FF0000"/>
                </a:solidFill>
                <a:latin typeface="Times New Roman" panose="02020603050405020304" pitchFamily="18" charset="0"/>
                <a:cs typeface="Times New Roman" panose="02020603050405020304" pitchFamily="18" charset="0"/>
              </a:rPr>
              <a:t> </a:t>
            </a:r>
            <a:r>
              <a:rPr lang="fr-FR" sz="2400" b="1" dirty="0" smtClean="0">
                <a:solidFill>
                  <a:srgbClr val="FF0000"/>
                </a:solidFill>
                <a:latin typeface="Times New Roman" panose="02020603050405020304" pitchFamily="18" charset="0"/>
                <a:cs typeface="Times New Roman" panose="02020603050405020304" pitchFamily="18" charset="0"/>
              </a:rPr>
              <a:t>                         </a:t>
            </a:r>
            <a:r>
              <a:rPr lang="fr-FR" b="1" dirty="0" smtClean="0">
                <a:latin typeface="Times New Roman" panose="02020603050405020304" pitchFamily="18" charset="0"/>
                <a:cs typeface="Times New Roman" panose="02020603050405020304" pitchFamily="18" charset="0"/>
              </a:rPr>
              <a:t>PRESENTATION DE MA BASE DE DONNEES</a:t>
            </a:r>
            <a:endParaRPr lang="fr-FR" sz="2400" b="1" dirty="0">
              <a:latin typeface="Times New Roman" panose="02020603050405020304" pitchFamily="18" charset="0"/>
              <a:cs typeface="Times New Roman" panose="02020603050405020304" pitchFamily="18" charset="0"/>
            </a:endParaRPr>
          </a:p>
        </p:txBody>
      </p:sp>
      <p:sp>
        <p:nvSpPr>
          <p:cNvPr id="8" name="ZoneTexte 7"/>
          <p:cNvSpPr txBox="1"/>
          <p:nvPr/>
        </p:nvSpPr>
        <p:spPr>
          <a:xfrm>
            <a:off x="914400" y="1767797"/>
            <a:ext cx="9962605" cy="830997"/>
          </a:xfrm>
          <a:prstGeom prst="rect">
            <a:avLst/>
          </a:prstGeom>
          <a:noFill/>
        </p:spPr>
        <p:txBody>
          <a:bodyPr wrap="square" rtlCol="0">
            <a:spAutoFit/>
          </a:bodyPr>
          <a:lstStyle/>
          <a:p>
            <a:endParaRPr lang="fr-FR" sz="2400" b="1" dirty="0" smtClean="0">
              <a:solidFill>
                <a:srgbClr val="FF0000"/>
              </a:solidFill>
              <a:latin typeface="Times New Roman" panose="02020603050405020304" pitchFamily="18" charset="0"/>
              <a:cs typeface="Times New Roman" panose="02020603050405020304" pitchFamily="18" charset="0"/>
            </a:endParaRPr>
          </a:p>
          <a:p>
            <a:r>
              <a:rPr lang="fr-FR" sz="2400" b="1" dirty="0">
                <a:solidFill>
                  <a:srgbClr val="FF0000"/>
                </a:solidFill>
                <a:latin typeface="Times New Roman" panose="02020603050405020304" pitchFamily="18" charset="0"/>
                <a:cs typeface="Times New Roman" panose="02020603050405020304" pitchFamily="18" charset="0"/>
              </a:rPr>
              <a:t> </a:t>
            </a:r>
            <a:r>
              <a:rPr lang="fr-FR" sz="2400" b="1" dirty="0" smtClean="0">
                <a:solidFill>
                  <a:srgbClr val="FF0000"/>
                </a:solidFill>
                <a:latin typeface="Times New Roman" panose="02020603050405020304" pitchFamily="18" charset="0"/>
                <a:cs typeface="Times New Roman" panose="02020603050405020304" pitchFamily="18" charset="0"/>
              </a:rPr>
              <a:t>                         </a:t>
            </a:r>
            <a:r>
              <a:rPr lang="fr-FR" b="1" dirty="0" smtClean="0">
                <a:latin typeface="Times New Roman" panose="02020603050405020304" pitchFamily="18" charset="0"/>
                <a:cs typeface="Times New Roman" panose="02020603050405020304" pitchFamily="18" charset="0"/>
              </a:rPr>
              <a:t>Requêtes pour afficher les régions avec des températures moyennes élevées</a:t>
            </a:r>
            <a:endParaRPr lang="fr-FR" sz="2400" b="1" dirty="0">
              <a:latin typeface="Times New Roman" panose="02020603050405020304" pitchFamily="18" charset="0"/>
              <a:cs typeface="Times New Roman" panose="02020603050405020304" pitchFamily="18" charset="0"/>
            </a:endParaRPr>
          </a:p>
        </p:txBody>
      </p:sp>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8556" y="2598794"/>
            <a:ext cx="4509524" cy="4115515"/>
          </a:xfrm>
          <a:prstGeom prst="rect">
            <a:avLst/>
          </a:prstGeom>
        </p:spPr>
      </p:pic>
    </p:spTree>
    <p:extLst>
      <p:ext uri="{BB962C8B-B14F-4D97-AF65-F5344CB8AC3E}">
        <p14:creationId xmlns:p14="http://schemas.microsoft.com/office/powerpoint/2010/main" val="35379233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226526" cy="68580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53098" y="496389"/>
            <a:ext cx="2756262" cy="2299062"/>
          </a:xfrm>
          <a:prstGeom prst="rect">
            <a:avLst/>
          </a:prstGeom>
        </p:spPr>
      </p:pic>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3188" y="496389"/>
            <a:ext cx="2286001" cy="2103120"/>
          </a:xfrm>
          <a:prstGeom prst="rect">
            <a:avLst/>
          </a:prstGeom>
        </p:spPr>
      </p:pic>
      <p:sp>
        <p:nvSpPr>
          <p:cNvPr id="10" name="ZoneTexte 9"/>
          <p:cNvSpPr txBox="1"/>
          <p:nvPr/>
        </p:nvSpPr>
        <p:spPr>
          <a:xfrm rot="17561760">
            <a:off x="-1636447" y="3157634"/>
            <a:ext cx="6731551" cy="830997"/>
          </a:xfrm>
          <a:prstGeom prst="rect">
            <a:avLst/>
          </a:prstGeom>
          <a:noFill/>
        </p:spPr>
        <p:txBody>
          <a:bodyPr wrap="square" rtlCol="0">
            <a:spAutoFit/>
          </a:bodyPr>
          <a:lstStyle/>
          <a:p>
            <a:r>
              <a:rPr lang="fr-FR" sz="2400" b="1" dirty="0" smtClean="0">
                <a:solidFill>
                  <a:schemeClr val="bg1"/>
                </a:solidFill>
                <a:latin typeface="Times New Roman" panose="02020603050405020304" pitchFamily="18" charset="0"/>
                <a:cs typeface="Times New Roman" panose="02020603050405020304" pitchFamily="18" charset="0"/>
              </a:rPr>
              <a:t>PROJET </a:t>
            </a:r>
            <a:r>
              <a:rPr lang="fr-FR" sz="2400" b="1" dirty="0" smtClean="0">
                <a:latin typeface="Times New Roman" panose="02020603050405020304" pitchFamily="18" charset="0"/>
                <a:cs typeface="Times New Roman" panose="02020603050405020304" pitchFamily="18" charset="0"/>
              </a:rPr>
              <a:t>: </a:t>
            </a:r>
            <a:r>
              <a:rPr lang="fr-FR" sz="2400" b="1" dirty="0" smtClean="0">
                <a:solidFill>
                  <a:srgbClr val="FF0000"/>
                </a:solidFill>
                <a:latin typeface="Times New Roman" panose="02020603050405020304" pitchFamily="18" charset="0"/>
                <a:cs typeface="Times New Roman" panose="02020603050405020304" pitchFamily="18" charset="0"/>
              </a:rPr>
              <a:t>ANALYSE DES DONNEES </a:t>
            </a:r>
          </a:p>
          <a:p>
            <a:r>
              <a:rPr lang="fr-FR" sz="2400" b="1" dirty="0">
                <a:solidFill>
                  <a:srgbClr val="FF0000"/>
                </a:solidFill>
                <a:latin typeface="Times New Roman" panose="02020603050405020304" pitchFamily="18" charset="0"/>
                <a:cs typeface="Times New Roman" panose="02020603050405020304" pitchFamily="18" charset="0"/>
              </a:rPr>
              <a:t> </a:t>
            </a:r>
            <a:r>
              <a:rPr lang="fr-FR" sz="2400" b="1" dirty="0" smtClean="0">
                <a:solidFill>
                  <a:srgbClr val="FF0000"/>
                </a:solidFill>
                <a:latin typeface="Times New Roman" panose="02020603050405020304" pitchFamily="18" charset="0"/>
                <a:cs typeface="Times New Roman" panose="02020603050405020304" pitchFamily="18" charset="0"/>
              </a:rPr>
              <a:t>                         CLIMATIQUE</a:t>
            </a:r>
            <a:endParaRPr lang="fr-FR" sz="2400" b="1" dirty="0">
              <a:solidFill>
                <a:srgbClr val="FF0000"/>
              </a:solidFill>
              <a:latin typeface="Times New Roman" panose="02020603050405020304" pitchFamily="18" charset="0"/>
              <a:cs typeface="Times New Roman" panose="02020603050405020304" pitchFamily="18" charset="0"/>
            </a:endParaRPr>
          </a:p>
        </p:txBody>
      </p:sp>
      <p:sp>
        <p:nvSpPr>
          <p:cNvPr id="7" name="Accolade ouvrante 6"/>
          <p:cNvSpPr/>
          <p:nvPr/>
        </p:nvSpPr>
        <p:spPr>
          <a:xfrm>
            <a:off x="5356723" y="3378773"/>
            <a:ext cx="534625" cy="280198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nvGrpSpPr>
          <p:cNvPr id="8" name="Groupe 7"/>
          <p:cNvGrpSpPr/>
          <p:nvPr/>
        </p:nvGrpSpPr>
        <p:grpSpPr>
          <a:xfrm>
            <a:off x="5889920" y="3202476"/>
            <a:ext cx="3541701" cy="554321"/>
            <a:chOff x="3917428" y="3387142"/>
            <a:chExt cx="3541701" cy="554321"/>
          </a:xfrm>
        </p:grpSpPr>
        <p:sp>
          <p:nvSpPr>
            <p:cNvPr id="2" name="Organigramme : Connecteur 1"/>
            <p:cNvSpPr/>
            <p:nvPr/>
          </p:nvSpPr>
          <p:spPr>
            <a:xfrm>
              <a:off x="3917428" y="3484263"/>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1</a:t>
              </a:r>
              <a:endParaRPr lang="fr-FR" dirty="0"/>
            </a:p>
          </p:txBody>
        </p:sp>
        <p:sp>
          <p:nvSpPr>
            <p:cNvPr id="22" name="ZoneTexte 21"/>
            <p:cNvSpPr txBox="1"/>
            <p:nvPr/>
          </p:nvSpPr>
          <p:spPr>
            <a:xfrm>
              <a:off x="4646806" y="3387142"/>
              <a:ext cx="2812323" cy="461665"/>
            </a:xfrm>
            <a:prstGeom prst="rect">
              <a:avLst/>
            </a:prstGeom>
            <a:noFill/>
          </p:spPr>
          <p:txBody>
            <a:bodyPr wrap="square" rtlCol="0">
              <a:spAutoFit/>
            </a:bodyPr>
            <a:lstStyle/>
            <a:p>
              <a:r>
                <a:rPr lang="fr-FR" sz="2400" b="1" dirty="0" smtClean="0">
                  <a:latin typeface="Times New Roman" panose="02020603050405020304" pitchFamily="18" charset="0"/>
                  <a:cs typeface="Times New Roman" panose="02020603050405020304" pitchFamily="18" charset="0"/>
                </a:rPr>
                <a:t>INTRODUCTION </a:t>
              </a:r>
              <a:r>
                <a:rPr lang="fr-FR" sz="2400" b="1" dirty="0" smtClean="0">
                  <a:solidFill>
                    <a:schemeClr val="bg1"/>
                  </a:solidFill>
                  <a:latin typeface="Times New Roman" panose="02020603050405020304" pitchFamily="18" charset="0"/>
                  <a:cs typeface="Times New Roman" panose="02020603050405020304" pitchFamily="18" charset="0"/>
                </a:rPr>
                <a:t>:</a:t>
              </a:r>
              <a:endParaRPr lang="fr-FR" sz="2400" b="1" dirty="0">
                <a:solidFill>
                  <a:schemeClr val="bg1"/>
                </a:solidFill>
                <a:latin typeface="Times New Roman" panose="02020603050405020304" pitchFamily="18" charset="0"/>
                <a:cs typeface="Times New Roman" panose="02020603050405020304" pitchFamily="18" charset="0"/>
              </a:endParaRPr>
            </a:p>
          </p:txBody>
        </p:sp>
      </p:grpSp>
      <p:grpSp>
        <p:nvGrpSpPr>
          <p:cNvPr id="27" name="Groupe 26"/>
          <p:cNvGrpSpPr/>
          <p:nvPr/>
        </p:nvGrpSpPr>
        <p:grpSpPr>
          <a:xfrm>
            <a:off x="5836241" y="3977623"/>
            <a:ext cx="5318011" cy="461665"/>
            <a:chOff x="6334058" y="4053339"/>
            <a:chExt cx="5318011" cy="461665"/>
          </a:xfrm>
        </p:grpSpPr>
        <p:sp>
          <p:nvSpPr>
            <p:cNvPr id="17" name="Organigramme : Connecteur 16"/>
            <p:cNvSpPr/>
            <p:nvPr/>
          </p:nvSpPr>
          <p:spPr>
            <a:xfrm>
              <a:off x="6334058" y="4053339"/>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2</a:t>
              </a:r>
              <a:endParaRPr lang="fr-FR" dirty="0"/>
            </a:p>
          </p:txBody>
        </p:sp>
        <p:sp>
          <p:nvSpPr>
            <p:cNvPr id="23" name="ZoneTexte 22"/>
            <p:cNvSpPr txBox="1"/>
            <p:nvPr/>
          </p:nvSpPr>
          <p:spPr>
            <a:xfrm>
              <a:off x="6947536" y="4053339"/>
              <a:ext cx="4704533" cy="461665"/>
            </a:xfrm>
            <a:prstGeom prst="rect">
              <a:avLst/>
            </a:prstGeom>
            <a:noFill/>
          </p:spPr>
          <p:txBody>
            <a:bodyPr wrap="square" rtlCol="0">
              <a:spAutoFit/>
            </a:bodyPr>
            <a:lstStyle/>
            <a:p>
              <a:r>
                <a:rPr lang="fr-FR" sz="2400" b="1" dirty="0" smtClean="0">
                  <a:latin typeface="Times New Roman" panose="02020603050405020304" pitchFamily="18" charset="0"/>
                  <a:cs typeface="Times New Roman" panose="02020603050405020304" pitchFamily="18" charset="0"/>
                </a:rPr>
                <a:t>PRESENTATION DU PROJET </a:t>
              </a:r>
              <a:r>
                <a:rPr lang="fr-FR" sz="2400" b="1" dirty="0" smtClean="0">
                  <a:solidFill>
                    <a:schemeClr val="bg1"/>
                  </a:solidFill>
                  <a:latin typeface="Times New Roman" panose="02020603050405020304" pitchFamily="18" charset="0"/>
                  <a:cs typeface="Times New Roman" panose="02020603050405020304" pitchFamily="18" charset="0"/>
                </a:rPr>
                <a:t>:</a:t>
              </a:r>
              <a:endParaRPr lang="fr-FR" sz="2400" b="1" dirty="0">
                <a:solidFill>
                  <a:schemeClr val="bg1"/>
                </a:solidFill>
                <a:latin typeface="Times New Roman" panose="02020603050405020304" pitchFamily="18" charset="0"/>
                <a:cs typeface="Times New Roman" panose="02020603050405020304" pitchFamily="18" charset="0"/>
              </a:endParaRPr>
            </a:p>
          </p:txBody>
        </p:sp>
      </p:grpSp>
      <p:grpSp>
        <p:nvGrpSpPr>
          <p:cNvPr id="28" name="Groupe 27"/>
          <p:cNvGrpSpPr/>
          <p:nvPr/>
        </p:nvGrpSpPr>
        <p:grpSpPr>
          <a:xfrm>
            <a:off x="5836241" y="4580020"/>
            <a:ext cx="4877205" cy="482046"/>
            <a:chOff x="3863749" y="4577955"/>
            <a:chExt cx="4877205" cy="482046"/>
          </a:xfrm>
        </p:grpSpPr>
        <p:sp>
          <p:nvSpPr>
            <p:cNvPr id="18" name="Organigramme : Connecteur 17"/>
            <p:cNvSpPr/>
            <p:nvPr/>
          </p:nvSpPr>
          <p:spPr>
            <a:xfrm>
              <a:off x="3863749" y="4602801"/>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3</a:t>
              </a:r>
              <a:endParaRPr lang="fr-FR" dirty="0"/>
            </a:p>
          </p:txBody>
        </p:sp>
        <p:sp>
          <p:nvSpPr>
            <p:cNvPr id="24" name="ZoneTexte 23"/>
            <p:cNvSpPr txBox="1"/>
            <p:nvPr/>
          </p:nvSpPr>
          <p:spPr>
            <a:xfrm>
              <a:off x="4402182" y="4577955"/>
              <a:ext cx="4338772" cy="461665"/>
            </a:xfrm>
            <a:prstGeom prst="rect">
              <a:avLst/>
            </a:prstGeom>
            <a:noFill/>
          </p:spPr>
          <p:txBody>
            <a:bodyPr wrap="square" rtlCol="0">
              <a:spAutoFit/>
            </a:bodyPr>
            <a:lstStyle/>
            <a:p>
              <a:r>
                <a:rPr lang="fr-FR" sz="2400" b="1" dirty="0" smtClean="0">
                  <a:latin typeface="Times New Roman" panose="02020603050405020304" pitchFamily="18" charset="0"/>
                  <a:cs typeface="Times New Roman" panose="02020603050405020304" pitchFamily="18" charset="0"/>
                </a:rPr>
                <a:t>METHODOLOGIE</a:t>
              </a:r>
              <a:r>
                <a:rPr lang="fr-FR" sz="2400" b="1" dirty="0" smtClean="0">
                  <a:solidFill>
                    <a:schemeClr val="bg1"/>
                  </a:solidFill>
                  <a:latin typeface="Times New Roman" panose="02020603050405020304" pitchFamily="18" charset="0"/>
                  <a:cs typeface="Times New Roman" panose="02020603050405020304" pitchFamily="18" charset="0"/>
                </a:rPr>
                <a:t>:</a:t>
              </a:r>
              <a:endParaRPr lang="fr-FR" sz="2400" b="1" dirty="0">
                <a:solidFill>
                  <a:schemeClr val="bg1"/>
                </a:solidFill>
                <a:latin typeface="Times New Roman" panose="02020603050405020304" pitchFamily="18" charset="0"/>
                <a:cs typeface="Times New Roman" panose="02020603050405020304" pitchFamily="18" charset="0"/>
              </a:endParaRPr>
            </a:p>
          </p:txBody>
        </p:sp>
      </p:grpSp>
      <p:grpSp>
        <p:nvGrpSpPr>
          <p:cNvPr id="29" name="Groupe 28"/>
          <p:cNvGrpSpPr/>
          <p:nvPr/>
        </p:nvGrpSpPr>
        <p:grpSpPr>
          <a:xfrm>
            <a:off x="5805250" y="5278427"/>
            <a:ext cx="4722461" cy="461665"/>
            <a:chOff x="3969203" y="5356802"/>
            <a:chExt cx="4722461" cy="461665"/>
          </a:xfrm>
        </p:grpSpPr>
        <p:sp>
          <p:nvSpPr>
            <p:cNvPr id="19" name="Organigramme : Connecteur 18"/>
            <p:cNvSpPr/>
            <p:nvPr/>
          </p:nvSpPr>
          <p:spPr>
            <a:xfrm>
              <a:off x="3969203" y="5361267"/>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4</a:t>
              </a:r>
              <a:endParaRPr lang="fr-FR" dirty="0"/>
            </a:p>
          </p:txBody>
        </p:sp>
        <p:sp>
          <p:nvSpPr>
            <p:cNvPr id="25" name="ZoneTexte 24"/>
            <p:cNvSpPr txBox="1"/>
            <p:nvPr/>
          </p:nvSpPr>
          <p:spPr>
            <a:xfrm>
              <a:off x="4511073" y="5356802"/>
              <a:ext cx="4180591" cy="461665"/>
            </a:xfrm>
            <a:prstGeom prst="rect">
              <a:avLst/>
            </a:prstGeom>
            <a:noFill/>
          </p:spPr>
          <p:txBody>
            <a:bodyPr wrap="square" rtlCol="0">
              <a:spAutoFit/>
            </a:bodyPr>
            <a:lstStyle/>
            <a:p>
              <a:r>
                <a:rPr lang="fr-FR" sz="2400" b="1" dirty="0" smtClean="0">
                  <a:latin typeface="Times New Roman" panose="02020603050405020304" pitchFamily="18" charset="0"/>
                  <a:cs typeface="Times New Roman" panose="02020603050405020304" pitchFamily="18" charset="0"/>
                </a:rPr>
                <a:t>RESULTATS ET ANALYSE </a:t>
              </a:r>
              <a:r>
                <a:rPr lang="fr-FR" sz="2400" b="1" dirty="0" smtClean="0">
                  <a:solidFill>
                    <a:schemeClr val="bg1"/>
                  </a:solidFill>
                  <a:latin typeface="Times New Roman" panose="02020603050405020304" pitchFamily="18" charset="0"/>
                  <a:cs typeface="Times New Roman" panose="02020603050405020304" pitchFamily="18" charset="0"/>
                </a:rPr>
                <a:t>:</a:t>
              </a:r>
              <a:endParaRPr lang="fr-FR" sz="2400" b="1" dirty="0">
                <a:solidFill>
                  <a:schemeClr val="bg1"/>
                </a:solidFill>
                <a:latin typeface="Times New Roman" panose="02020603050405020304" pitchFamily="18" charset="0"/>
                <a:cs typeface="Times New Roman" panose="02020603050405020304" pitchFamily="18" charset="0"/>
              </a:endParaRPr>
            </a:p>
          </p:txBody>
        </p:sp>
      </p:grpSp>
      <p:grpSp>
        <p:nvGrpSpPr>
          <p:cNvPr id="30" name="Groupe 29"/>
          <p:cNvGrpSpPr/>
          <p:nvPr/>
        </p:nvGrpSpPr>
        <p:grpSpPr>
          <a:xfrm>
            <a:off x="5773307" y="5949923"/>
            <a:ext cx="6715261" cy="468195"/>
            <a:chOff x="5198065" y="6108954"/>
            <a:chExt cx="6715261" cy="468195"/>
          </a:xfrm>
        </p:grpSpPr>
        <p:sp>
          <p:nvSpPr>
            <p:cNvPr id="20" name="Organigramme : Connecteur 19"/>
            <p:cNvSpPr/>
            <p:nvPr/>
          </p:nvSpPr>
          <p:spPr>
            <a:xfrm>
              <a:off x="5198065" y="6119949"/>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4</a:t>
              </a:r>
              <a:endParaRPr lang="fr-FR" dirty="0"/>
            </a:p>
          </p:txBody>
        </p:sp>
        <p:sp>
          <p:nvSpPr>
            <p:cNvPr id="26" name="ZoneTexte 25"/>
            <p:cNvSpPr txBox="1"/>
            <p:nvPr/>
          </p:nvSpPr>
          <p:spPr>
            <a:xfrm>
              <a:off x="5799432" y="6108954"/>
              <a:ext cx="6113894" cy="461665"/>
            </a:xfrm>
            <a:prstGeom prst="rect">
              <a:avLst/>
            </a:prstGeom>
            <a:noFill/>
          </p:spPr>
          <p:txBody>
            <a:bodyPr wrap="square" rtlCol="0">
              <a:spAutoFit/>
            </a:bodyPr>
            <a:lstStyle/>
            <a:p>
              <a:r>
                <a:rPr lang="fr-FR" sz="2400" b="1" dirty="0" smtClean="0">
                  <a:latin typeface="Times New Roman" panose="02020603050405020304" pitchFamily="18" charset="0"/>
                  <a:cs typeface="Times New Roman" panose="02020603050405020304" pitchFamily="18" charset="0"/>
                </a:rPr>
                <a:t>CONCLUSION ET RECOMMANDATION </a:t>
              </a:r>
              <a:r>
                <a:rPr lang="fr-FR" sz="2400" b="1" dirty="0" smtClean="0">
                  <a:solidFill>
                    <a:schemeClr val="bg1"/>
                  </a:solidFill>
                  <a:latin typeface="Times New Roman" panose="02020603050405020304" pitchFamily="18" charset="0"/>
                  <a:cs typeface="Times New Roman" panose="02020603050405020304" pitchFamily="18" charset="0"/>
                </a:rPr>
                <a:t>:</a:t>
              </a:r>
              <a:endParaRPr lang="fr-FR" sz="2400" b="1" dirty="0">
                <a:solidFill>
                  <a:schemeClr val="bg1"/>
                </a:solidFill>
                <a:latin typeface="Times New Roman" panose="02020603050405020304" pitchFamily="18" charset="0"/>
                <a:cs typeface="Times New Roman" panose="02020603050405020304" pitchFamily="18" charset="0"/>
              </a:endParaRPr>
            </a:p>
          </p:txBody>
        </p:sp>
      </p:grpSp>
      <p:pic>
        <p:nvPicPr>
          <p:cNvPr id="31" name="Imag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7616" y="2599508"/>
            <a:ext cx="2190408" cy="3818609"/>
          </a:xfrm>
          <a:prstGeom prst="rect">
            <a:avLst/>
          </a:prstGeom>
        </p:spPr>
      </p:pic>
    </p:spTree>
    <p:extLst>
      <p:ext uri="{BB962C8B-B14F-4D97-AF65-F5344CB8AC3E}">
        <p14:creationId xmlns:p14="http://schemas.microsoft.com/office/powerpoint/2010/main" val="8155436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down)">
                                      <p:cBhvr>
                                        <p:cTn id="25" dur="580">
                                          <p:stCondLst>
                                            <p:cond delay="0"/>
                                          </p:stCondLst>
                                        </p:cTn>
                                        <p:tgtEl>
                                          <p:spTgt spid="27"/>
                                        </p:tgtEl>
                                      </p:cBhvr>
                                    </p:animEffect>
                                    <p:anim calcmode="lin" valueType="num">
                                      <p:cBhvr>
                                        <p:cTn id="26"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31" dur="26">
                                          <p:stCondLst>
                                            <p:cond delay="650"/>
                                          </p:stCondLst>
                                        </p:cTn>
                                        <p:tgtEl>
                                          <p:spTgt spid="27"/>
                                        </p:tgtEl>
                                      </p:cBhvr>
                                      <p:to x="100000" y="60000"/>
                                    </p:animScale>
                                    <p:animScale>
                                      <p:cBhvr>
                                        <p:cTn id="32" dur="166" decel="50000">
                                          <p:stCondLst>
                                            <p:cond delay="676"/>
                                          </p:stCondLst>
                                        </p:cTn>
                                        <p:tgtEl>
                                          <p:spTgt spid="27"/>
                                        </p:tgtEl>
                                      </p:cBhvr>
                                      <p:to x="100000" y="100000"/>
                                    </p:animScale>
                                    <p:animScale>
                                      <p:cBhvr>
                                        <p:cTn id="33" dur="26">
                                          <p:stCondLst>
                                            <p:cond delay="1312"/>
                                          </p:stCondLst>
                                        </p:cTn>
                                        <p:tgtEl>
                                          <p:spTgt spid="27"/>
                                        </p:tgtEl>
                                      </p:cBhvr>
                                      <p:to x="100000" y="80000"/>
                                    </p:animScale>
                                    <p:animScale>
                                      <p:cBhvr>
                                        <p:cTn id="34" dur="166" decel="50000">
                                          <p:stCondLst>
                                            <p:cond delay="1338"/>
                                          </p:stCondLst>
                                        </p:cTn>
                                        <p:tgtEl>
                                          <p:spTgt spid="27"/>
                                        </p:tgtEl>
                                      </p:cBhvr>
                                      <p:to x="100000" y="100000"/>
                                    </p:animScale>
                                    <p:animScale>
                                      <p:cBhvr>
                                        <p:cTn id="35" dur="26">
                                          <p:stCondLst>
                                            <p:cond delay="1642"/>
                                          </p:stCondLst>
                                        </p:cTn>
                                        <p:tgtEl>
                                          <p:spTgt spid="27"/>
                                        </p:tgtEl>
                                      </p:cBhvr>
                                      <p:to x="100000" y="90000"/>
                                    </p:animScale>
                                    <p:animScale>
                                      <p:cBhvr>
                                        <p:cTn id="36" dur="166" decel="50000">
                                          <p:stCondLst>
                                            <p:cond delay="1668"/>
                                          </p:stCondLst>
                                        </p:cTn>
                                        <p:tgtEl>
                                          <p:spTgt spid="27"/>
                                        </p:tgtEl>
                                      </p:cBhvr>
                                      <p:to x="100000" y="100000"/>
                                    </p:animScale>
                                    <p:animScale>
                                      <p:cBhvr>
                                        <p:cTn id="37" dur="26">
                                          <p:stCondLst>
                                            <p:cond delay="1808"/>
                                          </p:stCondLst>
                                        </p:cTn>
                                        <p:tgtEl>
                                          <p:spTgt spid="27"/>
                                        </p:tgtEl>
                                      </p:cBhvr>
                                      <p:to x="100000" y="95000"/>
                                    </p:animScale>
                                    <p:animScale>
                                      <p:cBhvr>
                                        <p:cTn id="38" dur="166" decel="50000">
                                          <p:stCondLst>
                                            <p:cond delay="1834"/>
                                          </p:stCondLst>
                                        </p:cTn>
                                        <p:tgtEl>
                                          <p:spTgt spid="27"/>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down)">
                                      <p:cBhvr>
                                        <p:cTn id="43" dur="580">
                                          <p:stCondLst>
                                            <p:cond delay="0"/>
                                          </p:stCondLst>
                                        </p:cTn>
                                        <p:tgtEl>
                                          <p:spTgt spid="28"/>
                                        </p:tgtEl>
                                      </p:cBhvr>
                                    </p:animEffect>
                                    <p:anim calcmode="lin" valueType="num">
                                      <p:cBhvr>
                                        <p:cTn id="44"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49" dur="26">
                                          <p:stCondLst>
                                            <p:cond delay="650"/>
                                          </p:stCondLst>
                                        </p:cTn>
                                        <p:tgtEl>
                                          <p:spTgt spid="28"/>
                                        </p:tgtEl>
                                      </p:cBhvr>
                                      <p:to x="100000" y="60000"/>
                                    </p:animScale>
                                    <p:animScale>
                                      <p:cBhvr>
                                        <p:cTn id="50" dur="166" decel="50000">
                                          <p:stCondLst>
                                            <p:cond delay="676"/>
                                          </p:stCondLst>
                                        </p:cTn>
                                        <p:tgtEl>
                                          <p:spTgt spid="28"/>
                                        </p:tgtEl>
                                      </p:cBhvr>
                                      <p:to x="100000" y="100000"/>
                                    </p:animScale>
                                    <p:animScale>
                                      <p:cBhvr>
                                        <p:cTn id="51" dur="26">
                                          <p:stCondLst>
                                            <p:cond delay="1312"/>
                                          </p:stCondLst>
                                        </p:cTn>
                                        <p:tgtEl>
                                          <p:spTgt spid="28"/>
                                        </p:tgtEl>
                                      </p:cBhvr>
                                      <p:to x="100000" y="80000"/>
                                    </p:animScale>
                                    <p:animScale>
                                      <p:cBhvr>
                                        <p:cTn id="52" dur="166" decel="50000">
                                          <p:stCondLst>
                                            <p:cond delay="1338"/>
                                          </p:stCondLst>
                                        </p:cTn>
                                        <p:tgtEl>
                                          <p:spTgt spid="28"/>
                                        </p:tgtEl>
                                      </p:cBhvr>
                                      <p:to x="100000" y="100000"/>
                                    </p:animScale>
                                    <p:animScale>
                                      <p:cBhvr>
                                        <p:cTn id="53" dur="26">
                                          <p:stCondLst>
                                            <p:cond delay="1642"/>
                                          </p:stCondLst>
                                        </p:cTn>
                                        <p:tgtEl>
                                          <p:spTgt spid="28"/>
                                        </p:tgtEl>
                                      </p:cBhvr>
                                      <p:to x="100000" y="90000"/>
                                    </p:animScale>
                                    <p:animScale>
                                      <p:cBhvr>
                                        <p:cTn id="54" dur="166" decel="50000">
                                          <p:stCondLst>
                                            <p:cond delay="1668"/>
                                          </p:stCondLst>
                                        </p:cTn>
                                        <p:tgtEl>
                                          <p:spTgt spid="28"/>
                                        </p:tgtEl>
                                      </p:cBhvr>
                                      <p:to x="100000" y="100000"/>
                                    </p:animScale>
                                    <p:animScale>
                                      <p:cBhvr>
                                        <p:cTn id="55" dur="26">
                                          <p:stCondLst>
                                            <p:cond delay="1808"/>
                                          </p:stCondLst>
                                        </p:cTn>
                                        <p:tgtEl>
                                          <p:spTgt spid="28"/>
                                        </p:tgtEl>
                                      </p:cBhvr>
                                      <p:to x="100000" y="95000"/>
                                    </p:animScale>
                                    <p:animScale>
                                      <p:cBhvr>
                                        <p:cTn id="56" dur="166" decel="50000">
                                          <p:stCondLst>
                                            <p:cond delay="1834"/>
                                          </p:stCondLst>
                                        </p:cTn>
                                        <p:tgtEl>
                                          <p:spTgt spid="28"/>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wipe(down)">
                                      <p:cBhvr>
                                        <p:cTn id="61" dur="580">
                                          <p:stCondLst>
                                            <p:cond delay="0"/>
                                          </p:stCondLst>
                                        </p:cTn>
                                        <p:tgtEl>
                                          <p:spTgt spid="29"/>
                                        </p:tgtEl>
                                      </p:cBhvr>
                                    </p:animEffect>
                                    <p:anim calcmode="lin" valueType="num">
                                      <p:cBhvr>
                                        <p:cTn id="62"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67" dur="26">
                                          <p:stCondLst>
                                            <p:cond delay="650"/>
                                          </p:stCondLst>
                                        </p:cTn>
                                        <p:tgtEl>
                                          <p:spTgt spid="29"/>
                                        </p:tgtEl>
                                      </p:cBhvr>
                                      <p:to x="100000" y="60000"/>
                                    </p:animScale>
                                    <p:animScale>
                                      <p:cBhvr>
                                        <p:cTn id="68" dur="166" decel="50000">
                                          <p:stCondLst>
                                            <p:cond delay="676"/>
                                          </p:stCondLst>
                                        </p:cTn>
                                        <p:tgtEl>
                                          <p:spTgt spid="29"/>
                                        </p:tgtEl>
                                      </p:cBhvr>
                                      <p:to x="100000" y="100000"/>
                                    </p:animScale>
                                    <p:animScale>
                                      <p:cBhvr>
                                        <p:cTn id="69" dur="26">
                                          <p:stCondLst>
                                            <p:cond delay="1312"/>
                                          </p:stCondLst>
                                        </p:cTn>
                                        <p:tgtEl>
                                          <p:spTgt spid="29"/>
                                        </p:tgtEl>
                                      </p:cBhvr>
                                      <p:to x="100000" y="80000"/>
                                    </p:animScale>
                                    <p:animScale>
                                      <p:cBhvr>
                                        <p:cTn id="70" dur="166" decel="50000">
                                          <p:stCondLst>
                                            <p:cond delay="1338"/>
                                          </p:stCondLst>
                                        </p:cTn>
                                        <p:tgtEl>
                                          <p:spTgt spid="29"/>
                                        </p:tgtEl>
                                      </p:cBhvr>
                                      <p:to x="100000" y="100000"/>
                                    </p:animScale>
                                    <p:animScale>
                                      <p:cBhvr>
                                        <p:cTn id="71" dur="26">
                                          <p:stCondLst>
                                            <p:cond delay="1642"/>
                                          </p:stCondLst>
                                        </p:cTn>
                                        <p:tgtEl>
                                          <p:spTgt spid="29"/>
                                        </p:tgtEl>
                                      </p:cBhvr>
                                      <p:to x="100000" y="90000"/>
                                    </p:animScale>
                                    <p:animScale>
                                      <p:cBhvr>
                                        <p:cTn id="72" dur="166" decel="50000">
                                          <p:stCondLst>
                                            <p:cond delay="1668"/>
                                          </p:stCondLst>
                                        </p:cTn>
                                        <p:tgtEl>
                                          <p:spTgt spid="29"/>
                                        </p:tgtEl>
                                      </p:cBhvr>
                                      <p:to x="100000" y="100000"/>
                                    </p:animScale>
                                    <p:animScale>
                                      <p:cBhvr>
                                        <p:cTn id="73" dur="26">
                                          <p:stCondLst>
                                            <p:cond delay="1808"/>
                                          </p:stCondLst>
                                        </p:cTn>
                                        <p:tgtEl>
                                          <p:spTgt spid="29"/>
                                        </p:tgtEl>
                                      </p:cBhvr>
                                      <p:to x="100000" y="95000"/>
                                    </p:animScale>
                                    <p:animScale>
                                      <p:cBhvr>
                                        <p:cTn id="74" dur="166" decel="50000">
                                          <p:stCondLst>
                                            <p:cond delay="1834"/>
                                          </p:stCondLst>
                                        </p:cTn>
                                        <p:tgtEl>
                                          <p:spTgt spid="29"/>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nodeType="click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wipe(down)">
                                      <p:cBhvr>
                                        <p:cTn id="79" dur="580">
                                          <p:stCondLst>
                                            <p:cond delay="0"/>
                                          </p:stCondLst>
                                        </p:cTn>
                                        <p:tgtEl>
                                          <p:spTgt spid="30"/>
                                        </p:tgtEl>
                                      </p:cBhvr>
                                    </p:animEffect>
                                    <p:anim calcmode="lin" valueType="num">
                                      <p:cBhvr>
                                        <p:cTn id="80"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85" dur="26">
                                          <p:stCondLst>
                                            <p:cond delay="650"/>
                                          </p:stCondLst>
                                        </p:cTn>
                                        <p:tgtEl>
                                          <p:spTgt spid="30"/>
                                        </p:tgtEl>
                                      </p:cBhvr>
                                      <p:to x="100000" y="60000"/>
                                    </p:animScale>
                                    <p:animScale>
                                      <p:cBhvr>
                                        <p:cTn id="86" dur="166" decel="50000">
                                          <p:stCondLst>
                                            <p:cond delay="676"/>
                                          </p:stCondLst>
                                        </p:cTn>
                                        <p:tgtEl>
                                          <p:spTgt spid="30"/>
                                        </p:tgtEl>
                                      </p:cBhvr>
                                      <p:to x="100000" y="100000"/>
                                    </p:animScale>
                                    <p:animScale>
                                      <p:cBhvr>
                                        <p:cTn id="87" dur="26">
                                          <p:stCondLst>
                                            <p:cond delay="1312"/>
                                          </p:stCondLst>
                                        </p:cTn>
                                        <p:tgtEl>
                                          <p:spTgt spid="30"/>
                                        </p:tgtEl>
                                      </p:cBhvr>
                                      <p:to x="100000" y="80000"/>
                                    </p:animScale>
                                    <p:animScale>
                                      <p:cBhvr>
                                        <p:cTn id="88" dur="166" decel="50000">
                                          <p:stCondLst>
                                            <p:cond delay="1338"/>
                                          </p:stCondLst>
                                        </p:cTn>
                                        <p:tgtEl>
                                          <p:spTgt spid="30"/>
                                        </p:tgtEl>
                                      </p:cBhvr>
                                      <p:to x="100000" y="100000"/>
                                    </p:animScale>
                                    <p:animScale>
                                      <p:cBhvr>
                                        <p:cTn id="89" dur="26">
                                          <p:stCondLst>
                                            <p:cond delay="1642"/>
                                          </p:stCondLst>
                                        </p:cTn>
                                        <p:tgtEl>
                                          <p:spTgt spid="30"/>
                                        </p:tgtEl>
                                      </p:cBhvr>
                                      <p:to x="100000" y="90000"/>
                                    </p:animScale>
                                    <p:animScale>
                                      <p:cBhvr>
                                        <p:cTn id="90" dur="166" decel="50000">
                                          <p:stCondLst>
                                            <p:cond delay="1668"/>
                                          </p:stCondLst>
                                        </p:cTn>
                                        <p:tgtEl>
                                          <p:spTgt spid="30"/>
                                        </p:tgtEl>
                                      </p:cBhvr>
                                      <p:to x="100000" y="100000"/>
                                    </p:animScale>
                                    <p:animScale>
                                      <p:cBhvr>
                                        <p:cTn id="91" dur="26">
                                          <p:stCondLst>
                                            <p:cond delay="1808"/>
                                          </p:stCondLst>
                                        </p:cTn>
                                        <p:tgtEl>
                                          <p:spTgt spid="30"/>
                                        </p:tgtEl>
                                      </p:cBhvr>
                                      <p:to x="100000" y="95000"/>
                                    </p:animScale>
                                    <p:animScale>
                                      <p:cBhvr>
                                        <p:cTn id="92" dur="166" decel="50000">
                                          <p:stCondLst>
                                            <p:cond delay="1834"/>
                                          </p:stCondLst>
                                        </p:cTn>
                                        <p:tgtEl>
                                          <p:spTgt spid="3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2782389" cy="68580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2163" y="57922"/>
            <a:ext cx="1567543" cy="1241476"/>
          </a:xfrm>
          <a:prstGeom prst="rect">
            <a:avLst/>
          </a:prstGeom>
        </p:spPr>
      </p:pic>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4788" y="57922"/>
            <a:ext cx="1537063" cy="1145782"/>
          </a:xfrm>
          <a:prstGeom prst="rect">
            <a:avLst/>
          </a:prstGeom>
        </p:spPr>
      </p:pic>
      <p:sp>
        <p:nvSpPr>
          <p:cNvPr id="10" name="ZoneTexte 9"/>
          <p:cNvSpPr txBox="1"/>
          <p:nvPr/>
        </p:nvSpPr>
        <p:spPr>
          <a:xfrm rot="17561760">
            <a:off x="-1479136" y="3576925"/>
            <a:ext cx="6085902" cy="830997"/>
          </a:xfrm>
          <a:prstGeom prst="rect">
            <a:avLst/>
          </a:prstGeom>
          <a:noFill/>
        </p:spPr>
        <p:txBody>
          <a:bodyPr wrap="square" rtlCol="0">
            <a:spAutoFit/>
          </a:bodyPr>
          <a:lstStyle/>
          <a:p>
            <a:r>
              <a:rPr lang="fr-FR" sz="2400" b="1" dirty="0" smtClean="0">
                <a:solidFill>
                  <a:schemeClr val="bg1"/>
                </a:solidFill>
                <a:latin typeface="Times New Roman" panose="02020603050405020304" pitchFamily="18" charset="0"/>
                <a:cs typeface="Times New Roman" panose="02020603050405020304" pitchFamily="18" charset="0"/>
              </a:rPr>
              <a:t>CONCLUSION ET RECOMMANDATION</a:t>
            </a:r>
            <a:endParaRPr lang="fr-FR" sz="2400" b="1" dirty="0" smtClean="0">
              <a:solidFill>
                <a:srgbClr val="FF0000"/>
              </a:solidFill>
              <a:latin typeface="Times New Roman" panose="02020603050405020304" pitchFamily="18" charset="0"/>
              <a:cs typeface="Times New Roman" panose="02020603050405020304" pitchFamily="18" charset="0"/>
            </a:endParaRPr>
          </a:p>
          <a:p>
            <a:r>
              <a:rPr lang="fr-FR" sz="2400" b="1" dirty="0">
                <a:solidFill>
                  <a:srgbClr val="FF0000"/>
                </a:solidFill>
                <a:latin typeface="Times New Roman" panose="02020603050405020304" pitchFamily="18" charset="0"/>
                <a:cs typeface="Times New Roman" panose="02020603050405020304" pitchFamily="18" charset="0"/>
              </a:rPr>
              <a:t> </a:t>
            </a:r>
            <a:r>
              <a:rPr lang="fr-FR" sz="2400" b="1" dirty="0" smtClean="0">
                <a:solidFill>
                  <a:srgbClr val="FF0000"/>
                </a:solidFill>
                <a:latin typeface="Times New Roman" panose="02020603050405020304" pitchFamily="18" charset="0"/>
                <a:cs typeface="Times New Roman" panose="02020603050405020304" pitchFamily="18" charset="0"/>
              </a:rPr>
              <a:t>                         </a:t>
            </a:r>
            <a:endParaRPr lang="fr-FR" sz="2400" b="1" dirty="0">
              <a:solidFill>
                <a:srgbClr val="FF0000"/>
              </a:solidFill>
              <a:latin typeface="Times New Roman" panose="02020603050405020304" pitchFamily="18" charset="0"/>
              <a:cs typeface="Times New Roman" panose="02020603050405020304" pitchFamily="18" charset="0"/>
            </a:endParaRPr>
          </a:p>
        </p:txBody>
      </p:sp>
      <p:sp>
        <p:nvSpPr>
          <p:cNvPr id="3" name="ZoneTexte 2"/>
          <p:cNvSpPr txBox="1"/>
          <p:nvPr/>
        </p:nvSpPr>
        <p:spPr>
          <a:xfrm>
            <a:off x="3304903" y="1815737"/>
            <a:ext cx="7445828" cy="3139321"/>
          </a:xfrm>
          <a:prstGeom prst="rect">
            <a:avLst/>
          </a:prstGeom>
          <a:noFill/>
        </p:spPr>
        <p:txBody>
          <a:bodyPr wrap="square" rtlCol="0">
            <a:spAutoFit/>
          </a:bodyPr>
          <a:lstStyle/>
          <a:p>
            <a:pPr marL="285750" indent="-285750" algn="just">
              <a:buFont typeface="Arial" panose="020B0604020202020204" pitchFamily="34" charset="0"/>
              <a:buChar char="•"/>
            </a:pPr>
            <a:r>
              <a:rPr lang="fr-FR" b="1" dirty="0">
                <a:latin typeface="Times New Roman" panose="02020603050405020304" pitchFamily="18" charset="0"/>
                <a:cs typeface="Times New Roman" panose="02020603050405020304" pitchFamily="18" charset="0"/>
              </a:rPr>
              <a:t>nous pouvons dire que le climat camerounais est extrêmement très varié par région et par </a:t>
            </a:r>
            <a:r>
              <a:rPr lang="fr-FR" b="1" dirty="0" smtClean="0">
                <a:latin typeface="Times New Roman" panose="02020603050405020304" pitchFamily="18" charset="0"/>
                <a:cs typeface="Times New Roman" panose="02020603050405020304" pitchFamily="18" charset="0"/>
              </a:rPr>
              <a:t>mois (Saison sèche et pluvieuse )</a:t>
            </a:r>
          </a:p>
          <a:p>
            <a:pPr algn="just"/>
            <a:endParaRPr lang="fr-FR" b="1"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fr-FR" b="1" dirty="0">
                <a:latin typeface="Times New Roman" panose="02020603050405020304" pitchFamily="18" charset="0"/>
                <a:cs typeface="Times New Roman" panose="02020603050405020304" pitchFamily="18" charset="0"/>
              </a:rPr>
              <a:t>Les températures moyennes au Cameroun ont légèrement augmenté au début du XXe </a:t>
            </a:r>
            <a:r>
              <a:rPr lang="fr-FR" b="1" dirty="0" smtClean="0">
                <a:latin typeface="Times New Roman" panose="02020603050405020304" pitchFamily="18" charset="0"/>
                <a:cs typeface="Times New Roman" panose="02020603050405020304" pitchFamily="18" charset="0"/>
              </a:rPr>
              <a:t>siècle</a:t>
            </a:r>
          </a:p>
          <a:p>
            <a:pPr algn="just"/>
            <a:endParaRPr lang="fr-FR" b="1"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fr-FR" b="1" dirty="0">
                <a:latin typeface="Times New Roman" panose="02020603050405020304" pitchFamily="18" charset="0"/>
                <a:cs typeface="Times New Roman" panose="02020603050405020304" pitchFamily="18" charset="0"/>
              </a:rPr>
              <a:t>Cette tendance au réchauffement est plus prononcée dans le nord du pays que dans le </a:t>
            </a:r>
            <a:r>
              <a:rPr lang="fr-FR" b="1" dirty="0" smtClean="0">
                <a:latin typeface="Times New Roman" panose="02020603050405020304" pitchFamily="18" charset="0"/>
                <a:cs typeface="Times New Roman" panose="02020603050405020304" pitchFamily="18" charset="0"/>
              </a:rPr>
              <a:t>sud</a:t>
            </a:r>
          </a:p>
          <a:p>
            <a:pPr algn="just"/>
            <a:endParaRPr lang="fr-FR" b="1"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fr-FR" b="1" dirty="0">
                <a:latin typeface="Times New Roman" panose="02020603050405020304" pitchFamily="18" charset="0"/>
                <a:cs typeface="Times New Roman" panose="02020603050405020304" pitchFamily="18" charset="0"/>
              </a:rPr>
              <a:t>. Les tendances des précipitations sont plus variées que les tendances de température</a:t>
            </a:r>
          </a:p>
        </p:txBody>
      </p:sp>
    </p:spTree>
    <p:extLst>
      <p:ext uri="{BB962C8B-B14F-4D97-AF65-F5344CB8AC3E}">
        <p14:creationId xmlns:p14="http://schemas.microsoft.com/office/powerpoint/2010/main" val="59220402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2782389" cy="68580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2163" y="57922"/>
            <a:ext cx="1567543" cy="1241476"/>
          </a:xfrm>
          <a:prstGeom prst="rect">
            <a:avLst/>
          </a:prstGeom>
        </p:spPr>
      </p:pic>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4788" y="57922"/>
            <a:ext cx="1537063" cy="1145782"/>
          </a:xfrm>
          <a:prstGeom prst="rect">
            <a:avLst/>
          </a:prstGeom>
        </p:spPr>
      </p:pic>
      <p:sp>
        <p:nvSpPr>
          <p:cNvPr id="10" name="ZoneTexte 9"/>
          <p:cNvSpPr txBox="1"/>
          <p:nvPr/>
        </p:nvSpPr>
        <p:spPr>
          <a:xfrm rot="17561760">
            <a:off x="-1479136" y="3576925"/>
            <a:ext cx="6085902" cy="830997"/>
          </a:xfrm>
          <a:prstGeom prst="rect">
            <a:avLst/>
          </a:prstGeom>
          <a:noFill/>
        </p:spPr>
        <p:txBody>
          <a:bodyPr wrap="square" rtlCol="0">
            <a:spAutoFit/>
          </a:bodyPr>
          <a:lstStyle/>
          <a:p>
            <a:r>
              <a:rPr lang="fr-FR" sz="2400" b="1" dirty="0" smtClean="0">
                <a:solidFill>
                  <a:schemeClr val="bg1"/>
                </a:solidFill>
                <a:latin typeface="Times New Roman" panose="02020603050405020304" pitchFamily="18" charset="0"/>
                <a:cs typeface="Times New Roman" panose="02020603050405020304" pitchFamily="18" charset="0"/>
              </a:rPr>
              <a:t>CONCLUSION ET RECOMMANDATION</a:t>
            </a:r>
            <a:endParaRPr lang="fr-FR" sz="2400" b="1" dirty="0" smtClean="0">
              <a:solidFill>
                <a:srgbClr val="FF0000"/>
              </a:solidFill>
              <a:latin typeface="Times New Roman" panose="02020603050405020304" pitchFamily="18" charset="0"/>
              <a:cs typeface="Times New Roman" panose="02020603050405020304" pitchFamily="18" charset="0"/>
            </a:endParaRPr>
          </a:p>
          <a:p>
            <a:r>
              <a:rPr lang="fr-FR" sz="2400" b="1" dirty="0">
                <a:solidFill>
                  <a:srgbClr val="FF0000"/>
                </a:solidFill>
                <a:latin typeface="Times New Roman" panose="02020603050405020304" pitchFamily="18" charset="0"/>
                <a:cs typeface="Times New Roman" panose="02020603050405020304" pitchFamily="18" charset="0"/>
              </a:rPr>
              <a:t> </a:t>
            </a:r>
            <a:r>
              <a:rPr lang="fr-FR" sz="2400" b="1" dirty="0" smtClean="0">
                <a:solidFill>
                  <a:srgbClr val="FF0000"/>
                </a:solidFill>
                <a:latin typeface="Times New Roman" panose="02020603050405020304" pitchFamily="18" charset="0"/>
                <a:cs typeface="Times New Roman" panose="02020603050405020304" pitchFamily="18" charset="0"/>
              </a:rPr>
              <a:t>                         </a:t>
            </a:r>
            <a:endParaRPr lang="fr-FR" sz="2400" b="1" dirty="0">
              <a:solidFill>
                <a:srgbClr val="FF0000"/>
              </a:solidFill>
              <a:latin typeface="Times New Roman" panose="02020603050405020304" pitchFamily="18" charset="0"/>
              <a:cs typeface="Times New Roman" panose="02020603050405020304" pitchFamily="18" charset="0"/>
            </a:endParaRPr>
          </a:p>
        </p:txBody>
      </p:sp>
      <p:sp>
        <p:nvSpPr>
          <p:cNvPr id="2" name="ZoneTexte 1"/>
          <p:cNvSpPr txBox="1"/>
          <p:nvPr/>
        </p:nvSpPr>
        <p:spPr>
          <a:xfrm>
            <a:off x="3448594" y="1828800"/>
            <a:ext cx="6858000" cy="2308324"/>
          </a:xfrm>
          <a:prstGeom prst="rect">
            <a:avLst/>
          </a:prstGeom>
          <a:noFill/>
        </p:spPr>
        <p:txBody>
          <a:bodyPr wrap="square" rtlCol="0">
            <a:spAutoFit/>
          </a:bodyPr>
          <a:lstStyle/>
          <a:p>
            <a:pPr marL="285750" indent="-285750" algn="just">
              <a:buFont typeface="Wingdings" panose="05000000000000000000" pitchFamily="2" charset="2"/>
              <a:buChar char="q"/>
            </a:pPr>
            <a:r>
              <a:rPr lang="fr-FR" b="1" dirty="0">
                <a:latin typeface="Times New Roman" panose="02020603050405020304" pitchFamily="18" charset="0"/>
                <a:cs typeface="Times New Roman" panose="02020603050405020304" pitchFamily="18" charset="0"/>
              </a:rPr>
              <a:t>Développer des variétés de cultures résistantes à la sécheresse et aux </a:t>
            </a:r>
            <a:r>
              <a:rPr lang="fr-FR" b="1" dirty="0" smtClean="0">
                <a:latin typeface="Times New Roman" panose="02020603050405020304" pitchFamily="18" charset="0"/>
                <a:cs typeface="Times New Roman" panose="02020603050405020304" pitchFamily="18" charset="0"/>
              </a:rPr>
              <a:t>maladies</a:t>
            </a:r>
          </a:p>
          <a:p>
            <a:pPr marL="285750" indent="-285750" algn="just">
              <a:buFont typeface="Wingdings" panose="05000000000000000000" pitchFamily="2" charset="2"/>
              <a:buChar char="q"/>
            </a:pPr>
            <a:r>
              <a:rPr lang="fr-FR" b="1" dirty="0">
                <a:latin typeface="Times New Roman" panose="02020603050405020304" pitchFamily="18" charset="0"/>
                <a:cs typeface="Times New Roman" panose="02020603050405020304" pitchFamily="18" charset="0"/>
              </a:rPr>
              <a:t>Améliorer les pratiques de gestion de </a:t>
            </a:r>
            <a:r>
              <a:rPr lang="fr-FR" b="1" dirty="0" smtClean="0">
                <a:latin typeface="Times New Roman" panose="02020603050405020304" pitchFamily="18" charset="0"/>
                <a:cs typeface="Times New Roman" panose="02020603050405020304" pitchFamily="18" charset="0"/>
              </a:rPr>
              <a:t>l'eau</a:t>
            </a:r>
          </a:p>
          <a:p>
            <a:pPr marL="285750" indent="-285750" algn="just">
              <a:buFont typeface="Wingdings" panose="05000000000000000000" pitchFamily="2" charset="2"/>
              <a:buChar char="q"/>
            </a:pPr>
            <a:r>
              <a:rPr lang="fr-FR" b="1" dirty="0">
                <a:latin typeface="Times New Roman" panose="02020603050405020304" pitchFamily="18" charset="0"/>
                <a:cs typeface="Times New Roman" panose="02020603050405020304" pitchFamily="18" charset="0"/>
              </a:rPr>
              <a:t>Mettre en place des systèmes d'alerte précoce pour les phénomènes météorologiques extrêmes</a:t>
            </a:r>
            <a:r>
              <a:rPr lang="fr-FR" b="1"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q"/>
            </a:pPr>
            <a:r>
              <a:rPr lang="fr-FR" b="1" dirty="0">
                <a:latin typeface="Times New Roman" panose="02020603050405020304" pitchFamily="18" charset="0"/>
                <a:cs typeface="Times New Roman" panose="02020603050405020304" pitchFamily="18" charset="0"/>
              </a:rPr>
              <a:t>Développer des sources d'énergie </a:t>
            </a:r>
            <a:r>
              <a:rPr lang="fr-FR" b="1" dirty="0" smtClean="0">
                <a:latin typeface="Times New Roman" panose="02020603050405020304" pitchFamily="18" charset="0"/>
                <a:cs typeface="Times New Roman" panose="02020603050405020304" pitchFamily="18" charset="0"/>
              </a:rPr>
              <a:t>renouvelables</a:t>
            </a:r>
          </a:p>
          <a:p>
            <a:pPr marL="285750" indent="-285750" algn="just">
              <a:buFont typeface="Wingdings" panose="05000000000000000000" pitchFamily="2" charset="2"/>
              <a:buChar char="q"/>
            </a:pPr>
            <a:r>
              <a:rPr lang="fr-FR" b="1" dirty="0">
                <a:latin typeface="Times New Roman" panose="02020603050405020304" pitchFamily="18" charset="0"/>
                <a:cs typeface="Times New Roman" panose="02020603050405020304" pitchFamily="18" charset="0"/>
              </a:rPr>
              <a:t>Développer des sources d'énergie </a:t>
            </a:r>
            <a:r>
              <a:rPr lang="fr-FR" b="1" dirty="0" smtClean="0">
                <a:latin typeface="Times New Roman" panose="02020603050405020304" pitchFamily="18" charset="0"/>
                <a:cs typeface="Times New Roman" panose="02020603050405020304" pitchFamily="18" charset="0"/>
              </a:rPr>
              <a:t>renouvelables</a:t>
            </a:r>
          </a:p>
          <a:p>
            <a:pPr marL="285750" indent="-285750" algn="just">
              <a:buFont typeface="Wingdings" panose="05000000000000000000" pitchFamily="2" charset="2"/>
              <a:buChar char="q"/>
            </a:pPr>
            <a:r>
              <a:rPr lang="fr-FR" b="1" dirty="0">
                <a:latin typeface="Times New Roman" panose="02020603050405020304" pitchFamily="18" charset="0"/>
                <a:cs typeface="Times New Roman" panose="02020603050405020304" pitchFamily="18" charset="0"/>
              </a:rPr>
              <a:t>Préserver les forêts</a:t>
            </a:r>
          </a:p>
        </p:txBody>
      </p:sp>
    </p:spTree>
    <p:extLst>
      <p:ext uri="{BB962C8B-B14F-4D97-AF65-F5344CB8AC3E}">
        <p14:creationId xmlns:p14="http://schemas.microsoft.com/office/powerpoint/2010/main" val="217452930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5934" y="1378249"/>
            <a:ext cx="4468505" cy="4859383"/>
          </a:xfrm>
          <a:prstGeom prst="rect">
            <a:avLst/>
          </a:prstGeom>
          <a:ln>
            <a:noFill/>
          </a:ln>
          <a:effectLst>
            <a:outerShdw blurRad="50800" dist="38100" dir="2700000" algn="tl" rotWithShape="0">
              <a:prstClr val="black">
                <a:alpha val="40000"/>
              </a:prstClr>
            </a:outerShdw>
          </a:effectLst>
        </p:spPr>
      </p:pic>
      <p:sp>
        <p:nvSpPr>
          <p:cNvPr id="4" name="Rectangle 3"/>
          <p:cNvSpPr/>
          <p:nvPr/>
        </p:nvSpPr>
        <p:spPr>
          <a:xfrm>
            <a:off x="0" y="0"/>
            <a:ext cx="2782389" cy="68580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2163" y="57922"/>
            <a:ext cx="1567543" cy="1241476"/>
          </a:xfrm>
          <a:prstGeom prst="rect">
            <a:avLst/>
          </a:prstGeom>
        </p:spPr>
      </p:pic>
      <p:pic>
        <p:nvPicPr>
          <p:cNvPr id="9" name="Imag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54788" y="57922"/>
            <a:ext cx="1537063" cy="1145782"/>
          </a:xfrm>
          <a:prstGeom prst="rect">
            <a:avLst/>
          </a:prstGeom>
        </p:spPr>
      </p:pic>
      <p:sp>
        <p:nvSpPr>
          <p:cNvPr id="3" name="ZoneTexte 2"/>
          <p:cNvSpPr txBox="1"/>
          <p:nvPr/>
        </p:nvSpPr>
        <p:spPr>
          <a:xfrm rot="19425896">
            <a:off x="3640574" y="2424502"/>
            <a:ext cx="8007162" cy="1446550"/>
          </a:xfrm>
          <a:prstGeom prst="rect">
            <a:avLst/>
          </a:prstGeom>
          <a:noFill/>
        </p:spPr>
        <p:txBody>
          <a:bodyPr wrap="square" rtlCol="0">
            <a:spAutoFit/>
          </a:bodyPr>
          <a:lstStyle/>
          <a:p>
            <a:pPr algn="ctr"/>
            <a:r>
              <a:rPr lang="fr-FR" sz="4400" b="1" dirty="0" smtClean="0">
                <a:solidFill>
                  <a:srgbClr val="0070C0"/>
                </a:solidFill>
              </a:rPr>
              <a:t>MERCI POUR VOTRE AIMABLE ATTENTION</a:t>
            </a:r>
            <a:endParaRPr lang="fr-FR" sz="4400" b="1" dirty="0">
              <a:solidFill>
                <a:srgbClr val="0070C0"/>
              </a:solidFill>
            </a:endParaRPr>
          </a:p>
        </p:txBody>
      </p:sp>
    </p:spTree>
    <p:extLst>
      <p:ext uri="{BB962C8B-B14F-4D97-AF65-F5344CB8AC3E}">
        <p14:creationId xmlns:p14="http://schemas.microsoft.com/office/powerpoint/2010/main" val="9525058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226526" cy="68580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53098" y="496389"/>
            <a:ext cx="2756262" cy="2299062"/>
          </a:xfrm>
          <a:prstGeom prst="rect">
            <a:avLst/>
          </a:prstGeom>
        </p:spPr>
      </p:pic>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3188" y="496389"/>
            <a:ext cx="2286001" cy="2103120"/>
          </a:xfrm>
          <a:prstGeom prst="rect">
            <a:avLst/>
          </a:prstGeom>
        </p:spPr>
      </p:pic>
      <p:sp>
        <p:nvSpPr>
          <p:cNvPr id="10" name="ZoneTexte 9"/>
          <p:cNvSpPr txBox="1"/>
          <p:nvPr/>
        </p:nvSpPr>
        <p:spPr>
          <a:xfrm rot="17561760">
            <a:off x="135313" y="3223935"/>
            <a:ext cx="3019680" cy="830997"/>
          </a:xfrm>
          <a:prstGeom prst="rect">
            <a:avLst/>
          </a:prstGeom>
          <a:noFill/>
        </p:spPr>
        <p:txBody>
          <a:bodyPr wrap="square" rtlCol="0">
            <a:spAutoFit/>
          </a:bodyPr>
          <a:lstStyle/>
          <a:p>
            <a:r>
              <a:rPr lang="fr-FR" sz="2400" b="1" dirty="0" smtClean="0">
                <a:solidFill>
                  <a:schemeClr val="bg1"/>
                </a:solidFill>
                <a:latin typeface="Times New Roman" panose="02020603050405020304" pitchFamily="18" charset="0"/>
                <a:cs typeface="Times New Roman" panose="02020603050405020304" pitchFamily="18" charset="0"/>
              </a:rPr>
              <a:t>INTRODUCTION</a:t>
            </a:r>
            <a:endParaRPr lang="fr-FR" sz="2400" b="1" dirty="0" smtClean="0">
              <a:solidFill>
                <a:srgbClr val="FF0000"/>
              </a:solidFill>
              <a:latin typeface="Times New Roman" panose="02020603050405020304" pitchFamily="18" charset="0"/>
              <a:cs typeface="Times New Roman" panose="02020603050405020304" pitchFamily="18" charset="0"/>
            </a:endParaRPr>
          </a:p>
          <a:p>
            <a:r>
              <a:rPr lang="fr-FR" sz="2400" b="1" dirty="0">
                <a:solidFill>
                  <a:srgbClr val="FF0000"/>
                </a:solidFill>
                <a:latin typeface="Times New Roman" panose="02020603050405020304" pitchFamily="18" charset="0"/>
                <a:cs typeface="Times New Roman" panose="02020603050405020304" pitchFamily="18" charset="0"/>
              </a:rPr>
              <a:t> </a:t>
            </a:r>
            <a:r>
              <a:rPr lang="fr-FR" sz="2400" b="1" dirty="0" smtClean="0">
                <a:solidFill>
                  <a:srgbClr val="FF0000"/>
                </a:solidFill>
                <a:latin typeface="Times New Roman" panose="02020603050405020304" pitchFamily="18" charset="0"/>
                <a:cs typeface="Times New Roman" panose="02020603050405020304" pitchFamily="18" charset="0"/>
              </a:rPr>
              <a:t>                         </a:t>
            </a:r>
            <a:endParaRPr lang="fr-FR" sz="2400" b="1" dirty="0">
              <a:solidFill>
                <a:srgbClr val="FF0000"/>
              </a:solidFill>
              <a:latin typeface="Times New Roman" panose="02020603050405020304" pitchFamily="18" charset="0"/>
              <a:cs typeface="Times New Roman" panose="02020603050405020304" pitchFamily="18" charset="0"/>
            </a:endParaRPr>
          </a:p>
        </p:txBody>
      </p:sp>
      <p:sp>
        <p:nvSpPr>
          <p:cNvPr id="3" name="ZoneTexte 2"/>
          <p:cNvSpPr txBox="1"/>
          <p:nvPr/>
        </p:nvSpPr>
        <p:spPr>
          <a:xfrm>
            <a:off x="5159829" y="3639433"/>
            <a:ext cx="6309360" cy="3139321"/>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Le changement climatique est l’un des défis urgent auquel l’humanité est confrontée aujourd’hui. Ces effets se font de plus en plus ressentir dans le monde à travers différents phénomènes naturel </a:t>
            </a:r>
            <a:r>
              <a:rPr lang="fr-FR" dirty="0" smtClean="0">
                <a:latin typeface="Times New Roman" panose="02020603050405020304" pitchFamily="18" charset="0"/>
                <a:cs typeface="Times New Roman" panose="02020603050405020304" pitchFamily="18" charset="0"/>
              </a:rPr>
              <a:t>métrologique. </a:t>
            </a:r>
            <a:r>
              <a:rPr lang="fr-FR" dirty="0">
                <a:latin typeface="Times New Roman" panose="02020603050405020304" pitchFamily="18" charset="0"/>
                <a:cs typeface="Times New Roman" panose="02020603050405020304" pitchFamily="18" charset="0"/>
              </a:rPr>
              <a:t>Tous ces phénomènes ont un impact sur le plan sur le plan socio-économiques et culturelle d’une nation, d’où l’intérêt de mener des études afin d’élaborer différentes mesures de précautions à long terme. Dans ce projet, nous faisons une analyse des données climatiques passée au </a:t>
            </a:r>
            <a:r>
              <a:rPr lang="fr-FR" dirty="0" smtClean="0">
                <a:latin typeface="Times New Roman" panose="02020603050405020304" pitchFamily="18" charset="0"/>
                <a:cs typeface="Times New Roman" panose="02020603050405020304" pitchFamily="18" charset="0"/>
              </a:rPr>
              <a:t>Cameroun </a:t>
            </a:r>
            <a:r>
              <a:rPr lang="fr-FR" dirty="0">
                <a:latin typeface="Times New Roman" panose="02020603050405020304" pitchFamily="18" charset="0"/>
                <a:cs typeface="Times New Roman" panose="02020603050405020304" pitchFamily="18" charset="0"/>
              </a:rPr>
              <a:t>pour étudier les tendances climatiques afin de ressortir des anomalies sur différentes zones</a:t>
            </a:r>
            <a:r>
              <a:rPr lang="fr-FR" dirty="0"/>
              <a:t>. </a:t>
            </a:r>
          </a:p>
          <a:p>
            <a:endParaRPr lang="fr-FR" dirty="0"/>
          </a:p>
        </p:txBody>
      </p:sp>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0306" y="3474720"/>
            <a:ext cx="1933575" cy="2847703"/>
          </a:xfrm>
          <a:prstGeom prst="rect">
            <a:avLst/>
          </a:prstGeom>
          <a:ln>
            <a:noFill/>
          </a:ln>
        </p:spPr>
      </p:pic>
    </p:spTree>
    <p:extLst>
      <p:ext uri="{BB962C8B-B14F-4D97-AF65-F5344CB8AC3E}">
        <p14:creationId xmlns:p14="http://schemas.microsoft.com/office/powerpoint/2010/main" val="7831142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226526" cy="68580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53098" y="496389"/>
            <a:ext cx="2756262" cy="2299062"/>
          </a:xfrm>
          <a:prstGeom prst="rect">
            <a:avLst/>
          </a:prstGeom>
        </p:spPr>
      </p:pic>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3188" y="496389"/>
            <a:ext cx="2286001" cy="2103120"/>
          </a:xfrm>
          <a:prstGeom prst="rect">
            <a:avLst/>
          </a:prstGeom>
        </p:spPr>
      </p:pic>
      <p:sp>
        <p:nvSpPr>
          <p:cNvPr id="10" name="ZoneTexte 9"/>
          <p:cNvSpPr txBox="1"/>
          <p:nvPr/>
        </p:nvSpPr>
        <p:spPr>
          <a:xfrm rot="17561760">
            <a:off x="-511943" y="3173008"/>
            <a:ext cx="4489374" cy="830997"/>
          </a:xfrm>
          <a:prstGeom prst="rect">
            <a:avLst/>
          </a:prstGeom>
          <a:noFill/>
        </p:spPr>
        <p:txBody>
          <a:bodyPr wrap="square" rtlCol="0">
            <a:spAutoFit/>
          </a:bodyPr>
          <a:lstStyle/>
          <a:p>
            <a:r>
              <a:rPr lang="fr-FR" sz="2400" b="1" dirty="0" smtClean="0">
                <a:solidFill>
                  <a:schemeClr val="bg1"/>
                </a:solidFill>
                <a:latin typeface="Times New Roman" panose="02020603050405020304" pitchFamily="18" charset="0"/>
                <a:cs typeface="Times New Roman" panose="02020603050405020304" pitchFamily="18" charset="0"/>
              </a:rPr>
              <a:t>PRESENTATION DU PROJET</a:t>
            </a:r>
            <a:endParaRPr lang="fr-FR" sz="2400" b="1" dirty="0" smtClean="0">
              <a:solidFill>
                <a:srgbClr val="FF0000"/>
              </a:solidFill>
              <a:latin typeface="Times New Roman" panose="02020603050405020304" pitchFamily="18" charset="0"/>
              <a:cs typeface="Times New Roman" panose="02020603050405020304" pitchFamily="18" charset="0"/>
            </a:endParaRPr>
          </a:p>
          <a:p>
            <a:r>
              <a:rPr lang="fr-FR" sz="2400" b="1" dirty="0">
                <a:solidFill>
                  <a:srgbClr val="FF0000"/>
                </a:solidFill>
                <a:latin typeface="Times New Roman" panose="02020603050405020304" pitchFamily="18" charset="0"/>
                <a:cs typeface="Times New Roman" panose="02020603050405020304" pitchFamily="18" charset="0"/>
              </a:rPr>
              <a:t> </a:t>
            </a:r>
            <a:r>
              <a:rPr lang="fr-FR" sz="2400" b="1" dirty="0" smtClean="0">
                <a:solidFill>
                  <a:srgbClr val="FF0000"/>
                </a:solidFill>
                <a:latin typeface="Times New Roman" panose="02020603050405020304" pitchFamily="18" charset="0"/>
                <a:cs typeface="Times New Roman" panose="02020603050405020304" pitchFamily="18" charset="0"/>
              </a:rPr>
              <a:t>                         </a:t>
            </a:r>
            <a:endParaRPr lang="fr-FR" sz="2400" b="1" dirty="0">
              <a:solidFill>
                <a:srgbClr val="FF0000"/>
              </a:solidFill>
              <a:latin typeface="Times New Roman" panose="02020603050405020304" pitchFamily="18" charset="0"/>
              <a:cs typeface="Times New Roman" panose="02020603050405020304" pitchFamily="18" charset="0"/>
            </a:endParaRPr>
          </a:p>
        </p:txBody>
      </p:sp>
      <p:grpSp>
        <p:nvGrpSpPr>
          <p:cNvPr id="8" name="Groupe 7"/>
          <p:cNvGrpSpPr/>
          <p:nvPr/>
        </p:nvGrpSpPr>
        <p:grpSpPr>
          <a:xfrm>
            <a:off x="3709851" y="3002672"/>
            <a:ext cx="6096000" cy="2277246"/>
            <a:chOff x="3709851" y="3002672"/>
            <a:chExt cx="6096000" cy="2277246"/>
          </a:xfrm>
        </p:grpSpPr>
        <p:sp>
          <p:nvSpPr>
            <p:cNvPr id="5" name="Rectangle 4"/>
            <p:cNvSpPr/>
            <p:nvPr/>
          </p:nvSpPr>
          <p:spPr>
            <a:xfrm>
              <a:off x="3709851" y="3002672"/>
              <a:ext cx="6096000" cy="374077"/>
            </a:xfrm>
            <a:prstGeom prst="rect">
              <a:avLst/>
            </a:prstGeom>
          </p:spPr>
          <p:txBody>
            <a:bodyPr>
              <a:spAutoFit/>
            </a:bodyPr>
            <a:lstStyle/>
            <a:p>
              <a:pPr algn="just">
                <a:lnSpc>
                  <a:spcPct val="107000"/>
                </a:lnSpc>
                <a:spcAft>
                  <a:spcPts val="800"/>
                </a:spcAft>
              </a:pPr>
              <a:r>
                <a:rPr lang="fr-FR" b="1" u="sng" dirty="0" smtClean="0">
                  <a:latin typeface="Times New Roman" panose="02020603050405020304" pitchFamily="18" charset="0"/>
                  <a:ea typeface="Calibri" panose="020F0502020204030204" pitchFamily="34" charset="0"/>
                  <a:cs typeface="Times New Roman" panose="02020603050405020304" pitchFamily="18" charset="0"/>
                </a:rPr>
                <a:t>CONTEXTE :</a:t>
              </a:r>
              <a:endParaRPr lang="fr-FR" sz="1400" b="1" u="sn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3709851" y="3409406"/>
              <a:ext cx="6096000" cy="1870512"/>
            </a:xfrm>
            <a:prstGeom prst="rect">
              <a:avLst/>
            </a:prstGeom>
          </p:spPr>
          <p:txBody>
            <a:bodyPr>
              <a:spAutoFit/>
            </a:bodyPr>
            <a:lstStyle/>
            <a:p>
              <a:pPr algn="just">
                <a:lnSpc>
                  <a:spcPct val="107000"/>
                </a:lnSpc>
                <a:spcAft>
                  <a:spcPts val="800"/>
                </a:spcAft>
              </a:pPr>
              <a:r>
                <a:rPr lang="fr-FR" dirty="0">
                  <a:latin typeface="Times New Roman" panose="02020603050405020304" pitchFamily="18" charset="0"/>
                  <a:ea typeface="Calibri" panose="020F0502020204030204" pitchFamily="34" charset="0"/>
                  <a:cs typeface="Times New Roman" panose="02020603050405020304" pitchFamily="18" charset="0"/>
                </a:rPr>
                <a:t>Le Cameroun, situé en Afrique centrale, est un pays doté d'une grande diversité de climats, allant des forêts tropicales humides aux savanes arides. Le changement climatique représente une menace croissante pour le pays, avec des impacts potentiels sur l'agriculture, les ressources en eau, la santé humaine et les écosystèmes</a:t>
              </a:r>
              <a:r>
                <a:rPr lang="fr-FR" b="1" dirty="0">
                  <a:latin typeface="Times New Roman" panose="02020603050405020304" pitchFamily="18" charset="0"/>
                  <a:ea typeface="Calibri" panose="020F0502020204030204" pitchFamily="34" charset="0"/>
                  <a:cs typeface="Times New Roman" panose="02020603050405020304" pitchFamily="18" charset="0"/>
                </a:rPr>
                <a: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3331049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226526" cy="68580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53098" y="496389"/>
            <a:ext cx="2756262" cy="2299062"/>
          </a:xfrm>
          <a:prstGeom prst="rect">
            <a:avLst/>
          </a:prstGeom>
        </p:spPr>
      </p:pic>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3188" y="496389"/>
            <a:ext cx="2286001" cy="2103120"/>
          </a:xfrm>
          <a:prstGeom prst="rect">
            <a:avLst/>
          </a:prstGeom>
        </p:spPr>
      </p:pic>
      <p:sp>
        <p:nvSpPr>
          <p:cNvPr id="10" name="ZoneTexte 9"/>
          <p:cNvSpPr txBox="1"/>
          <p:nvPr/>
        </p:nvSpPr>
        <p:spPr>
          <a:xfrm rot="17561760">
            <a:off x="-511943" y="3173008"/>
            <a:ext cx="4489374" cy="830997"/>
          </a:xfrm>
          <a:prstGeom prst="rect">
            <a:avLst/>
          </a:prstGeom>
          <a:noFill/>
        </p:spPr>
        <p:txBody>
          <a:bodyPr wrap="square" rtlCol="0">
            <a:spAutoFit/>
          </a:bodyPr>
          <a:lstStyle/>
          <a:p>
            <a:r>
              <a:rPr lang="fr-FR" sz="2400" b="1" dirty="0" smtClean="0">
                <a:solidFill>
                  <a:schemeClr val="bg1"/>
                </a:solidFill>
                <a:latin typeface="Times New Roman" panose="02020603050405020304" pitchFamily="18" charset="0"/>
                <a:cs typeface="Times New Roman" panose="02020603050405020304" pitchFamily="18" charset="0"/>
              </a:rPr>
              <a:t>PRESENTATION DU PROJET</a:t>
            </a:r>
            <a:endParaRPr lang="fr-FR" sz="2400" b="1" dirty="0" smtClean="0">
              <a:solidFill>
                <a:srgbClr val="FF0000"/>
              </a:solidFill>
              <a:latin typeface="Times New Roman" panose="02020603050405020304" pitchFamily="18" charset="0"/>
              <a:cs typeface="Times New Roman" panose="02020603050405020304" pitchFamily="18" charset="0"/>
            </a:endParaRPr>
          </a:p>
          <a:p>
            <a:r>
              <a:rPr lang="fr-FR" sz="2400" b="1" dirty="0">
                <a:solidFill>
                  <a:srgbClr val="FF0000"/>
                </a:solidFill>
                <a:latin typeface="Times New Roman" panose="02020603050405020304" pitchFamily="18" charset="0"/>
                <a:cs typeface="Times New Roman" panose="02020603050405020304" pitchFamily="18" charset="0"/>
              </a:rPr>
              <a:t> </a:t>
            </a:r>
            <a:r>
              <a:rPr lang="fr-FR" sz="2400" b="1" dirty="0" smtClean="0">
                <a:solidFill>
                  <a:srgbClr val="FF0000"/>
                </a:solidFill>
                <a:latin typeface="Times New Roman" panose="02020603050405020304" pitchFamily="18" charset="0"/>
                <a:cs typeface="Times New Roman" panose="02020603050405020304" pitchFamily="18" charset="0"/>
              </a:rPr>
              <a:t>                         </a:t>
            </a:r>
            <a:endParaRPr lang="fr-FR" sz="2400" b="1" dirty="0">
              <a:solidFill>
                <a:srgbClr val="FF0000"/>
              </a:solidFill>
              <a:latin typeface="Times New Roman" panose="02020603050405020304" pitchFamily="18" charset="0"/>
              <a:cs typeface="Times New Roman" panose="02020603050405020304" pitchFamily="18" charset="0"/>
            </a:endParaRPr>
          </a:p>
        </p:txBody>
      </p:sp>
      <p:grpSp>
        <p:nvGrpSpPr>
          <p:cNvPr id="2" name="Groupe 1"/>
          <p:cNvGrpSpPr/>
          <p:nvPr/>
        </p:nvGrpSpPr>
        <p:grpSpPr>
          <a:xfrm>
            <a:off x="3709851" y="3002672"/>
            <a:ext cx="6096000" cy="1091793"/>
            <a:chOff x="3709851" y="3002672"/>
            <a:chExt cx="6096000" cy="1091793"/>
          </a:xfrm>
        </p:grpSpPr>
        <p:sp>
          <p:nvSpPr>
            <p:cNvPr id="5" name="Rectangle 4"/>
            <p:cNvSpPr/>
            <p:nvPr/>
          </p:nvSpPr>
          <p:spPr>
            <a:xfrm>
              <a:off x="3709851" y="3002672"/>
              <a:ext cx="6096000" cy="388696"/>
            </a:xfrm>
            <a:prstGeom prst="rect">
              <a:avLst/>
            </a:prstGeom>
          </p:spPr>
          <p:txBody>
            <a:bodyPr>
              <a:spAutoFit/>
            </a:bodyPr>
            <a:lstStyle/>
            <a:p>
              <a:pPr algn="just">
                <a:lnSpc>
                  <a:spcPct val="107000"/>
                </a:lnSpc>
                <a:spcAft>
                  <a:spcPts val="800"/>
                </a:spcAft>
              </a:pPr>
              <a:r>
                <a:rPr lang="fr-FR" b="1" u="sng" dirty="0" smtClean="0">
                  <a:latin typeface="Times New Roman" panose="02020603050405020304" pitchFamily="18" charset="0"/>
                  <a:ea typeface="Calibri" panose="020F0502020204030204" pitchFamily="34" charset="0"/>
                  <a:cs typeface="Times New Roman" panose="02020603050405020304" pitchFamily="18" charset="0"/>
                </a:rPr>
                <a:t>OBJECTIF PRINCIPAL :</a:t>
              </a:r>
              <a:endParaRPr lang="fr-FR" sz="1400" b="1" u="sn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3709851" y="3409406"/>
              <a:ext cx="6096000" cy="685059"/>
            </a:xfrm>
            <a:prstGeom prst="rect">
              <a:avLst/>
            </a:prstGeom>
          </p:spPr>
          <p:txBody>
            <a:bodyPr>
              <a:spAutoFit/>
            </a:bodyPr>
            <a:lstStyle/>
            <a:p>
              <a:pPr algn="just">
                <a:lnSpc>
                  <a:spcPct val="107000"/>
                </a:lnSpc>
                <a:spcAft>
                  <a:spcPts val="800"/>
                </a:spcAft>
              </a:pPr>
              <a:r>
                <a:rPr lang="fr-FR" dirty="0" smtClean="0">
                  <a:effectLst/>
                  <a:latin typeface="Times New Roman" panose="02020603050405020304" pitchFamily="18" charset="0"/>
                  <a:ea typeface="Calibri" panose="020F0502020204030204" pitchFamily="34" charset="0"/>
                  <a:cs typeface="Times New Roman" panose="02020603050405020304" pitchFamily="18" charset="0"/>
                </a:rPr>
                <a:t>Analyser les données de températures de surface afi</a:t>
              </a:r>
              <a:r>
                <a:rPr lang="fr-FR" dirty="0" smtClean="0">
                  <a:latin typeface="Times New Roman" panose="02020603050405020304" pitchFamily="18" charset="0"/>
                  <a:ea typeface="Calibri" panose="020F0502020204030204" pitchFamily="34" charset="0"/>
                  <a:cs typeface="Times New Roman" panose="02020603050405020304" pitchFamily="18" charset="0"/>
                </a:rPr>
                <a:t>n d’</a:t>
              </a:r>
              <a:r>
                <a:rPr lang="fr-FR" dirty="0" err="1" smtClean="0">
                  <a:latin typeface="Times New Roman" panose="02020603050405020304" pitchFamily="18" charset="0"/>
                  <a:ea typeface="Calibri" panose="020F0502020204030204" pitchFamily="34" charset="0"/>
                  <a:cs typeface="Times New Roman" panose="02020603050405020304" pitchFamily="18" charset="0"/>
                </a:rPr>
                <a:t>idendifier</a:t>
              </a:r>
              <a:r>
                <a:rPr lang="fr-FR" dirty="0" smtClean="0">
                  <a:latin typeface="Times New Roman" panose="02020603050405020304" pitchFamily="18" charset="0"/>
                  <a:ea typeface="Calibri" panose="020F0502020204030204" pitchFamily="34" charset="0"/>
                  <a:cs typeface="Times New Roman" panose="02020603050405020304" pitchFamily="18" charset="0"/>
                </a:rPr>
                <a:t> les tendances et </a:t>
              </a:r>
              <a:r>
                <a:rPr lang="fr-FR" smtClean="0">
                  <a:latin typeface="Times New Roman" panose="02020603050405020304" pitchFamily="18" charset="0"/>
                  <a:ea typeface="Calibri" panose="020F0502020204030204" pitchFamily="34" charset="0"/>
                  <a:cs typeface="Times New Roman" panose="02020603050405020304" pitchFamily="18" charset="0"/>
                </a:rPr>
                <a:t>les anomalies.</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grpSp>
        <p:nvGrpSpPr>
          <p:cNvPr id="3" name="Groupe 2"/>
          <p:cNvGrpSpPr/>
          <p:nvPr/>
        </p:nvGrpSpPr>
        <p:grpSpPr>
          <a:xfrm>
            <a:off x="4763588" y="4213163"/>
            <a:ext cx="6096000" cy="2634190"/>
            <a:chOff x="4763588" y="4213163"/>
            <a:chExt cx="6096000" cy="2634190"/>
          </a:xfrm>
        </p:grpSpPr>
        <p:sp>
          <p:nvSpPr>
            <p:cNvPr id="8" name="Rectangle 7"/>
            <p:cNvSpPr/>
            <p:nvPr/>
          </p:nvSpPr>
          <p:spPr>
            <a:xfrm>
              <a:off x="4763588" y="4213163"/>
              <a:ext cx="6096000" cy="388696"/>
            </a:xfrm>
            <a:prstGeom prst="rect">
              <a:avLst/>
            </a:prstGeom>
          </p:spPr>
          <p:txBody>
            <a:bodyPr>
              <a:spAutoFit/>
            </a:bodyPr>
            <a:lstStyle/>
            <a:p>
              <a:pPr algn="just">
                <a:lnSpc>
                  <a:spcPct val="107000"/>
                </a:lnSpc>
                <a:spcAft>
                  <a:spcPts val="800"/>
                </a:spcAft>
              </a:pPr>
              <a:r>
                <a:rPr lang="fr-FR" b="1" u="sng" dirty="0" smtClean="0">
                  <a:latin typeface="Times New Roman" panose="02020603050405020304" pitchFamily="18" charset="0"/>
                  <a:ea typeface="Calibri" panose="020F0502020204030204" pitchFamily="34" charset="0"/>
                  <a:cs typeface="Times New Roman" panose="02020603050405020304" pitchFamily="18" charset="0"/>
                </a:rPr>
                <a:t>OBJECTIFS SPECIFIQUES :</a:t>
              </a:r>
              <a:endParaRPr lang="fr-FR" sz="1400" b="1" u="sn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4763588" y="4669064"/>
              <a:ext cx="6096000" cy="2178289"/>
            </a:xfrm>
            <a:prstGeom prst="rect">
              <a:avLst/>
            </a:prstGeom>
          </p:spPr>
          <p:txBody>
            <a:bodyPr>
              <a:spAutoFit/>
            </a:bodyPr>
            <a:lstStyle/>
            <a:p>
              <a:pPr marL="285750" indent="-285750" algn="just">
                <a:lnSpc>
                  <a:spcPct val="107000"/>
                </a:lnSpc>
                <a:spcAft>
                  <a:spcPts val="800"/>
                </a:spcAft>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Comprendre les tendances climatiques passées </a:t>
              </a:r>
              <a:endParaRPr lang="fr-FR" dirty="0" smtClean="0">
                <a:latin typeface="Times New Roman" panose="02020603050405020304" pitchFamily="18"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Identifier les zones les plus vulnérables aux impact de changement </a:t>
              </a:r>
              <a:r>
                <a:rPr lang="fr-FR" dirty="0" smtClean="0">
                  <a:latin typeface="Times New Roman" panose="02020603050405020304" pitchFamily="18" charset="0"/>
                  <a:cs typeface="Times New Roman" panose="02020603050405020304" pitchFamily="18" charset="0"/>
                </a:rPr>
                <a:t>climatique</a:t>
              </a:r>
            </a:p>
            <a:p>
              <a:pPr marL="285750" lvl="0" indent="-285750" algn="just">
                <a:lnSpc>
                  <a:spcPct val="107000"/>
                </a:lnSpc>
                <a:spcAft>
                  <a:spcPts val="800"/>
                </a:spcAft>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Développer un modèle climatiques robuste et précis pour prédire les températures futures.</a:t>
              </a:r>
            </a:p>
            <a:p>
              <a:pPr marL="285750" indent="-285750" algn="just">
                <a:lnSpc>
                  <a:spcPct val="107000"/>
                </a:lnSpc>
                <a:spcAft>
                  <a:spcPts val="800"/>
                </a:spcAft>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Proposer des options d’adaptation et d’atténuation </a:t>
              </a:r>
              <a:endParaRPr lang="fr-FR"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24214945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226526" cy="68580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7155" y="115843"/>
            <a:ext cx="2037805" cy="1918540"/>
          </a:xfrm>
          <a:prstGeom prst="rect">
            <a:avLst/>
          </a:prstGeom>
        </p:spPr>
      </p:pic>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05851" y="211537"/>
            <a:ext cx="1907178" cy="1537994"/>
          </a:xfrm>
          <a:prstGeom prst="rect">
            <a:avLst/>
          </a:prstGeom>
        </p:spPr>
      </p:pic>
      <p:sp>
        <p:nvSpPr>
          <p:cNvPr id="10" name="ZoneTexte 9"/>
          <p:cNvSpPr txBox="1"/>
          <p:nvPr/>
        </p:nvSpPr>
        <p:spPr>
          <a:xfrm rot="17561760">
            <a:off x="-958120" y="3470031"/>
            <a:ext cx="5133282" cy="830997"/>
          </a:xfrm>
          <a:prstGeom prst="rect">
            <a:avLst/>
          </a:prstGeom>
          <a:noFill/>
        </p:spPr>
        <p:txBody>
          <a:bodyPr wrap="square" rtlCol="0">
            <a:spAutoFit/>
          </a:bodyPr>
          <a:lstStyle/>
          <a:p>
            <a:r>
              <a:rPr lang="fr-FR" sz="2400" b="1" dirty="0" smtClean="0">
                <a:solidFill>
                  <a:schemeClr val="bg1"/>
                </a:solidFill>
                <a:latin typeface="Times New Roman" panose="02020603050405020304" pitchFamily="18" charset="0"/>
                <a:cs typeface="Times New Roman" panose="02020603050405020304" pitchFamily="18" charset="0"/>
              </a:rPr>
              <a:t>DONNEES ET METHODOLOGIE</a:t>
            </a:r>
            <a:endParaRPr lang="fr-FR" sz="2400" b="1" dirty="0" smtClean="0">
              <a:solidFill>
                <a:srgbClr val="FF0000"/>
              </a:solidFill>
              <a:latin typeface="Times New Roman" panose="02020603050405020304" pitchFamily="18" charset="0"/>
              <a:cs typeface="Times New Roman" panose="02020603050405020304" pitchFamily="18" charset="0"/>
            </a:endParaRPr>
          </a:p>
          <a:p>
            <a:r>
              <a:rPr lang="fr-FR" sz="2400" b="1" dirty="0">
                <a:solidFill>
                  <a:srgbClr val="FF0000"/>
                </a:solidFill>
                <a:latin typeface="Times New Roman" panose="02020603050405020304" pitchFamily="18" charset="0"/>
                <a:cs typeface="Times New Roman" panose="02020603050405020304" pitchFamily="18" charset="0"/>
              </a:rPr>
              <a:t> </a:t>
            </a:r>
            <a:r>
              <a:rPr lang="fr-FR" sz="2400" b="1" dirty="0" smtClean="0">
                <a:solidFill>
                  <a:srgbClr val="FF0000"/>
                </a:solidFill>
                <a:latin typeface="Times New Roman" panose="02020603050405020304" pitchFamily="18" charset="0"/>
                <a:cs typeface="Times New Roman" panose="02020603050405020304" pitchFamily="18" charset="0"/>
              </a:rPr>
              <a:t>                         </a:t>
            </a:r>
            <a:endParaRPr lang="fr-FR" sz="2400" b="1" dirty="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3565635" y="2568059"/>
            <a:ext cx="7628709" cy="4759123"/>
          </a:xfrm>
          <a:prstGeom prst="rect">
            <a:avLst/>
          </a:prstGeom>
        </p:spPr>
        <p:txBody>
          <a:bodyPr wrap="square">
            <a:spAutoFit/>
          </a:bodyPr>
          <a:lstStyle/>
          <a:p>
            <a:pPr lvl="0"/>
            <a:r>
              <a:rPr lang="fr-FR" b="1" dirty="0">
                <a:latin typeface="Times New Roman" panose="02020603050405020304" pitchFamily="18" charset="0"/>
                <a:cs typeface="Times New Roman" panose="02020603050405020304" pitchFamily="18" charset="0"/>
              </a:rPr>
              <a:t>La température maximale</a:t>
            </a:r>
            <a:r>
              <a:rPr lang="fr-FR" dirty="0">
                <a:latin typeface="Times New Roman" panose="02020603050405020304" pitchFamily="18" charset="0"/>
                <a:cs typeface="Times New Roman" panose="02020603050405020304" pitchFamily="18" charset="0"/>
              </a:rPr>
              <a:t> : qui mesure l’intensité maximale de la chaleur dans l’air pour un mois donné.</a:t>
            </a:r>
          </a:p>
          <a:p>
            <a:pPr lvl="0"/>
            <a:r>
              <a:rPr lang="fr-FR" b="1" dirty="0">
                <a:latin typeface="Times New Roman" panose="02020603050405020304" pitchFamily="18" charset="0"/>
                <a:cs typeface="Times New Roman" panose="02020603050405020304" pitchFamily="18" charset="0"/>
              </a:rPr>
              <a:t>La température minimale</a:t>
            </a:r>
            <a:r>
              <a:rPr lang="fr-FR" dirty="0">
                <a:latin typeface="Times New Roman" panose="02020603050405020304" pitchFamily="18" charset="0"/>
                <a:cs typeface="Times New Roman" panose="02020603050405020304" pitchFamily="18" charset="0"/>
              </a:rPr>
              <a:t> : qui représente l’intensité minimale de la chaleur dans un corps pour un mois donné.</a:t>
            </a:r>
          </a:p>
          <a:p>
            <a:pPr lvl="0"/>
            <a:r>
              <a:rPr lang="fr-FR" b="1" dirty="0">
                <a:latin typeface="Times New Roman" panose="02020603050405020304" pitchFamily="18" charset="0"/>
                <a:cs typeface="Times New Roman" panose="02020603050405020304" pitchFamily="18" charset="0"/>
              </a:rPr>
              <a:t>Les précipitations</a:t>
            </a:r>
            <a:r>
              <a:rPr lang="fr-FR" dirty="0">
                <a:latin typeface="Times New Roman" panose="02020603050405020304" pitchFamily="18" charset="0"/>
                <a:cs typeface="Times New Roman" panose="02020603050405020304" pitchFamily="18" charset="0"/>
              </a:rPr>
              <a:t> : qui mesure la quantité d’eau qui tombe de l’atmosphère à la surface de la terre sur une période donnée, généralement mesurée en millimètre.</a:t>
            </a:r>
          </a:p>
          <a:p>
            <a:pPr lvl="0"/>
            <a:r>
              <a:rPr lang="fr-FR" b="1" dirty="0">
                <a:latin typeface="Times New Roman" panose="02020603050405020304" pitchFamily="18" charset="0"/>
                <a:cs typeface="Times New Roman" panose="02020603050405020304" pitchFamily="18" charset="0"/>
              </a:rPr>
              <a:t>L’évapotranspiration</a:t>
            </a:r>
            <a:r>
              <a:rPr lang="fr-FR" dirty="0">
                <a:latin typeface="Times New Roman" panose="02020603050405020304" pitchFamily="18" charset="0"/>
                <a:cs typeface="Times New Roman" panose="02020603050405020304" pitchFamily="18" charset="0"/>
              </a:rPr>
              <a:t> : qui représente la somme d’eau évaporée directement à partir du sol et de l’eau transpirée par les plantes exprimées aussi en millimètre.</a:t>
            </a:r>
          </a:p>
          <a:p>
            <a:pPr lvl="0"/>
            <a:r>
              <a:rPr lang="fr-FR" b="1" dirty="0">
                <a:latin typeface="Times New Roman" panose="02020603050405020304" pitchFamily="18" charset="0"/>
                <a:cs typeface="Times New Roman" panose="02020603050405020304" pitchFamily="18" charset="0"/>
              </a:rPr>
              <a:t>Vitesse du vent</a:t>
            </a:r>
            <a:r>
              <a:rPr lang="fr-FR" dirty="0">
                <a:latin typeface="Times New Roman" panose="02020603050405020304" pitchFamily="18" charset="0"/>
                <a:cs typeface="Times New Roman" panose="02020603050405020304" pitchFamily="18" charset="0"/>
              </a:rPr>
              <a:t> : qui représente le mouvement des masses d’air à la surface de la terre exprimée en (W/m</a:t>
            </a:r>
            <a:r>
              <a:rPr lang="fr-FR" baseline="30000" dirty="0">
                <a:latin typeface="Times New Roman" panose="02020603050405020304" pitchFamily="18" charset="0"/>
                <a:cs typeface="Times New Roman" panose="02020603050405020304" pitchFamily="18" charset="0"/>
              </a:rPr>
              <a:t>2</a:t>
            </a:r>
            <a:r>
              <a:rPr lang="fr-FR" dirty="0">
                <a:latin typeface="Times New Roman" panose="02020603050405020304" pitchFamily="18" charset="0"/>
                <a:cs typeface="Times New Roman" panose="02020603050405020304" pitchFamily="18" charset="0"/>
              </a:rPr>
              <a:t>).</a:t>
            </a:r>
          </a:p>
          <a:p>
            <a:pPr lvl="0"/>
            <a:r>
              <a:rPr lang="fr-FR" b="1" dirty="0">
                <a:latin typeface="Times New Roman" panose="02020603050405020304" pitchFamily="18" charset="0"/>
                <a:cs typeface="Times New Roman" panose="02020603050405020304" pitchFamily="18" charset="0"/>
              </a:rPr>
              <a:t>Rayonnement descendant</a:t>
            </a:r>
            <a:r>
              <a:rPr lang="fr-FR" dirty="0">
                <a:latin typeface="Times New Roman" panose="02020603050405020304" pitchFamily="18" charset="0"/>
                <a:cs typeface="Times New Roman" panose="02020603050405020304" pitchFamily="18" charset="0"/>
              </a:rPr>
              <a:t> : qui représente la quantité totale de rayonnement électromagnétique qui atteint la surface de la terre en provenance du soleil et d’autres sources et mesurée toujours en watts par mètre carré (W /m</a:t>
            </a:r>
            <a:r>
              <a:rPr lang="fr-FR" baseline="30000" dirty="0">
                <a:latin typeface="Times New Roman" panose="02020603050405020304" pitchFamily="18" charset="0"/>
                <a:cs typeface="Times New Roman" panose="02020603050405020304" pitchFamily="18" charset="0"/>
              </a:rPr>
              <a:t>2</a:t>
            </a:r>
            <a:r>
              <a:rPr lang="fr-FR" dirty="0">
                <a:latin typeface="Times New Roman" panose="02020603050405020304" pitchFamily="18" charset="0"/>
                <a:cs typeface="Times New Roman" panose="02020603050405020304" pitchFamily="18" charset="0"/>
              </a:rPr>
              <a:t>).</a:t>
            </a:r>
          </a:p>
          <a:p>
            <a:pPr lvl="0"/>
            <a:r>
              <a:rPr lang="fr-FR" b="1" dirty="0">
                <a:latin typeface="Times New Roman" panose="02020603050405020304" pitchFamily="18" charset="0"/>
                <a:cs typeface="Times New Roman" panose="02020603050405020304" pitchFamily="18" charset="0"/>
              </a:rPr>
              <a:t>Le ruissellement</a:t>
            </a:r>
            <a:r>
              <a:rPr lang="fr-FR" dirty="0">
                <a:latin typeface="Times New Roman" panose="02020603050405020304" pitchFamily="18" charset="0"/>
                <a:cs typeface="Times New Roman" panose="02020603050405020304" pitchFamily="18" charset="0"/>
              </a:rPr>
              <a:t> qui est la quantité d’eau de pluie ou de fontes des neiges qui s’écoule à la surface du sol au lieu de s’infiltrer.</a:t>
            </a:r>
          </a:p>
          <a:p>
            <a:pPr lvl="0"/>
            <a:endParaRPr lang="fr-FR" sz="1400" dirty="0"/>
          </a:p>
          <a:p>
            <a:pPr algn="just">
              <a:lnSpc>
                <a:spcPct val="107000"/>
              </a:lnSpc>
              <a:spcAft>
                <a:spcPts val="800"/>
              </a:spcAft>
            </a:pPr>
            <a:endParaRPr lang="fr-FR" dirty="0" smtClean="0">
              <a:solidFill>
                <a:srgbClr val="C00000"/>
              </a:solidFill>
              <a:latin typeface="Times New Roman" panose="02020603050405020304" pitchFamily="18" charset="0"/>
              <a:cs typeface="Times New Roman" panose="02020603050405020304" pitchFamily="18" charset="0"/>
            </a:endParaRPr>
          </a:p>
        </p:txBody>
      </p:sp>
      <p:grpSp>
        <p:nvGrpSpPr>
          <p:cNvPr id="2" name="Groupe 1"/>
          <p:cNvGrpSpPr/>
          <p:nvPr/>
        </p:nvGrpSpPr>
        <p:grpSpPr>
          <a:xfrm>
            <a:off x="3709851" y="2106873"/>
            <a:ext cx="7702730" cy="388697"/>
            <a:chOff x="3709851" y="2106873"/>
            <a:chExt cx="7702730" cy="388697"/>
          </a:xfrm>
        </p:grpSpPr>
        <p:sp>
          <p:nvSpPr>
            <p:cNvPr id="5" name="Rectangle 4"/>
            <p:cNvSpPr/>
            <p:nvPr/>
          </p:nvSpPr>
          <p:spPr>
            <a:xfrm>
              <a:off x="3709851" y="2106873"/>
              <a:ext cx="6096000" cy="388696"/>
            </a:xfrm>
            <a:prstGeom prst="rect">
              <a:avLst/>
            </a:prstGeom>
          </p:spPr>
          <p:txBody>
            <a:bodyPr>
              <a:spAutoFit/>
            </a:bodyPr>
            <a:lstStyle/>
            <a:p>
              <a:pPr algn="just">
                <a:lnSpc>
                  <a:spcPct val="107000"/>
                </a:lnSpc>
                <a:spcAft>
                  <a:spcPts val="800"/>
                </a:spcAft>
              </a:pPr>
              <a:r>
                <a:rPr lang="fr-FR" b="1" u="sng" dirty="0" smtClean="0">
                  <a:latin typeface="Times New Roman" panose="02020603050405020304" pitchFamily="18" charset="0"/>
                  <a:ea typeface="Calibri" panose="020F0502020204030204" pitchFamily="34" charset="0"/>
                  <a:cs typeface="Times New Roman" panose="02020603050405020304" pitchFamily="18" charset="0"/>
                </a:rPr>
                <a:t>DONNEES :</a:t>
              </a:r>
              <a:endParaRPr lang="fr-FR" sz="1400" b="1" u="sn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5185954" y="2106874"/>
              <a:ext cx="6226627" cy="388696"/>
            </a:xfrm>
            <a:prstGeom prst="rect">
              <a:avLst/>
            </a:prstGeom>
          </p:spPr>
          <p:txBody>
            <a:bodyPr wrap="square">
              <a:spAutoFit/>
            </a:bodyPr>
            <a:lstStyle/>
            <a:p>
              <a:pPr algn="just">
                <a:lnSpc>
                  <a:spcPct val="107000"/>
                </a:lnSpc>
                <a:spcAft>
                  <a:spcPts val="800"/>
                </a:spcAft>
              </a:pPr>
              <a:r>
                <a:rPr lang="fr-FR" dirty="0" smtClean="0">
                  <a:latin typeface="Times New Roman" panose="02020603050405020304" pitchFamily="18" charset="0"/>
                  <a:cs typeface="Times New Roman" panose="02020603050405020304" pitchFamily="18" charset="0"/>
                </a:rPr>
                <a:t>Site Web </a:t>
              </a:r>
              <a:r>
                <a:rPr lang="fr-FR" dirty="0" smtClean="0">
                  <a:solidFill>
                    <a:srgbClr val="C00000"/>
                  </a:solidFill>
                  <a:latin typeface="Times New Roman" panose="02020603050405020304" pitchFamily="18" charset="0"/>
                  <a:cs typeface="Times New Roman" panose="02020603050405020304" pitchFamily="18" charset="0"/>
                </a:rPr>
                <a:t>: </a:t>
              </a:r>
              <a:r>
                <a:rPr lang="fr-FR" dirty="0">
                  <a:solidFill>
                    <a:srgbClr val="C00000"/>
                  </a:solidFill>
                  <a:latin typeface="Times New Roman" panose="02020603050405020304" pitchFamily="18" charset="0"/>
                  <a:ea typeface="Calibri" panose="020F0502020204030204" pitchFamily="34" charset="0"/>
                </a:rPr>
                <a:t>https://climatetoolbox.org/toot/data-download</a:t>
              </a:r>
              <a:endParaRPr lang="fr-FR" dirty="0" smtClean="0">
                <a:solidFill>
                  <a:srgbClr val="C0000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891145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80">
                                          <p:stCondLst>
                                            <p:cond delay="0"/>
                                          </p:stCondLst>
                                        </p:cTn>
                                        <p:tgtEl>
                                          <p:spTgt spid="7"/>
                                        </p:tgtEl>
                                      </p:cBhvr>
                                    </p:animEffect>
                                    <p:anim calcmode="lin" valueType="num">
                                      <p:cBhvr>
                                        <p:cTn id="13"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8" dur="26">
                                          <p:stCondLst>
                                            <p:cond delay="650"/>
                                          </p:stCondLst>
                                        </p:cTn>
                                        <p:tgtEl>
                                          <p:spTgt spid="7"/>
                                        </p:tgtEl>
                                      </p:cBhvr>
                                      <p:to x="100000" y="60000"/>
                                    </p:animScale>
                                    <p:animScale>
                                      <p:cBhvr>
                                        <p:cTn id="19" dur="166" decel="50000">
                                          <p:stCondLst>
                                            <p:cond delay="676"/>
                                          </p:stCondLst>
                                        </p:cTn>
                                        <p:tgtEl>
                                          <p:spTgt spid="7"/>
                                        </p:tgtEl>
                                      </p:cBhvr>
                                      <p:to x="100000" y="100000"/>
                                    </p:animScale>
                                    <p:animScale>
                                      <p:cBhvr>
                                        <p:cTn id="20" dur="26">
                                          <p:stCondLst>
                                            <p:cond delay="1312"/>
                                          </p:stCondLst>
                                        </p:cTn>
                                        <p:tgtEl>
                                          <p:spTgt spid="7"/>
                                        </p:tgtEl>
                                      </p:cBhvr>
                                      <p:to x="100000" y="80000"/>
                                    </p:animScale>
                                    <p:animScale>
                                      <p:cBhvr>
                                        <p:cTn id="21" dur="166" decel="50000">
                                          <p:stCondLst>
                                            <p:cond delay="1338"/>
                                          </p:stCondLst>
                                        </p:cTn>
                                        <p:tgtEl>
                                          <p:spTgt spid="7"/>
                                        </p:tgtEl>
                                      </p:cBhvr>
                                      <p:to x="100000" y="100000"/>
                                    </p:animScale>
                                    <p:animScale>
                                      <p:cBhvr>
                                        <p:cTn id="22" dur="26">
                                          <p:stCondLst>
                                            <p:cond delay="1642"/>
                                          </p:stCondLst>
                                        </p:cTn>
                                        <p:tgtEl>
                                          <p:spTgt spid="7"/>
                                        </p:tgtEl>
                                      </p:cBhvr>
                                      <p:to x="100000" y="90000"/>
                                    </p:animScale>
                                    <p:animScale>
                                      <p:cBhvr>
                                        <p:cTn id="23" dur="166" decel="50000">
                                          <p:stCondLst>
                                            <p:cond delay="1668"/>
                                          </p:stCondLst>
                                        </p:cTn>
                                        <p:tgtEl>
                                          <p:spTgt spid="7"/>
                                        </p:tgtEl>
                                      </p:cBhvr>
                                      <p:to x="100000" y="100000"/>
                                    </p:animScale>
                                    <p:animScale>
                                      <p:cBhvr>
                                        <p:cTn id="24" dur="26">
                                          <p:stCondLst>
                                            <p:cond delay="1808"/>
                                          </p:stCondLst>
                                        </p:cTn>
                                        <p:tgtEl>
                                          <p:spTgt spid="7"/>
                                        </p:tgtEl>
                                      </p:cBhvr>
                                      <p:to x="100000" y="95000"/>
                                    </p:animScale>
                                    <p:animScale>
                                      <p:cBhvr>
                                        <p:cTn id="25"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226526" cy="68580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7155" y="115843"/>
            <a:ext cx="2037805" cy="1918540"/>
          </a:xfrm>
          <a:prstGeom prst="rect">
            <a:avLst/>
          </a:prstGeom>
        </p:spPr>
      </p:pic>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05851" y="211537"/>
            <a:ext cx="1907178" cy="1537994"/>
          </a:xfrm>
          <a:prstGeom prst="rect">
            <a:avLst/>
          </a:prstGeom>
        </p:spPr>
      </p:pic>
      <p:sp>
        <p:nvSpPr>
          <p:cNvPr id="10" name="ZoneTexte 9"/>
          <p:cNvSpPr txBox="1"/>
          <p:nvPr/>
        </p:nvSpPr>
        <p:spPr>
          <a:xfrm rot="17561760">
            <a:off x="-958120" y="3470031"/>
            <a:ext cx="5133282" cy="830997"/>
          </a:xfrm>
          <a:prstGeom prst="rect">
            <a:avLst/>
          </a:prstGeom>
          <a:noFill/>
        </p:spPr>
        <p:txBody>
          <a:bodyPr wrap="square" rtlCol="0">
            <a:spAutoFit/>
          </a:bodyPr>
          <a:lstStyle/>
          <a:p>
            <a:r>
              <a:rPr lang="fr-FR" sz="2400" b="1" dirty="0" smtClean="0">
                <a:solidFill>
                  <a:schemeClr val="bg1"/>
                </a:solidFill>
                <a:latin typeface="Times New Roman" panose="02020603050405020304" pitchFamily="18" charset="0"/>
                <a:cs typeface="Times New Roman" panose="02020603050405020304" pitchFamily="18" charset="0"/>
              </a:rPr>
              <a:t>DONNEES ET METHODOLOGIE</a:t>
            </a:r>
            <a:endParaRPr lang="fr-FR" sz="2400" b="1" dirty="0" smtClean="0">
              <a:solidFill>
                <a:srgbClr val="FF0000"/>
              </a:solidFill>
              <a:latin typeface="Times New Roman" panose="02020603050405020304" pitchFamily="18" charset="0"/>
              <a:cs typeface="Times New Roman" panose="02020603050405020304" pitchFamily="18" charset="0"/>
            </a:endParaRPr>
          </a:p>
          <a:p>
            <a:r>
              <a:rPr lang="fr-FR" sz="2400" b="1" dirty="0">
                <a:solidFill>
                  <a:srgbClr val="FF0000"/>
                </a:solidFill>
                <a:latin typeface="Times New Roman" panose="02020603050405020304" pitchFamily="18" charset="0"/>
                <a:cs typeface="Times New Roman" panose="02020603050405020304" pitchFamily="18" charset="0"/>
              </a:rPr>
              <a:t> </a:t>
            </a:r>
            <a:r>
              <a:rPr lang="fr-FR" sz="2400" b="1" dirty="0" smtClean="0">
                <a:solidFill>
                  <a:srgbClr val="FF0000"/>
                </a:solidFill>
                <a:latin typeface="Times New Roman" panose="02020603050405020304" pitchFamily="18" charset="0"/>
                <a:cs typeface="Times New Roman" panose="02020603050405020304" pitchFamily="18" charset="0"/>
              </a:rPr>
              <a:t>                         </a:t>
            </a:r>
            <a:endParaRPr lang="fr-FR" sz="2400" b="1" dirty="0">
              <a:solidFill>
                <a:srgbClr val="FF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6662057" y="2146061"/>
            <a:ext cx="1502229" cy="388696"/>
          </a:xfrm>
          <a:prstGeom prst="rect">
            <a:avLst/>
          </a:prstGeom>
        </p:spPr>
        <p:txBody>
          <a:bodyPr wrap="square">
            <a:spAutoFit/>
          </a:bodyPr>
          <a:lstStyle/>
          <a:p>
            <a:pPr algn="just">
              <a:lnSpc>
                <a:spcPct val="107000"/>
              </a:lnSpc>
              <a:spcAft>
                <a:spcPts val="800"/>
              </a:spcAft>
            </a:pPr>
            <a:r>
              <a:rPr lang="fr-FR" b="1" u="sng" dirty="0" smtClean="0">
                <a:latin typeface="Times New Roman" panose="02020603050405020304" pitchFamily="18" charset="0"/>
                <a:ea typeface="Calibri" panose="020F0502020204030204" pitchFamily="34" charset="0"/>
                <a:cs typeface="Times New Roman" panose="02020603050405020304" pitchFamily="18" charset="0"/>
              </a:rPr>
              <a:t>ANALYSE :</a:t>
            </a:r>
            <a:endParaRPr lang="fr-FR" sz="1400" b="1" u="sng"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2" name="Groupe 1"/>
          <p:cNvGrpSpPr/>
          <p:nvPr/>
        </p:nvGrpSpPr>
        <p:grpSpPr>
          <a:xfrm>
            <a:off x="3461405" y="2651158"/>
            <a:ext cx="2795704" cy="3449196"/>
            <a:chOff x="3461405" y="2651158"/>
            <a:chExt cx="2795704" cy="3449196"/>
          </a:xfrm>
        </p:grpSpPr>
        <p:sp>
          <p:nvSpPr>
            <p:cNvPr id="12" name="Rectangle 11"/>
            <p:cNvSpPr/>
            <p:nvPr/>
          </p:nvSpPr>
          <p:spPr>
            <a:xfrm>
              <a:off x="3624942" y="2651158"/>
              <a:ext cx="1502229" cy="388696"/>
            </a:xfrm>
            <a:prstGeom prst="rect">
              <a:avLst/>
            </a:prstGeom>
          </p:spPr>
          <p:txBody>
            <a:bodyPr wrap="square">
              <a:spAutoFit/>
            </a:bodyPr>
            <a:lstStyle/>
            <a:p>
              <a:pPr algn="just">
                <a:lnSpc>
                  <a:spcPct val="107000"/>
                </a:lnSpc>
                <a:spcAft>
                  <a:spcPts val="800"/>
                </a:spcAft>
              </a:pPr>
              <a:r>
                <a:rPr lang="fr-FR" u="sng" dirty="0" smtClean="0">
                  <a:latin typeface="Times New Roman" panose="02020603050405020304" pitchFamily="18" charset="0"/>
                  <a:ea typeface="Calibri" panose="020F0502020204030204" pitchFamily="34" charset="0"/>
                  <a:cs typeface="Times New Roman" panose="02020603050405020304" pitchFamily="18" charset="0"/>
                </a:rPr>
                <a:t>TYPE </a:t>
              </a:r>
              <a:r>
                <a:rPr lang="fr-FR" b="1" u="sng" dirty="0" smtClean="0">
                  <a:latin typeface="Times New Roman" panose="02020603050405020304" pitchFamily="18" charset="0"/>
                  <a:ea typeface="Calibri" panose="020F0502020204030204" pitchFamily="34" charset="0"/>
                  <a:cs typeface="Times New Roman" panose="02020603050405020304" pitchFamily="18" charset="0"/>
                </a:rPr>
                <a:t>:</a:t>
              </a:r>
              <a:endParaRPr lang="fr-FR" sz="1400" b="1" u="sng"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Image 13"/>
            <p:cNvPicPr/>
            <p:nvPr/>
          </p:nvPicPr>
          <p:blipFill>
            <a:blip r:embed="rId4">
              <a:extLst>
                <a:ext uri="{28A0092B-C50C-407E-A947-70E740481C1C}">
                  <a14:useLocalDpi xmlns:a14="http://schemas.microsoft.com/office/drawing/2010/main" val="0"/>
                </a:ext>
              </a:extLst>
            </a:blip>
            <a:stretch>
              <a:fillRect/>
            </a:stretch>
          </p:blipFill>
          <p:spPr>
            <a:xfrm>
              <a:off x="3461405" y="3151532"/>
              <a:ext cx="2795704" cy="2948822"/>
            </a:xfrm>
            <a:prstGeom prst="rect">
              <a:avLst/>
            </a:prstGeom>
          </p:spPr>
        </p:pic>
      </p:grpSp>
      <p:grpSp>
        <p:nvGrpSpPr>
          <p:cNvPr id="3" name="Groupe 2"/>
          <p:cNvGrpSpPr/>
          <p:nvPr/>
        </p:nvGrpSpPr>
        <p:grpSpPr>
          <a:xfrm>
            <a:off x="6035040" y="2651158"/>
            <a:ext cx="6156960" cy="3762582"/>
            <a:chOff x="6035040" y="2651158"/>
            <a:chExt cx="6156960" cy="3762582"/>
          </a:xfrm>
        </p:grpSpPr>
        <p:sp>
          <p:nvSpPr>
            <p:cNvPr id="13" name="Rectangle 12"/>
            <p:cNvSpPr/>
            <p:nvPr/>
          </p:nvSpPr>
          <p:spPr>
            <a:xfrm>
              <a:off x="9339943" y="2651158"/>
              <a:ext cx="2373086" cy="388696"/>
            </a:xfrm>
            <a:prstGeom prst="rect">
              <a:avLst/>
            </a:prstGeom>
          </p:spPr>
          <p:txBody>
            <a:bodyPr wrap="square">
              <a:spAutoFit/>
            </a:bodyPr>
            <a:lstStyle/>
            <a:p>
              <a:pPr algn="just">
                <a:lnSpc>
                  <a:spcPct val="107000"/>
                </a:lnSpc>
                <a:spcAft>
                  <a:spcPts val="800"/>
                </a:spcAft>
              </a:pPr>
              <a:r>
                <a:rPr lang="fr-FR" u="sng" dirty="0" smtClean="0">
                  <a:latin typeface="Times New Roman" panose="02020603050405020304" pitchFamily="18" charset="0"/>
                  <a:ea typeface="Calibri" panose="020F0502020204030204" pitchFamily="34" charset="0"/>
                  <a:cs typeface="Times New Roman" panose="02020603050405020304" pitchFamily="18" charset="0"/>
                </a:rPr>
                <a:t>Statistique descriptive </a:t>
              </a:r>
              <a:r>
                <a:rPr lang="fr-FR" b="1" u="sng" dirty="0" smtClean="0">
                  <a:latin typeface="Times New Roman" panose="02020603050405020304" pitchFamily="18" charset="0"/>
                  <a:ea typeface="Calibri" panose="020F0502020204030204" pitchFamily="34" charset="0"/>
                  <a:cs typeface="Times New Roman" panose="02020603050405020304" pitchFamily="18" charset="0"/>
                </a:rPr>
                <a:t>:</a:t>
              </a:r>
              <a:endParaRPr lang="fr-FR" sz="1400" b="1" u="sng"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Image 14"/>
            <p:cNvPicPr/>
            <p:nvPr/>
          </p:nvPicPr>
          <p:blipFill>
            <a:blip r:embed="rId5">
              <a:extLst>
                <a:ext uri="{28A0092B-C50C-407E-A947-70E740481C1C}">
                  <a14:useLocalDpi xmlns:a14="http://schemas.microsoft.com/office/drawing/2010/main" val="0"/>
                </a:ext>
              </a:extLst>
            </a:blip>
            <a:stretch>
              <a:fillRect/>
            </a:stretch>
          </p:blipFill>
          <p:spPr>
            <a:xfrm>
              <a:off x="6035040" y="3151532"/>
              <a:ext cx="6156960" cy="3262208"/>
            </a:xfrm>
            <a:prstGeom prst="rect">
              <a:avLst/>
            </a:prstGeom>
          </p:spPr>
        </p:pic>
      </p:grpSp>
    </p:spTree>
    <p:extLst>
      <p:ext uri="{BB962C8B-B14F-4D97-AF65-F5344CB8AC3E}">
        <p14:creationId xmlns:p14="http://schemas.microsoft.com/office/powerpoint/2010/main" val="34197480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2782389" cy="68580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7155" y="115843"/>
            <a:ext cx="2037805" cy="1918540"/>
          </a:xfrm>
          <a:prstGeom prst="rect">
            <a:avLst/>
          </a:prstGeom>
        </p:spPr>
      </p:pic>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05851" y="211537"/>
            <a:ext cx="1907178" cy="1537994"/>
          </a:xfrm>
          <a:prstGeom prst="rect">
            <a:avLst/>
          </a:prstGeom>
        </p:spPr>
      </p:pic>
      <p:sp>
        <p:nvSpPr>
          <p:cNvPr id="10" name="ZoneTexte 9"/>
          <p:cNvSpPr txBox="1"/>
          <p:nvPr/>
        </p:nvSpPr>
        <p:spPr>
          <a:xfrm rot="17561760">
            <a:off x="-958120" y="3470031"/>
            <a:ext cx="5133282" cy="830997"/>
          </a:xfrm>
          <a:prstGeom prst="rect">
            <a:avLst/>
          </a:prstGeom>
          <a:noFill/>
        </p:spPr>
        <p:txBody>
          <a:bodyPr wrap="square" rtlCol="0">
            <a:spAutoFit/>
          </a:bodyPr>
          <a:lstStyle/>
          <a:p>
            <a:r>
              <a:rPr lang="fr-FR" sz="2400" b="1" dirty="0" smtClean="0">
                <a:solidFill>
                  <a:schemeClr val="bg1"/>
                </a:solidFill>
                <a:latin typeface="Times New Roman" panose="02020603050405020304" pitchFamily="18" charset="0"/>
                <a:cs typeface="Times New Roman" panose="02020603050405020304" pitchFamily="18" charset="0"/>
              </a:rPr>
              <a:t>DONNEES ET METHODOLOGIE</a:t>
            </a:r>
            <a:endParaRPr lang="fr-FR" sz="2400" b="1" dirty="0" smtClean="0">
              <a:solidFill>
                <a:srgbClr val="FF0000"/>
              </a:solidFill>
              <a:latin typeface="Times New Roman" panose="02020603050405020304" pitchFamily="18" charset="0"/>
              <a:cs typeface="Times New Roman" panose="02020603050405020304" pitchFamily="18" charset="0"/>
            </a:endParaRPr>
          </a:p>
          <a:p>
            <a:r>
              <a:rPr lang="fr-FR" sz="2400" b="1" dirty="0">
                <a:solidFill>
                  <a:srgbClr val="FF0000"/>
                </a:solidFill>
                <a:latin typeface="Times New Roman" panose="02020603050405020304" pitchFamily="18" charset="0"/>
                <a:cs typeface="Times New Roman" panose="02020603050405020304" pitchFamily="18" charset="0"/>
              </a:rPr>
              <a:t> </a:t>
            </a:r>
            <a:r>
              <a:rPr lang="fr-FR" sz="2400" b="1" dirty="0" smtClean="0">
                <a:solidFill>
                  <a:srgbClr val="FF0000"/>
                </a:solidFill>
                <a:latin typeface="Times New Roman" panose="02020603050405020304" pitchFamily="18" charset="0"/>
                <a:cs typeface="Times New Roman" panose="02020603050405020304" pitchFamily="18" charset="0"/>
              </a:rPr>
              <a:t>                         </a:t>
            </a:r>
            <a:endParaRPr lang="fr-FR" sz="2400" b="1" dirty="0">
              <a:solidFill>
                <a:srgbClr val="FF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6662057" y="2146061"/>
            <a:ext cx="2233749" cy="388696"/>
          </a:xfrm>
          <a:prstGeom prst="rect">
            <a:avLst/>
          </a:prstGeom>
        </p:spPr>
        <p:txBody>
          <a:bodyPr wrap="square">
            <a:spAutoFit/>
          </a:bodyPr>
          <a:lstStyle/>
          <a:p>
            <a:pPr algn="just">
              <a:lnSpc>
                <a:spcPct val="107000"/>
              </a:lnSpc>
              <a:spcAft>
                <a:spcPts val="800"/>
              </a:spcAft>
            </a:pPr>
            <a:r>
              <a:rPr lang="fr-FR" b="1" u="sng" dirty="0" smtClean="0">
                <a:latin typeface="Times New Roman" panose="02020603050405020304" pitchFamily="18" charset="0"/>
                <a:ea typeface="Calibri" panose="020F0502020204030204" pitchFamily="34" charset="0"/>
                <a:cs typeface="Times New Roman" panose="02020603050405020304" pitchFamily="18" charset="0"/>
              </a:rPr>
              <a:t>Valeurs </a:t>
            </a:r>
            <a:r>
              <a:rPr lang="fr-FR" b="1" u="sng" dirty="0" err="1" smtClean="0">
                <a:latin typeface="Times New Roman" panose="02020603050405020304" pitchFamily="18" charset="0"/>
                <a:ea typeface="Calibri" panose="020F0502020204030204" pitchFamily="34" charset="0"/>
                <a:cs typeface="Times New Roman" panose="02020603050405020304" pitchFamily="18" charset="0"/>
              </a:rPr>
              <a:t>abberantes</a:t>
            </a:r>
            <a:endParaRPr lang="fr-FR" sz="1400" b="1" u="sng"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6160" y="2564635"/>
            <a:ext cx="6959153" cy="3692474"/>
          </a:xfrm>
          <a:prstGeom prst="rect">
            <a:avLst/>
          </a:prstGeom>
        </p:spPr>
      </p:pic>
    </p:spTree>
    <p:extLst>
      <p:ext uri="{BB962C8B-B14F-4D97-AF65-F5344CB8AC3E}">
        <p14:creationId xmlns:p14="http://schemas.microsoft.com/office/powerpoint/2010/main" val="338095698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2782389" cy="68580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7155" y="115843"/>
            <a:ext cx="2037805" cy="1918540"/>
          </a:xfrm>
          <a:prstGeom prst="rect">
            <a:avLst/>
          </a:prstGeom>
        </p:spPr>
      </p:pic>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05851" y="211537"/>
            <a:ext cx="1907178" cy="1537994"/>
          </a:xfrm>
          <a:prstGeom prst="rect">
            <a:avLst/>
          </a:prstGeom>
        </p:spPr>
      </p:pic>
      <p:sp>
        <p:nvSpPr>
          <p:cNvPr id="10" name="ZoneTexte 9"/>
          <p:cNvSpPr txBox="1"/>
          <p:nvPr/>
        </p:nvSpPr>
        <p:spPr>
          <a:xfrm rot="17561760">
            <a:off x="-958120" y="3470031"/>
            <a:ext cx="5133282" cy="830997"/>
          </a:xfrm>
          <a:prstGeom prst="rect">
            <a:avLst/>
          </a:prstGeom>
          <a:noFill/>
        </p:spPr>
        <p:txBody>
          <a:bodyPr wrap="square" rtlCol="0">
            <a:spAutoFit/>
          </a:bodyPr>
          <a:lstStyle/>
          <a:p>
            <a:r>
              <a:rPr lang="fr-FR" sz="2400" b="1" dirty="0" smtClean="0">
                <a:solidFill>
                  <a:schemeClr val="bg1"/>
                </a:solidFill>
                <a:latin typeface="Times New Roman" panose="02020603050405020304" pitchFamily="18" charset="0"/>
                <a:cs typeface="Times New Roman" panose="02020603050405020304" pitchFamily="18" charset="0"/>
              </a:rPr>
              <a:t>DONNEES ET METHODOLOGIE</a:t>
            </a:r>
            <a:endParaRPr lang="fr-FR" sz="2400" b="1" dirty="0" smtClean="0">
              <a:solidFill>
                <a:srgbClr val="FF0000"/>
              </a:solidFill>
              <a:latin typeface="Times New Roman" panose="02020603050405020304" pitchFamily="18" charset="0"/>
              <a:cs typeface="Times New Roman" panose="02020603050405020304" pitchFamily="18" charset="0"/>
            </a:endParaRPr>
          </a:p>
          <a:p>
            <a:r>
              <a:rPr lang="fr-FR" sz="2400" b="1" dirty="0">
                <a:solidFill>
                  <a:srgbClr val="FF0000"/>
                </a:solidFill>
                <a:latin typeface="Times New Roman" panose="02020603050405020304" pitchFamily="18" charset="0"/>
                <a:cs typeface="Times New Roman" panose="02020603050405020304" pitchFamily="18" charset="0"/>
              </a:rPr>
              <a:t> </a:t>
            </a:r>
            <a:r>
              <a:rPr lang="fr-FR" sz="2400" b="1" dirty="0" smtClean="0">
                <a:solidFill>
                  <a:srgbClr val="FF0000"/>
                </a:solidFill>
                <a:latin typeface="Times New Roman" panose="02020603050405020304" pitchFamily="18" charset="0"/>
                <a:cs typeface="Times New Roman" panose="02020603050405020304" pitchFamily="18" charset="0"/>
              </a:rPr>
              <a:t>                         </a:t>
            </a:r>
            <a:endParaRPr lang="fr-FR" sz="2400" b="1" dirty="0">
              <a:solidFill>
                <a:srgbClr val="FF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5264330" y="2034383"/>
            <a:ext cx="4885510" cy="388696"/>
          </a:xfrm>
          <a:prstGeom prst="rect">
            <a:avLst/>
          </a:prstGeom>
        </p:spPr>
        <p:txBody>
          <a:bodyPr wrap="square">
            <a:spAutoFit/>
          </a:bodyPr>
          <a:lstStyle/>
          <a:p>
            <a:pPr algn="just">
              <a:lnSpc>
                <a:spcPct val="107000"/>
              </a:lnSpc>
              <a:spcAft>
                <a:spcPts val="800"/>
              </a:spcAft>
            </a:pPr>
            <a:r>
              <a:rPr lang="fr-FR" b="1" u="sng" dirty="0" smtClean="0">
                <a:latin typeface="Times New Roman" panose="02020603050405020304" pitchFamily="18" charset="0"/>
                <a:ea typeface="Calibri" panose="020F0502020204030204" pitchFamily="34" charset="0"/>
                <a:cs typeface="Times New Roman" panose="02020603050405020304" pitchFamily="18" charset="0"/>
              </a:rPr>
              <a:t>Corrélations entre les variables climatiques</a:t>
            </a:r>
            <a:endParaRPr lang="fr-FR" sz="1400" b="1" u="sng"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Image 7"/>
          <p:cNvPicPr/>
          <p:nvPr/>
        </p:nvPicPr>
        <p:blipFill>
          <a:blip r:embed="rId4">
            <a:extLst>
              <a:ext uri="{28A0092B-C50C-407E-A947-70E740481C1C}">
                <a14:useLocalDpi xmlns:a14="http://schemas.microsoft.com/office/drawing/2010/main" val="0"/>
              </a:ext>
            </a:extLst>
          </a:blip>
          <a:stretch>
            <a:fillRect/>
          </a:stretch>
        </p:blipFill>
        <p:spPr>
          <a:xfrm>
            <a:off x="3696789" y="2451340"/>
            <a:ext cx="6910251" cy="4223780"/>
          </a:xfrm>
          <a:prstGeom prst="rect">
            <a:avLst/>
          </a:prstGeom>
        </p:spPr>
      </p:pic>
    </p:spTree>
    <p:extLst>
      <p:ext uri="{BB962C8B-B14F-4D97-AF65-F5344CB8AC3E}">
        <p14:creationId xmlns:p14="http://schemas.microsoft.com/office/powerpoint/2010/main" val="15359614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3879</TotalTime>
  <Words>549</Words>
  <Application>Microsoft Office PowerPoint</Application>
  <PresentationFormat>Grand écran</PresentationFormat>
  <Paragraphs>119</Paragraphs>
  <Slides>22</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22</vt:i4>
      </vt:variant>
    </vt:vector>
  </HeadingPairs>
  <TitlesOfParts>
    <vt:vector size="28" baseType="lpstr">
      <vt:lpstr>Arial</vt:lpstr>
      <vt:lpstr>Calibri</vt:lpstr>
      <vt:lpstr>Calibri Light</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GAUTIER</dc:creator>
  <cp:lastModifiedBy>GAUTIER</cp:lastModifiedBy>
  <cp:revision>34</cp:revision>
  <dcterms:created xsi:type="dcterms:W3CDTF">2024-06-30T11:05:22Z</dcterms:created>
  <dcterms:modified xsi:type="dcterms:W3CDTF">2024-07-03T04:42:25Z</dcterms:modified>
</cp:coreProperties>
</file>