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96" r:id="rId3"/>
    <p:sldId id="322" r:id="rId4"/>
    <p:sldId id="329" r:id="rId5"/>
    <p:sldId id="323" r:id="rId6"/>
    <p:sldId id="324" r:id="rId7"/>
    <p:sldId id="319" r:id="rId8"/>
    <p:sldId id="325" r:id="rId9"/>
    <p:sldId id="326" r:id="rId10"/>
    <p:sldId id="327" r:id="rId11"/>
    <p:sldId id="328" r:id="rId12"/>
    <p:sldId id="318" r:id="rId13"/>
    <p:sldId id="317" r:id="rId14"/>
    <p:sldId id="320" r:id="rId15"/>
    <p:sldId id="321" r:id="rId16"/>
    <p:sldId id="293" r:id="rId17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5000" autoAdjust="0"/>
  </p:normalViewPr>
  <p:slideViewPr>
    <p:cSldViewPr snapToGrid="0" snapToObjects="1">
      <p:cViewPr>
        <p:scale>
          <a:sx n="78" d="100"/>
          <a:sy n="78" d="100"/>
        </p:scale>
        <p:origin x="394" y="11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0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5162" y="4835023"/>
            <a:ext cx="12227863" cy="2022977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11" name="Shape 11"/>
          <p:cNvSpPr/>
          <p:nvPr/>
        </p:nvSpPr>
        <p:spPr>
          <a:xfrm>
            <a:off x="-5162" y="4504664"/>
            <a:ext cx="12227863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4087938" y="0"/>
            <a:ext cx="4021793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518190" y="771440"/>
            <a:ext cx="9178420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1" y="5412526"/>
            <a:ext cx="3388854" cy="90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C4651F-8670-FB4C-A9BD-84037B1B4C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82" y="5527894"/>
            <a:ext cx="3170663" cy="63723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0" y="1215191"/>
            <a:ext cx="53848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5994400" y="1224814"/>
            <a:ext cx="53848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5994400" y="1224818"/>
            <a:ext cx="53848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609600" y="1224818"/>
            <a:ext cx="53848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3244D"/>
                </a:solidFill>
                <a:uFill>
                  <a:solidFill>
                    <a:srgbClr val="143D66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143D66"/>
                </a:solidFill>
                <a:uFill>
                  <a:solidFill>
                    <a:srgbClr val="143D66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 typeface="Calibri"/>
              <a:buNone/>
              <a:defRPr sz="3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spcBef>
                <a:spcPts val="600"/>
              </a:spcBef>
              <a:buClr>
                <a:srgbClr val="9A9A9A"/>
              </a:buClr>
              <a:buSzTx/>
              <a:buFont typeface="Calibri"/>
              <a:buNone/>
              <a:defRPr sz="28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spcBef>
                <a:spcPts val="500"/>
              </a:spcBef>
              <a:buClr>
                <a:srgbClr val="9A9A9A"/>
              </a:buClr>
              <a:buSzTx/>
              <a:buFont typeface="Calibri"/>
              <a:buNone/>
              <a:defRPr sz="24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162" y="0"/>
            <a:ext cx="12227863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2" y="1088660"/>
            <a:ext cx="12227863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300414" y="-258353"/>
            <a:ext cx="7763964" cy="11430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609600" y="1224824"/>
            <a:ext cx="109728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10" name="Picture 9" descr="gavlablogoMAINcarSatLargeLinesNoOrb_DigMedia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126536"/>
            <a:ext cx="1388460" cy="617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29" y="221956"/>
            <a:ext cx="2102569" cy="548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</p:sldLayoutIdLst>
  <p:transition spd="med"/>
  <p:timing>
    <p:tnLst>
      <p:par>
        <p:cTn id="1" dur="indefinite" restart="never" nodeType="tmRoot"/>
      </p:par>
    </p:tnLst>
  </p:timing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349" y="84673"/>
            <a:ext cx="8843554" cy="1635132"/>
          </a:xfrm>
        </p:spPr>
        <p:txBody>
          <a:bodyPr/>
          <a:lstStyle/>
          <a:p>
            <a:r>
              <a:rPr lang="en-US" sz="3200" dirty="0" smtClean="0">
                <a:solidFill>
                  <a:srgbClr val="03244D"/>
                </a:solidFill>
              </a:rPr>
              <a:t>An Evaluation of Path Planning Methods with Dynamic Obstacles</a:t>
            </a:r>
            <a:endParaRPr lang="en-US" sz="3200" dirty="0">
              <a:solidFill>
                <a:srgbClr val="03244D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76348" y="1753671"/>
            <a:ext cx="8843554" cy="47377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r>
              <a:rPr lang="en-US" sz="2600" dirty="0" smtClean="0">
                <a:solidFill>
                  <a:srgbClr val="496E9C"/>
                </a:solidFill>
              </a:rPr>
              <a:t>Jacob Ward, Matthew Boler</a:t>
            </a:r>
            <a:endParaRPr lang="en-US" sz="2600" dirty="0">
              <a:solidFill>
                <a:srgbClr val="496E9C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676348" y="2549530"/>
            <a:ext cx="8843554" cy="1980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endParaRPr lang="en-US" sz="2400" dirty="0">
              <a:solidFill>
                <a:srgbClr val="496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dirty="0" smtClean="0"/>
              <a:t> (D*-lite)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5E10-09B0-8E4F-8A58-42176F25A62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10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2393968"/>
            <a:ext cx="3235011" cy="242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14" y="2393968"/>
            <a:ext cx="3235010" cy="2426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5" y="2393968"/>
            <a:ext cx="3235010" cy="24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1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5E10-09B0-8E4F-8A58-42176F25A62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11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2393968"/>
            <a:ext cx="3235010" cy="242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14" y="2393968"/>
            <a:ext cx="3235009" cy="2426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5" y="2393968"/>
            <a:ext cx="3235010" cy="24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0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Subheading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DAFEE-C081-024B-9388-0918A4DDDEE0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12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344283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(Left)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Liberal content here</a:t>
            </a:r>
          </a:p>
          <a:p>
            <a:pPr lvl="1"/>
            <a:r>
              <a:rPr lang="en-US" dirty="0"/>
              <a:t>Fake news</a:t>
            </a:r>
          </a:p>
          <a:p>
            <a:pPr lvl="2"/>
            <a:r>
              <a:rPr lang="en-US" dirty="0"/>
              <a:t>Failing New York </a:t>
            </a:r>
            <a:r>
              <a:rPr lang="en-US"/>
              <a:t>Times citation 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7619-0A94-5941-8D2E-B1805428EC6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13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233241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(Right)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Conservative Content</a:t>
            </a:r>
          </a:p>
          <a:p>
            <a:pPr lvl="1"/>
            <a:r>
              <a:rPr lang="en-US" dirty="0"/>
              <a:t>Confirmation bias here</a:t>
            </a:r>
          </a:p>
          <a:p>
            <a:pPr lvl="2"/>
            <a:r>
              <a:rPr lang="en-US" dirty="0"/>
              <a:t>Alternative facts too!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8963-FBC2-F145-ACE3-6EC497C92056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14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499125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(L &amp; 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 want this side to say “Tigers!”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I want this side to say “Auburn!”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21A4-FE14-D34D-9179-0E84DD8437A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15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33120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1060A-1158-4746-8B64-11432F65C979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16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823621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261539"/>
            <a:ext cx="8229600" cy="5257802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sz="2000" dirty="0"/>
              <a:t>Problem Definition</a:t>
            </a:r>
          </a:p>
          <a:p>
            <a:pPr lvl="1"/>
            <a:r>
              <a:rPr lang="en-US" sz="2000" dirty="0"/>
              <a:t>Prior Art</a:t>
            </a:r>
          </a:p>
          <a:p>
            <a:r>
              <a:rPr lang="en-US" sz="2400" dirty="0" smtClean="0"/>
              <a:t>Simulation Environment</a:t>
            </a:r>
          </a:p>
          <a:p>
            <a:r>
              <a:rPr lang="en-US" sz="2400" dirty="0" err="1" smtClean="0"/>
              <a:t>Kalman</a:t>
            </a:r>
            <a:r>
              <a:rPr lang="en-US" sz="2400" dirty="0" smtClean="0"/>
              <a:t> Filter</a:t>
            </a:r>
            <a:endParaRPr lang="en-US" sz="2400" dirty="0"/>
          </a:p>
          <a:p>
            <a:r>
              <a:rPr lang="en-US" sz="2400" dirty="0" smtClean="0"/>
              <a:t>Follow-The-Gap</a:t>
            </a:r>
          </a:p>
          <a:p>
            <a:r>
              <a:rPr lang="en-US" sz="2400" dirty="0" smtClean="0"/>
              <a:t>A*</a:t>
            </a:r>
          </a:p>
          <a:p>
            <a:r>
              <a:rPr lang="en-US" sz="2400" dirty="0" smtClean="0"/>
              <a:t>D*-lite</a:t>
            </a:r>
          </a:p>
          <a:p>
            <a:r>
              <a:rPr lang="en-US" sz="2400" dirty="0" smtClean="0"/>
              <a:t>Performance Comparisons</a:t>
            </a:r>
            <a:endParaRPr lang="en-US" sz="2400" dirty="0"/>
          </a:p>
          <a:p>
            <a:r>
              <a:rPr lang="en-US" sz="2400" dirty="0"/>
              <a:t>Conclusions and Future Work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B9191-86EE-7840-AB9E-F413B88B6CE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2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953732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Follow-the-Gap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planning/control algorithm</a:t>
            </a:r>
          </a:p>
          <a:p>
            <a:r>
              <a:rPr lang="en-US" dirty="0" smtClean="0"/>
              <a:t>Steer towards weighted average of goal and largest gap</a:t>
            </a:r>
          </a:p>
          <a:p>
            <a:r>
              <a:rPr lang="en-US" dirty="0" smtClean="0"/>
              <a:t>Simple, cheap, safe</a:t>
            </a:r>
          </a:p>
          <a:p>
            <a:r>
              <a:rPr lang="en-US" dirty="0" smtClean="0"/>
              <a:t>Sub-optimal paths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7619-0A94-5941-8D2E-B1805428EC6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3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49" y="1654890"/>
            <a:ext cx="3272216" cy="33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77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Best-first global search</a:t>
            </a:r>
          </a:p>
          <a:p>
            <a:r>
              <a:rPr lang="en-US" dirty="0" smtClean="0"/>
              <a:t>Build shortest path of nodes connecting start and goal</a:t>
            </a:r>
          </a:p>
          <a:p>
            <a:r>
              <a:rPr lang="en-US" dirty="0" smtClean="0"/>
              <a:t>Optimal, fast</a:t>
            </a:r>
          </a:p>
          <a:p>
            <a:r>
              <a:rPr lang="en-US" dirty="0" smtClean="0"/>
              <a:t>Dangerous,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7619-0A94-5941-8D2E-B1805428EC6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4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2052944"/>
            <a:ext cx="293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77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(Left)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Liberal content here</a:t>
            </a:r>
          </a:p>
          <a:p>
            <a:pPr lvl="1"/>
            <a:r>
              <a:rPr lang="en-US" dirty="0"/>
              <a:t>Fake news</a:t>
            </a:r>
          </a:p>
          <a:p>
            <a:pPr lvl="2"/>
            <a:r>
              <a:rPr lang="en-US" dirty="0"/>
              <a:t>Failing New York </a:t>
            </a:r>
            <a:r>
              <a:rPr lang="en-US"/>
              <a:t>Times citation 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7619-0A94-5941-8D2E-B1805428EC6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5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42724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(Left)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Liberal content here</a:t>
            </a:r>
          </a:p>
          <a:p>
            <a:pPr lvl="1"/>
            <a:r>
              <a:rPr lang="en-US" dirty="0"/>
              <a:t>Fake news</a:t>
            </a:r>
          </a:p>
          <a:p>
            <a:pPr lvl="2"/>
            <a:r>
              <a:rPr lang="en-US" dirty="0"/>
              <a:t>Failing New York </a:t>
            </a:r>
            <a:r>
              <a:rPr lang="en-US"/>
              <a:t>Times citation 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7619-0A94-5941-8D2E-B1805428EC6E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6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723967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(Full)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express your ideations!</a:t>
            </a:r>
          </a:p>
          <a:p>
            <a:pPr lvl="1"/>
            <a:r>
              <a:rPr lang="en-US" dirty="0"/>
              <a:t>There’s lots of room</a:t>
            </a:r>
          </a:p>
          <a:p>
            <a:pPr lvl="2"/>
            <a:r>
              <a:rPr lang="en-US" dirty="0"/>
              <a:t>But, don’t get carried away</a:t>
            </a:r>
          </a:p>
          <a:p>
            <a:pPr lvl="3"/>
            <a:r>
              <a:rPr lang="en-US" dirty="0"/>
              <a:t>No one wants to read a novel during your presentation</a:t>
            </a:r>
          </a:p>
          <a:p>
            <a:pPr lvl="4"/>
            <a:r>
              <a:rPr lang="en-US" dirty="0"/>
              <a:t>Well, at least not a novel you’ve provided on your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5E10-09B0-8E4F-8A58-42176F25A62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7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0994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FTG)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5E10-09B0-8E4F-8A58-42176F25A62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8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2393968"/>
            <a:ext cx="3235010" cy="242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14" y="2393968"/>
            <a:ext cx="3235010" cy="2426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5" y="2393968"/>
            <a:ext cx="3235010" cy="24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70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dirty="0" smtClean="0"/>
              <a:t> (</a:t>
            </a:r>
            <a:r>
              <a:rPr lang="en-US" dirty="0" smtClean="0"/>
              <a:t>A*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5E10-09B0-8E4F-8A58-42176F25A627}"/>
              </a:ext>
            </a:extLst>
          </p:cNvPr>
          <p:cNvSpPr txBox="1"/>
          <p:nvPr/>
        </p:nvSpPr>
        <p:spPr>
          <a:xfrm>
            <a:off x="1749310" y="6329546"/>
            <a:ext cx="6217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fld id="{1DB54B3E-0B21-B143-BAB0-D502EBB88259}" type="slidenum"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pPr algn="l" rtl="0" latinLnBrk="1" hangingPunct="0"/>
              <a:t>9</a:t>
            </a:fld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2393968"/>
            <a:ext cx="3235010" cy="242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14" y="2393968"/>
            <a:ext cx="3235010" cy="2426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5" y="2393968"/>
            <a:ext cx="3235010" cy="24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46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238</Words>
  <Application>Microsoft Office PowerPoint</Application>
  <PresentationFormat>Widescreen</PresentationFormat>
  <Paragraphs>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</vt:lpstr>
      <vt:lpstr>Lucida Grande</vt:lpstr>
      <vt:lpstr>Arial</vt:lpstr>
      <vt:lpstr>Calibri</vt:lpstr>
      <vt:lpstr>White</vt:lpstr>
      <vt:lpstr>An Evaluation of Path Planning Methods with Dynamic Obstacles</vt:lpstr>
      <vt:lpstr>Outline</vt:lpstr>
      <vt:lpstr>Follow-the-Gap</vt:lpstr>
      <vt:lpstr>A*</vt:lpstr>
      <vt:lpstr>Content (Left)</vt:lpstr>
      <vt:lpstr>Content (Left)</vt:lpstr>
      <vt:lpstr>Content (Full)</vt:lpstr>
      <vt:lpstr>Performance (FTG)</vt:lpstr>
      <vt:lpstr>Performance (A*)</vt:lpstr>
      <vt:lpstr>Performance (D*-lite)</vt:lpstr>
      <vt:lpstr>Computational Cost </vt:lpstr>
      <vt:lpstr>Section Divider</vt:lpstr>
      <vt:lpstr>Content (Left)</vt:lpstr>
      <vt:lpstr>Content (Right)</vt:lpstr>
      <vt:lpstr>Content (L &amp; R)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Boler</dc:creator>
  <cp:lastModifiedBy>Matt Boler</cp:lastModifiedBy>
  <cp:revision>173</cp:revision>
  <cp:lastPrinted>2017-08-01T11:51:19Z</cp:lastPrinted>
  <dcterms:modified xsi:type="dcterms:W3CDTF">2020-04-30T08:08:50Z</dcterms:modified>
</cp:coreProperties>
</file>