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fbea03bb9_3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fbea03bb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bea03bb9_3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fbea03bb9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fbea03bb9_3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fbea03bb9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fbea03bb9_3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fbea03bb9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fbea03bb9_3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fbea03bb9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bea03bb9_3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fbea03bb9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bea03bb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fbea03b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fbea03bb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fbea03b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bea03bb9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bea03b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702425"/>
            <a:ext cx="7801500" cy="21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Title: Predicting Real Estate Prices Using NLP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Subtitle: A Study on the Impact Description on Property Valuation; a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Case of India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-146825" y="2859425"/>
            <a:ext cx="7801500" cy="21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Authors: Jawad Bakhteiary &amp; Elizaveta Gavshina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</a:t>
            </a:r>
            <a:r>
              <a:rPr lang="en"/>
              <a:t>Data collection</a:t>
            </a:r>
            <a:endParaRPr/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First, we tried to parse data from the russian estate property websites, but the websites are protected by </a:t>
            </a:r>
            <a:r>
              <a:rPr lang="en" sz="1600"/>
              <a:t>CAPTCHA</a:t>
            </a:r>
            <a:r>
              <a:rPr lang="en" sz="1600"/>
              <a:t>-chekings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Then we took the data from Kaggle-website (~14 000 ads of Indian properties)</a:t>
            </a:r>
            <a:endParaRPr sz="1600"/>
          </a:p>
        </p:txBody>
      </p:sp>
      <p:sp>
        <p:nvSpPr>
          <p:cNvPr id="128" name="Google Shape;128;p22"/>
          <p:cNvSpPr txBox="1"/>
          <p:nvPr/>
        </p:nvSpPr>
        <p:spPr>
          <a:xfrm>
            <a:off x="5511700" y="2943575"/>
            <a:ext cx="300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initial dataset consists of 9 columns and ~14000 columns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variables used: price per sqm, description of the ad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311700" y="1158175"/>
            <a:ext cx="4076400" cy="191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4809125" y="2729675"/>
            <a:ext cx="4076400" cy="191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2)Data preprocessing</a:t>
            </a:r>
            <a:endParaRPr/>
          </a:p>
        </p:txBody>
      </p:sp>
      <p:sp>
        <p:nvSpPr>
          <p:cNvPr id="136" name="Google Shape;136;p23"/>
          <p:cNvSpPr txBox="1"/>
          <p:nvPr>
            <p:ph idx="4294967295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1)Getting rid of </a:t>
            </a:r>
            <a:r>
              <a:rPr lang="en" sz="1600"/>
              <a:t>punctuation and numbers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311700" y="16532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r>
              <a:rPr lang="en" sz="1600"/>
              <a:t>)Tokenization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341775" y="2239388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r>
              <a:rPr lang="en" sz="1600"/>
              <a:t>)Lemmatization and stemming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384950" y="28255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r>
              <a:rPr lang="en" sz="1600"/>
              <a:t>)Converting to lower cases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37887" l="7793" r="24377" t="24502"/>
          <a:stretch/>
        </p:blipFill>
        <p:spPr>
          <a:xfrm>
            <a:off x="3129750" y="3122075"/>
            <a:ext cx="5812027" cy="18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3)Bag-of-words</a:t>
            </a:r>
            <a:endParaRPr/>
          </a:p>
        </p:txBody>
      </p:sp>
      <p:sp>
        <p:nvSpPr>
          <p:cNvPr id="146" name="Google Shape;146;p24"/>
          <p:cNvSpPr txBox="1"/>
          <p:nvPr>
            <p:ph idx="4294967295" type="body"/>
          </p:nvPr>
        </p:nvSpPr>
        <p:spPr>
          <a:xfrm>
            <a:off x="311700" y="1152475"/>
            <a:ext cx="54504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-A vectorized representation of text data, realised in a form of sparse matrix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24"/>
          <p:cNvSpPr txBox="1"/>
          <p:nvPr>
            <p:ph idx="4294967295" type="body"/>
          </p:nvPr>
        </p:nvSpPr>
        <p:spPr>
          <a:xfrm>
            <a:off x="392150" y="2319200"/>
            <a:ext cx="58878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-Easy to understand, uses vectors, but doesn’t take into account the positions of words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17737" l="19642" r="30042" t="29045"/>
          <a:stretch/>
        </p:blipFill>
        <p:spPr>
          <a:xfrm>
            <a:off x="5082775" y="2783950"/>
            <a:ext cx="3542501" cy="21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)Models used</a:t>
            </a:r>
            <a:endParaRPr/>
          </a:p>
        </p:txBody>
      </p:sp>
      <p:sp>
        <p:nvSpPr>
          <p:cNvPr id="154" name="Google Shape;154;p25"/>
          <p:cNvSpPr txBox="1"/>
          <p:nvPr>
            <p:ph idx="4294967295" type="body"/>
          </p:nvPr>
        </p:nvSpPr>
        <p:spPr>
          <a:xfrm>
            <a:off x="311700" y="1152475"/>
            <a:ext cx="57165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1)Lasso-regularization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-Uses OLS and takes into account a linear connection </a:t>
            </a:r>
            <a:r>
              <a:rPr lang="en" sz="1600"/>
              <a:t>within the variables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-Includes penalty indicator to diminish the number of variables in models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25"/>
          <p:cNvSpPr txBox="1"/>
          <p:nvPr>
            <p:ph idx="4294967295" type="body"/>
          </p:nvPr>
        </p:nvSpPr>
        <p:spPr>
          <a:xfrm>
            <a:off x="3355975" y="3124875"/>
            <a:ext cx="57165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2)Random Forest Regression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-Builds trees from randomly selected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-Low variance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23679" l="25752" r="39308" t="26874"/>
          <a:stretch/>
        </p:blipFill>
        <p:spPr>
          <a:xfrm>
            <a:off x="4042875" y="1280475"/>
            <a:ext cx="3723024" cy="29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11700" y="4449475"/>
            <a:ext cx="751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words, that affect the price the most are seen on the slide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12133" l="6451" r="80251" t="25514"/>
          <a:stretch/>
        </p:blipFill>
        <p:spPr>
          <a:xfrm>
            <a:off x="381274" y="1205050"/>
            <a:ext cx="1230125" cy="3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research</a:t>
            </a:r>
            <a:endParaRPr/>
          </a:p>
        </p:txBody>
      </p:sp>
      <p:sp>
        <p:nvSpPr>
          <p:cNvPr id="169" name="Google Shape;169;p27"/>
          <p:cNvSpPr txBox="1"/>
          <p:nvPr>
            <p:ph idx="4294967295" type="body"/>
          </p:nvPr>
        </p:nvSpPr>
        <p:spPr>
          <a:xfrm>
            <a:off x="311700" y="1152475"/>
            <a:ext cx="5716500" cy="1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usage of LDA for building the groups and then exclusion of the groups that have locations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Prediction of estate prices is a relevant topic for stakeholders, government, and households.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 approaches to estimating and predicting estate prices exist based on macroeconomic, geographic, and property-specific factors.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Increasing overvalued estate prices have led researchers to expand the number of factors they take into account, including the use of text mining models.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Real estate classifieds are becoming an interesting source for the analysis of prices over the estate market.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this study, we focus on analyzing classifieds to predict real estate prices and find out keywords that could affect prices.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will use data from a scrapped dataset as the biggest source of classifieds for renting and buying apartments, houses, and business properties in India.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Research Question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Which keywords could affect the prices of real estate positively or negatively?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House prices are the amount of money paid for a residential property and are influenced by location, size, condition, and other factors.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 on house prices is essential for informed decision-making by buyers and sellers.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House price research is also critical for policymakers to develop policies to address issues such as affordable housing and property tax rates.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House price data can be used by researchers to study the broader economy, as the housing market is often a leading indicator of economic growth or recession.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the dynamics of the property market and its impact on individuals, communities, and the economy as a whole is crucial for effective decision-making.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NLP in Forecast of House Price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classification using NLP can categorize real estate listings based on property features for predicting house prices.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NLP allows us to extract relevant information from unstructured real estate data and convert it into numerical data for predictive modeling.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NLP techniques such as sentiment analysis and topic modeling can help identify patterns and trends in the real estate market that can lead to more accurate predictions and investment opportunities.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Indian city</a:t>
            </a:r>
            <a:endParaRPr/>
          </a:p>
        </p:txBody>
      </p:sp>
      <p:grpSp>
        <p:nvGrpSpPr>
          <p:cNvPr id="89" name="Google Shape;89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0" name="Google Shape;90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Reason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Studying real estate prices in India is crucial for investors, developers, and policymakers to make informed decisions about investments, development projects, and regulatory policies.</a:t>
            </a:r>
            <a:endParaRPr sz="1400"/>
          </a:p>
        </p:txBody>
      </p:sp>
      <p:grpSp>
        <p:nvGrpSpPr>
          <p:cNvPr id="94" name="Google Shape;94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Reason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India's large and rapidly growing population, economic growth, and growing middle class has led to a huge demand for housing, commercial spaces, and other real estate assets.</a:t>
            </a:r>
            <a:endParaRPr sz="1600"/>
          </a:p>
        </p:txBody>
      </p:sp>
      <p:grpSp>
        <p:nvGrpSpPr>
          <p:cNvPr id="99" name="Google Shape;99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0" name="Google Shape;100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Reason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India has a diverse range of cities and regions, each with its own unique real estate market, making it an attractive target for studying real estate prices.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other authors think?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Location;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transportation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desirability of the area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Size: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3 - E</a:t>
            </a:r>
            <a:r>
              <a:rPr lang="en"/>
              <a:t>conomy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14000 observations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Name</a:t>
            </a:r>
            <a:r>
              <a:rPr lang="en" sz="1000">
                <a:solidFill>
                  <a:srgbClr val="FFFF00"/>
                </a:solidFill>
              </a:rPr>
              <a:t>:</a:t>
            </a:r>
            <a:r>
              <a:rPr lang="en" sz="1000"/>
              <a:t> Property Name,				</a:t>
            </a:r>
            <a:r>
              <a:rPr b="1" lang="en" sz="1000">
                <a:solidFill>
                  <a:srgbClr val="FFFF00"/>
                </a:solidFill>
              </a:rPr>
              <a:t>Property Title:</a:t>
            </a:r>
            <a:r>
              <a:rPr lang="en" sz="1000"/>
              <a:t> Property Ad Title,			</a:t>
            </a:r>
            <a:r>
              <a:rPr b="1" lang="en" sz="1000">
                <a:solidFill>
                  <a:srgbClr val="FFFF00"/>
                </a:solidFill>
              </a:rPr>
              <a:t>Price:</a:t>
            </a:r>
            <a:r>
              <a:rPr lang="en" sz="1000"/>
              <a:t> Property Price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Location:</a:t>
            </a:r>
            <a:r>
              <a:rPr lang="en" sz="1000"/>
              <a:t> Property Located Locality and Region	</a:t>
            </a:r>
            <a:r>
              <a:rPr b="1" lang="en" sz="1000">
                <a:solidFill>
                  <a:srgbClr val="FFFF00"/>
                </a:solidFill>
              </a:rPr>
              <a:t>Total Area</a:t>
            </a:r>
            <a:r>
              <a:rPr lang="en" sz="1000"/>
              <a:t>: Total SQFT of the property		</a:t>
            </a:r>
            <a:r>
              <a:rPr b="1" lang="en" sz="1000">
                <a:solidFill>
                  <a:srgbClr val="FFFF00"/>
                </a:solidFill>
              </a:rPr>
              <a:t>Price Per SQFT:</a:t>
            </a:r>
            <a:r>
              <a:rPr lang="en" sz="1000"/>
              <a:t> Price of Per SQFT of the property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</a:rPr>
              <a:t>Description</a:t>
            </a:r>
            <a:r>
              <a:rPr lang="en" sz="1000"/>
              <a:t>: Small paragraph about the property	</a:t>
            </a:r>
            <a:r>
              <a:rPr b="1" lang="en" sz="1000">
                <a:solidFill>
                  <a:srgbClr val="FFFF00"/>
                </a:solidFill>
              </a:rPr>
              <a:t>Baths:</a:t>
            </a:r>
            <a:r>
              <a:rPr lang="en" sz="1000"/>
              <a:t> Number of baths in the property		</a:t>
            </a:r>
            <a:r>
              <a:rPr b="1" lang="en" sz="1000">
                <a:solidFill>
                  <a:srgbClr val="FFFF00"/>
                </a:solidFill>
              </a:rPr>
              <a:t>Balcony</a:t>
            </a:r>
            <a:r>
              <a:rPr lang="en" sz="1000"/>
              <a:t>: Whether the Property has balcony or not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311700" y="1346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1)Data collection: parse/download the data from property sales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2)Preprocessing data (cleaning, tokenization, etc.)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3)Build bag-of-words preparation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4)Create models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