
<file path=[Content_Types].xml><?xml version="1.0" encoding="utf-8"?>
<Types xmlns="http://schemas.openxmlformats.org/package/2006/content-types">
  <Default Extension="jpeg" ContentType="image/jpeg"/>
  <Default Extension="png" ContentType="image/png"/>
  <Default Extension="m4a" ContentType="audi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59" r:id="rId5"/>
    <p:sldId id="26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1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80" r:id="rId2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72D5F-5E57-437D-B6DA-7C67DB1E5D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5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4.xm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5.xml"/><Relationship Id="rId8" Type="http://schemas.openxmlformats.org/officeDocument/2006/relationships/tags" Target="../tags/tag74.xml"/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70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7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6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4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3" Type="http://schemas.openxmlformats.org/officeDocument/2006/relationships/tags" Target="../tags/tag89.xml"/><Relationship Id="rId12" Type="http://schemas.openxmlformats.org/officeDocument/2006/relationships/tags" Target="../tags/tag88.xml"/><Relationship Id="rId11" Type="http://schemas.openxmlformats.org/officeDocument/2006/relationships/tags" Target="../tags/tag87.xml"/><Relationship Id="rId10" Type="http://schemas.openxmlformats.org/officeDocument/2006/relationships/tags" Target="../tags/tag86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1" Type="http://schemas.openxmlformats.org/officeDocument/2006/relationships/tags" Target="../tags/tag97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0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4" Type="http://schemas.openxmlformats.org/officeDocument/2006/relationships/tags" Target="../tags/tag106.xml"/><Relationship Id="rId13" Type="http://schemas.openxmlformats.org/officeDocument/2006/relationships/tags" Target="../tags/tag105.xml"/><Relationship Id="rId12" Type="http://schemas.openxmlformats.org/officeDocument/2006/relationships/tags" Target="../tags/tag104.xml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9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4" Type="http://schemas.openxmlformats.org/officeDocument/2006/relationships/tags" Target="../tags/tag115.xml"/><Relationship Id="rId13" Type="http://schemas.openxmlformats.org/officeDocument/2006/relationships/tags" Target="../tags/tag114.xml"/><Relationship Id="rId12" Type="http://schemas.openxmlformats.org/officeDocument/2006/relationships/tags" Target="../tags/tag113.xml"/><Relationship Id="rId11" Type="http://schemas.openxmlformats.org/officeDocument/2006/relationships/tags" Target="../tags/tag112.xml"/><Relationship Id="rId10" Type="http://schemas.openxmlformats.org/officeDocument/2006/relationships/tags" Target="../tags/tag111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19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8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6" Type="http://schemas.openxmlformats.org/officeDocument/2006/relationships/tags" Target="../tags/tag126.xml"/><Relationship Id="rId15" Type="http://schemas.openxmlformats.org/officeDocument/2006/relationships/tags" Target="../tags/tag125.xml"/><Relationship Id="rId14" Type="http://schemas.openxmlformats.org/officeDocument/2006/relationships/tags" Target="../tags/tag124.xml"/><Relationship Id="rId13" Type="http://schemas.openxmlformats.org/officeDocument/2006/relationships/tags" Target="../tags/tag123.xml"/><Relationship Id="rId12" Type="http://schemas.openxmlformats.org/officeDocument/2006/relationships/tags" Target="../tags/tag122.xml"/><Relationship Id="rId11" Type="http://schemas.openxmlformats.org/officeDocument/2006/relationships/tags" Target="../tags/tag121.xml"/><Relationship Id="rId10" Type="http://schemas.openxmlformats.org/officeDocument/2006/relationships/tags" Target="../tags/tag120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30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9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3" Type="http://schemas.openxmlformats.org/officeDocument/2006/relationships/tags" Target="../tags/tag134.xml"/><Relationship Id="rId12" Type="http://schemas.openxmlformats.org/officeDocument/2006/relationships/tags" Target="../tags/tag133.xml"/><Relationship Id="rId11" Type="http://schemas.openxmlformats.org/officeDocument/2006/relationships/tags" Target="../tags/tag132.xml"/><Relationship Id="rId10" Type="http://schemas.openxmlformats.org/officeDocument/2006/relationships/tags" Target="../tags/tag131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9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image" Target="file:///C:\Users\1V994W2\PycharmProjects\PPT_Background_Generation/pic_temp/pic_half_down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17.xml"/><Relationship Id="rId4" Type="http://schemas.openxmlformats.org/officeDocument/2006/relationships/image" Target="file:///C:\Users\1V994W2\PycharmProjects\PPT_Background_Generation/pic_temp/pic_half_to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6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4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3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tags" Target="../tags/tag3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2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1.xml"/><Relationship Id="rId15" Type="http://schemas.openxmlformats.org/officeDocument/2006/relationships/tags" Target="../tags/tag40.xml"/><Relationship Id="rId14" Type="http://schemas.openxmlformats.org/officeDocument/2006/relationships/tags" Target="../tags/tag39.xml"/><Relationship Id="rId13" Type="http://schemas.openxmlformats.org/officeDocument/2006/relationships/tags" Target="../tags/tag38.xml"/><Relationship Id="rId12" Type="http://schemas.openxmlformats.org/officeDocument/2006/relationships/tags" Target="../tags/tag37.xml"/><Relationship Id="rId11" Type="http://schemas.openxmlformats.org/officeDocument/2006/relationships/tags" Target="../tags/tag36.xml"/><Relationship Id="rId10" Type="http://schemas.openxmlformats.org/officeDocument/2006/relationships/tags" Target="../tags/tag35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image" Target="file:///C:\Users\1V994W2\PycharmProjects\PPT_Background_Generation/pic_temp/pic_half_right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9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8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7.xml"/><Relationship Id="rId12" Type="http://schemas.openxmlformats.org/officeDocument/2006/relationships/tags" Target="../tags/tag63.xml"/><Relationship Id="rId11" Type="http://schemas.openxmlformats.org/officeDocument/2006/relationships/tags" Target="../tags/tag62.xml"/><Relationship Id="rId10" Type="http://schemas.openxmlformats.org/officeDocument/2006/relationships/tags" Target="../tags/tag6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 hasCustomPrompt="1"/>
            <p:custDataLst>
              <p:tags r:id="rId8"/>
            </p:custDataLst>
          </p:nvPr>
        </p:nvSpPr>
        <p:spPr>
          <a:xfrm>
            <a:off x="6829682" y="3933424"/>
            <a:ext cx="1774323" cy="40894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342900" marR="0" indent="-34290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90204" pitchFamily="34" charset="0"/>
              <a:buNone/>
              <a:defRPr sz="1600" b="0" spc="150"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90204" pitchFamily="34" charset="0"/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9"/>
            </p:custDataLst>
          </p:nvPr>
        </p:nvSpPr>
        <p:spPr>
          <a:xfrm>
            <a:off x="9510841" y="3933424"/>
            <a:ext cx="1774323" cy="40894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342900" marR="0" indent="-34290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90204" pitchFamily="34" charset="0"/>
              <a:buNone/>
              <a:defRPr sz="1600" b="0" spc="150"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90204" pitchFamily="34" charset="0"/>
              <a:buNone/>
            </a:pPr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0"/>
            </p:custDataLst>
          </p:nvPr>
        </p:nvSpPr>
        <p:spPr>
          <a:xfrm>
            <a:off x="6829682" y="2007470"/>
            <a:ext cx="4480918" cy="97091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90204" pitchFamily="34" charset="0"/>
              <a:buNone/>
              <a:defRPr sz="5400" b="0" spc="600">
                <a:solidFill>
                  <a:schemeClr val="bg1"/>
                </a:solidFill>
                <a:latin typeface="Arial" panose="020B060402020209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1"/>
            </p:custDataLst>
          </p:nvPr>
        </p:nvSpPr>
        <p:spPr>
          <a:xfrm>
            <a:off x="6829726" y="3182855"/>
            <a:ext cx="4481508" cy="37020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90204" pitchFamily="34" charset="0"/>
              <a:buNone/>
              <a:defRPr sz="2000" b="0" spc="200"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588767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588767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8"/>
            </p:custDataLst>
          </p:nvPr>
        </p:nvSpPr>
        <p:spPr>
          <a:xfrm>
            <a:off x="6832600" y="3822700"/>
            <a:ext cx="3009900" cy="480060"/>
          </a:xfrm>
        </p:spPr>
        <p:txBody>
          <a:bodyPr vert="horz" wrap="square" lIns="0" tIns="0" rIns="0" bIns="0" anchor="t" anchorCtr="0">
            <a:normAutofit/>
          </a:bodyPr>
          <a:lstStyle>
            <a:lvl1pPr marL="457200" marR="0" indent="-457200" algn="l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90204" pitchFamily="34" charset="0"/>
              <a:buNone/>
              <a:defRPr sz="2000" b="0" spc="300"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90204" pitchFamily="34" charset="0"/>
              <a:buNone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9"/>
            </p:custDataLst>
          </p:nvPr>
        </p:nvSpPr>
        <p:spPr>
          <a:xfrm>
            <a:off x="6730982" y="2555240"/>
            <a:ext cx="4572036" cy="117221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90204" pitchFamily="34" charset="0"/>
              <a:buNone/>
              <a:defRPr sz="6600" b="0" spc="700">
                <a:solidFill>
                  <a:schemeClr val="bg1"/>
                </a:solidFill>
                <a:latin typeface="Arial" panose="020B060402020209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588767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0"/>
            <a:ext cx="10852237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588767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0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588767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588767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6269233"/>
            <a:ext cx="720090" cy="588767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6269233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0571797" y="5533275"/>
            <a:ext cx="1620202" cy="1324725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5533275"/>
            <a:ext cx="1620202" cy="13247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588767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4064000" y="5716016"/>
            <a:ext cx="4064000" cy="1141984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1"/>
            </p:custDataLst>
          </p:nvPr>
        </p:nvSpPr>
        <p:spPr>
          <a:xfrm>
            <a:off x="3889058" y="2264093"/>
            <a:ext cx="4414520" cy="116776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90204" pitchFamily="34" charset="0"/>
              <a:buNone/>
              <a:defRPr sz="6600" b="0" spc="700">
                <a:solidFill>
                  <a:schemeClr val="accent1"/>
                </a:solidFill>
                <a:latin typeface="Arial" panose="020B060402020209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2"/>
            </p:custDataLst>
          </p:nvPr>
        </p:nvSpPr>
        <p:spPr>
          <a:xfrm>
            <a:off x="2920684" y="3475037"/>
            <a:ext cx="6350635" cy="1118870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90204" pitchFamily="34" charset="0"/>
              <a:buNone/>
              <a:defRPr sz="1800" b="0" spc="20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588767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588767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8579555" y="1397000"/>
            <a:ext cx="3612445" cy="4064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588767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588767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588767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140.xml"/><Relationship Id="rId24" Type="http://schemas.openxmlformats.org/officeDocument/2006/relationships/tags" Target="../tags/tag139.xml"/><Relationship Id="rId23" Type="http://schemas.openxmlformats.org/officeDocument/2006/relationships/tags" Target="../tags/tag138.xml"/><Relationship Id="rId22" Type="http://schemas.openxmlformats.org/officeDocument/2006/relationships/tags" Target="../tags/tag137.xml"/><Relationship Id="rId21" Type="http://schemas.openxmlformats.org/officeDocument/2006/relationships/tags" Target="../tags/tag136.xml"/><Relationship Id="rId20" Type="http://schemas.openxmlformats.org/officeDocument/2006/relationships/tags" Target="../tags/tag135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146.xml"/><Relationship Id="rId8" Type="http://schemas.openxmlformats.org/officeDocument/2006/relationships/image" Target="../media/image7.png"/><Relationship Id="rId7" Type="http://schemas.microsoft.com/office/2007/relationships/media" Target="../media/media1.m4a"/><Relationship Id="rId6" Type="http://schemas.openxmlformats.org/officeDocument/2006/relationships/audio" Target="../media/media1.m4a"/><Relationship Id="rId5" Type="http://schemas.openxmlformats.org/officeDocument/2006/relationships/tags" Target="../tags/tag145.xml"/><Relationship Id="rId4" Type="http://schemas.openxmlformats.org/officeDocument/2006/relationships/tags" Target="../tags/tag144.xml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14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168.xml"/><Relationship Id="rId3" Type="http://schemas.openxmlformats.org/officeDocument/2006/relationships/image" Target="../media/image7.png"/><Relationship Id="rId2" Type="http://schemas.microsoft.com/office/2007/relationships/media" Target="../media/media10.m4a"/><Relationship Id="rId1" Type="http://schemas.openxmlformats.org/officeDocument/2006/relationships/audio" Target="../media/media10.m4a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tags" Target="../tags/tag169.xml"/><Relationship Id="rId5" Type="http://schemas.openxmlformats.org/officeDocument/2006/relationships/image" Target="../media/image7.png"/><Relationship Id="rId4" Type="http://schemas.microsoft.com/office/2007/relationships/media" Target="../media/media11.m4a"/><Relationship Id="rId3" Type="http://schemas.openxmlformats.org/officeDocument/2006/relationships/audio" Target="../media/media11.m4a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tags" Target="../tags/tag170.xml"/><Relationship Id="rId6" Type="http://schemas.openxmlformats.org/officeDocument/2006/relationships/image" Target="../media/image7.png"/><Relationship Id="rId5" Type="http://schemas.microsoft.com/office/2007/relationships/media" Target="../media/media12.m4a"/><Relationship Id="rId4" Type="http://schemas.openxmlformats.org/officeDocument/2006/relationships/audio" Target="../media/media12.m4a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5.xml"/><Relationship Id="rId5" Type="http://schemas.openxmlformats.org/officeDocument/2006/relationships/tags" Target="../tags/tag171.xml"/><Relationship Id="rId4" Type="http://schemas.openxmlformats.org/officeDocument/2006/relationships/image" Target="../media/image7.png"/><Relationship Id="rId3" Type="http://schemas.microsoft.com/office/2007/relationships/media" Target="../media/media13.m4a"/><Relationship Id="rId2" Type="http://schemas.openxmlformats.org/officeDocument/2006/relationships/audio" Target="../media/media13.m4a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tags" Target="../tags/tag172.xml"/><Relationship Id="rId4" Type="http://schemas.openxmlformats.org/officeDocument/2006/relationships/image" Target="../media/image7.png"/><Relationship Id="rId3" Type="http://schemas.microsoft.com/office/2007/relationships/media" Target="../media/media14.m4a"/><Relationship Id="rId2" Type="http://schemas.openxmlformats.org/officeDocument/2006/relationships/audio" Target="../media/media14.m4a"/><Relationship Id="rId1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173.xml"/><Relationship Id="rId3" Type="http://schemas.openxmlformats.org/officeDocument/2006/relationships/image" Target="../media/image7.png"/><Relationship Id="rId2" Type="http://schemas.microsoft.com/office/2007/relationships/media" Target="../media/media15.m4a"/><Relationship Id="rId1" Type="http://schemas.openxmlformats.org/officeDocument/2006/relationships/audio" Target="../media/media15.m4a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tags" Target="../tags/tag174.xml"/><Relationship Id="rId6" Type="http://schemas.openxmlformats.org/officeDocument/2006/relationships/image" Target="../media/image7.png"/><Relationship Id="rId5" Type="http://schemas.microsoft.com/office/2007/relationships/media" Target="../media/media16.m4a"/><Relationship Id="rId4" Type="http://schemas.openxmlformats.org/officeDocument/2006/relationships/audio" Target="../media/media16.m4a"/><Relationship Id="rId3" Type="http://schemas.openxmlformats.org/officeDocument/2006/relationships/image" Target="../media/image19.jpeg"/><Relationship Id="rId2" Type="http://schemas.openxmlformats.org/officeDocument/2006/relationships/hyperlink" Target="https://ai.baidu.com/tech/speech/tts" TargetMode="External"/><Relationship Id="rId1" Type="http://schemas.openxmlformats.org/officeDocument/2006/relationships/hyperlink" Target="https://ai.baidu.com/tech/speech/asr" TargetMode="Externa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tags" Target="../tags/tag175.xml"/><Relationship Id="rId4" Type="http://schemas.openxmlformats.org/officeDocument/2006/relationships/image" Target="../media/image7.png"/><Relationship Id="rId3" Type="http://schemas.microsoft.com/office/2007/relationships/media" Target="../media/media17.m4a"/><Relationship Id="rId2" Type="http://schemas.openxmlformats.org/officeDocument/2006/relationships/audio" Target="../media/media17.m4a"/><Relationship Id="rId1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tags" Target="../tags/tag176.xml"/><Relationship Id="rId4" Type="http://schemas.openxmlformats.org/officeDocument/2006/relationships/image" Target="../media/image7.png"/><Relationship Id="rId3" Type="http://schemas.microsoft.com/office/2007/relationships/media" Target="../media/media18.m4a"/><Relationship Id="rId2" Type="http://schemas.openxmlformats.org/officeDocument/2006/relationships/audio" Target="../media/media18.m4a"/><Relationship Id="rId1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4.xml"/><Relationship Id="rId5" Type="http://schemas.openxmlformats.org/officeDocument/2006/relationships/tags" Target="../tags/tag177.xml"/><Relationship Id="rId4" Type="http://schemas.openxmlformats.org/officeDocument/2006/relationships/image" Target="../media/image7.png"/><Relationship Id="rId3" Type="http://schemas.microsoft.com/office/2007/relationships/media" Target="../media/media19.m4a"/><Relationship Id="rId2" Type="http://schemas.openxmlformats.org/officeDocument/2006/relationships/audio" Target="../media/media19.m4a"/><Relationship Id="rId1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55.xml"/><Relationship Id="rId8" Type="http://schemas.openxmlformats.org/officeDocument/2006/relationships/tags" Target="../tags/tag154.xml"/><Relationship Id="rId7" Type="http://schemas.openxmlformats.org/officeDocument/2006/relationships/tags" Target="../tags/tag153.xml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9" Type="http://schemas.openxmlformats.org/officeDocument/2006/relationships/notesSlide" Target="../notesSlides/notesSlide2.xml"/><Relationship Id="rId18" Type="http://schemas.openxmlformats.org/officeDocument/2006/relationships/slideLayout" Target="../slideLayouts/slideLayout6.xml"/><Relationship Id="rId17" Type="http://schemas.openxmlformats.org/officeDocument/2006/relationships/tags" Target="../tags/tag160.xml"/><Relationship Id="rId16" Type="http://schemas.openxmlformats.org/officeDocument/2006/relationships/image" Target="../media/image7.png"/><Relationship Id="rId15" Type="http://schemas.microsoft.com/office/2007/relationships/media" Target="../media/media2.m4a"/><Relationship Id="rId14" Type="http://schemas.openxmlformats.org/officeDocument/2006/relationships/audio" Target="../media/media2.m4a"/><Relationship Id="rId13" Type="http://schemas.openxmlformats.org/officeDocument/2006/relationships/tags" Target="../tags/tag159.xml"/><Relationship Id="rId12" Type="http://schemas.openxmlformats.org/officeDocument/2006/relationships/tags" Target="../tags/tag158.xml"/><Relationship Id="rId11" Type="http://schemas.openxmlformats.org/officeDocument/2006/relationships/tags" Target="../tags/tag157.xml"/><Relationship Id="rId10" Type="http://schemas.openxmlformats.org/officeDocument/2006/relationships/tags" Target="../tags/tag156.xml"/><Relationship Id="rId1" Type="http://schemas.openxmlformats.org/officeDocument/2006/relationships/tags" Target="../tags/tag147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audio" Target="../media/media20.m4a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8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4" Type="http://schemas.openxmlformats.org/officeDocument/2006/relationships/notesSlide" Target="../notesSlides/notesSlide3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182.xml"/><Relationship Id="rId11" Type="http://schemas.openxmlformats.org/officeDocument/2006/relationships/image" Target="../media/image7.png"/><Relationship Id="rId10" Type="http://schemas.microsoft.com/office/2007/relationships/media" Target="../media/media20.m4a"/><Relationship Id="rId1" Type="http://schemas.openxmlformats.org/officeDocument/2006/relationships/tags" Target="../tags/tag178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161.xml"/><Relationship Id="rId3" Type="http://schemas.openxmlformats.org/officeDocument/2006/relationships/image" Target="../media/image7.png"/><Relationship Id="rId2" Type="http://schemas.microsoft.com/office/2007/relationships/media" Target="../media/media3.m4a"/><Relationship Id="rId1" Type="http://schemas.openxmlformats.org/officeDocument/2006/relationships/audio" Target="../media/media3.m4a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2.xml"/><Relationship Id="rId4" Type="http://schemas.openxmlformats.org/officeDocument/2006/relationships/image" Target="../media/image7.png"/><Relationship Id="rId3" Type="http://schemas.microsoft.com/office/2007/relationships/media" Target="../media/media4.m4a"/><Relationship Id="rId2" Type="http://schemas.openxmlformats.org/officeDocument/2006/relationships/audio" Target="../media/media4.m4a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tags" Target="../tags/tag163.xml"/><Relationship Id="rId3" Type="http://schemas.openxmlformats.org/officeDocument/2006/relationships/image" Target="../media/image7.png"/><Relationship Id="rId2" Type="http://schemas.microsoft.com/office/2007/relationships/media" Target="../media/media5.m4a"/><Relationship Id="rId1" Type="http://schemas.openxmlformats.org/officeDocument/2006/relationships/audio" Target="../media/media5.m4a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4.xml"/><Relationship Id="rId4" Type="http://schemas.openxmlformats.org/officeDocument/2006/relationships/image" Target="../media/image7.png"/><Relationship Id="rId3" Type="http://schemas.microsoft.com/office/2007/relationships/media" Target="../media/media6.m4a"/><Relationship Id="rId2" Type="http://schemas.openxmlformats.org/officeDocument/2006/relationships/audio" Target="../media/media6.m4a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4.xml"/><Relationship Id="rId5" Type="http://schemas.openxmlformats.org/officeDocument/2006/relationships/tags" Target="../tags/tag165.xml"/><Relationship Id="rId4" Type="http://schemas.openxmlformats.org/officeDocument/2006/relationships/image" Target="../media/image7.png"/><Relationship Id="rId3" Type="http://schemas.microsoft.com/office/2007/relationships/media" Target="../media/media7.m4a"/><Relationship Id="rId2" Type="http://schemas.openxmlformats.org/officeDocument/2006/relationships/audio" Target="../media/media7.m4a"/><Relationship Id="rId1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66.xml"/><Relationship Id="rId3" Type="http://schemas.openxmlformats.org/officeDocument/2006/relationships/image" Target="../media/image7.png"/><Relationship Id="rId2" Type="http://schemas.microsoft.com/office/2007/relationships/media" Target="../media/media8.m4a"/><Relationship Id="rId1" Type="http://schemas.openxmlformats.org/officeDocument/2006/relationships/audio" Target="../media/media8.m4a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4.xml"/><Relationship Id="rId5" Type="http://schemas.openxmlformats.org/officeDocument/2006/relationships/tags" Target="../tags/tag167.xml"/><Relationship Id="rId4" Type="http://schemas.openxmlformats.org/officeDocument/2006/relationships/image" Target="../media/image7.png"/><Relationship Id="rId3" Type="http://schemas.microsoft.com/office/2007/relationships/media" Target="../media/media9.m4a"/><Relationship Id="rId2" Type="http://schemas.openxmlformats.org/officeDocument/2006/relationships/audio" Target="../media/media9.m4a"/><Relationship Id="rId1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>
            <p:custDataLst>
              <p:tags r:id="rId1"/>
            </p:custDataLst>
          </p:nvPr>
        </p:nvCxnSpPr>
        <p:spPr>
          <a:xfrm>
            <a:off x="6592253" y="3754438"/>
            <a:ext cx="476504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占位符 5"/>
          <p:cNvSpPr>
            <a:spLocks noGrp="1"/>
          </p:cNvSpPr>
          <p:nvPr>
            <p:ph type="body" sz="quarter" idx="16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产品主人：曾嘉悦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/>
              <a:t>2020/01/01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保持通话</a:t>
            </a:r>
            <a:r>
              <a:rPr lang="en-US" altLang="zh-CN"/>
              <a:t>app</a:t>
            </a:r>
            <a:endParaRPr lang="en-US" altLang="zh-CN"/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altLang="zh-CN"/>
              <a:t>Keep Calling</a:t>
            </a:r>
            <a:r>
              <a:rPr lang="zh-CN" altLang="en-US"/>
              <a:t>（英）</a:t>
            </a:r>
            <a:endParaRPr lang="zh-CN" altLang="en-US"/>
          </a:p>
        </p:txBody>
      </p:sp>
      <p:pic>
        <p:nvPicPr>
          <p:cNvPr id="4" name="广州市">
            <a:hlinkClick r:id="" action="ppaction://media"/>
          </p:cNvPr>
          <p:cNvPicPr/>
          <p:nvPr>
            <a:audioFile r:link="rId6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863590" y="3196590"/>
            <a:ext cx="464185" cy="46418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2163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 idx="14"/>
          </p:nvPr>
        </p:nvSpPr>
        <p:spPr/>
        <p:txBody>
          <a:bodyPr>
            <a:normAutofit/>
          </a:bodyPr>
          <a:p>
            <a:r>
              <a:rPr lang="zh-CN" altLang="en-US"/>
              <a:t>第二部分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3"/>
          </p:nvPr>
        </p:nvSpPr>
        <p:spPr/>
        <p:txBody>
          <a:bodyPr/>
          <a:p>
            <a:r>
              <a:rPr lang="zh-CN" altLang="en-US" sz="3600"/>
              <a:t>原型设计</a:t>
            </a:r>
            <a:endParaRPr lang="zh-CN" altLang="en-US" sz="3600"/>
          </a:p>
        </p:txBody>
      </p:sp>
      <p:pic>
        <p:nvPicPr>
          <p:cNvPr id="4" name="10">
            <a:hlinkClick r:id="" action="ppaction://media"/>
          </p:cNvPr>
          <p:cNvPicPr/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5863590" y="3196590"/>
            <a:ext cx="464185" cy="46418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2291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一、交互及界面设计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0000" lnSpcReduction="20000"/>
          </a:bodyPr>
          <a:p>
            <a:r>
              <a:rPr lang="en-US" altLang="zh-CN"/>
              <a:t>* </a:t>
            </a:r>
            <a:r>
              <a:rPr lang="zh-CN" altLang="en-US"/>
              <a:t>最近通话页面</a:t>
            </a:r>
            <a:endParaRPr lang="zh-CN" altLang="en-US"/>
          </a:p>
        </p:txBody>
      </p:sp>
      <p:pic>
        <p:nvPicPr>
          <p:cNvPr id="7" name="内容占位符 6" descr="68747470733a2f2f696d616765732e67697465652e636f6d2f75706c6f6164732f696d616765732f323031392f313232342f3230343331305f30633036376139355f313634383137392e706e6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69925" y="1431925"/>
            <a:ext cx="2872740" cy="4884420"/>
          </a:xfrm>
          <a:prstGeom prst="rect">
            <a:avLst/>
          </a:prstGeom>
        </p:spPr>
      </p:pic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0000" lnSpcReduction="20000"/>
          </a:bodyPr>
          <a:p>
            <a:r>
              <a:rPr lang="en-US" altLang="zh-CN"/>
              <a:t>* </a:t>
            </a:r>
            <a:r>
              <a:rPr lang="zh-CN" altLang="en-US"/>
              <a:t>通讯录页面</a:t>
            </a:r>
            <a:endParaRPr lang="zh-CN" altLang="en-US"/>
          </a:p>
        </p:txBody>
      </p:sp>
      <p:pic>
        <p:nvPicPr>
          <p:cNvPr id="8" name="内容占位符 7" descr="2"/>
          <p:cNvPicPr>
            <a:picLocks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35700" y="1333500"/>
            <a:ext cx="2887980" cy="4876800"/>
          </a:xfrm>
          <a:prstGeom prst="rect">
            <a:avLst/>
          </a:prstGeom>
        </p:spPr>
      </p:pic>
      <p:pic>
        <p:nvPicPr>
          <p:cNvPr id="4" name="11">
            <a:hlinkClick r:id="" action="ppaction://media"/>
          </p:cNvPr>
          <p:cNvPicPr/>
          <p:nvPr>
            <a:audi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863590" y="3196590"/>
            <a:ext cx="464185" cy="46418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1894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1195" y="647065"/>
            <a:ext cx="10849610" cy="381000"/>
          </a:xfrm>
        </p:spPr>
        <p:txBody>
          <a:bodyPr>
            <a:normAutofit fontScale="90000" lnSpcReduction="20000"/>
          </a:bodyPr>
          <a:p>
            <a:r>
              <a:rPr lang="en-US" altLang="zh-CN"/>
              <a:t>* </a:t>
            </a:r>
            <a:r>
              <a:rPr lang="zh-CN" altLang="en-US"/>
              <a:t>拨号页面                                                                    </a:t>
            </a:r>
            <a:r>
              <a:rPr lang="en-US" altLang="zh-CN"/>
              <a:t>* </a:t>
            </a:r>
            <a:r>
              <a:rPr lang="zh-CN" altLang="en-US"/>
              <a:t>我的页面</a:t>
            </a:r>
            <a:endParaRPr lang="zh-CN" altLang="en-US"/>
          </a:p>
        </p:txBody>
      </p:sp>
      <p:pic>
        <p:nvPicPr>
          <p:cNvPr id="7" name="内容占位符 6" descr="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72795" y="1265555"/>
            <a:ext cx="2796540" cy="4892040"/>
          </a:xfrm>
          <a:prstGeom prst="rect">
            <a:avLst/>
          </a:prstGeom>
        </p:spPr>
      </p:pic>
      <p:pic>
        <p:nvPicPr>
          <p:cNvPr id="8" name="内容占位符 7" descr="4"/>
          <p:cNvPicPr>
            <a:picLocks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367530" y="1265555"/>
            <a:ext cx="2880360" cy="4884420"/>
          </a:xfrm>
          <a:prstGeom prst="rect">
            <a:avLst/>
          </a:prstGeom>
        </p:spPr>
      </p:pic>
      <p:pic>
        <p:nvPicPr>
          <p:cNvPr id="9" name="图片 8" descr="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735" y="1257300"/>
            <a:ext cx="2895600" cy="4892675"/>
          </a:xfrm>
          <a:prstGeom prst="rect">
            <a:avLst/>
          </a:prstGeom>
        </p:spPr>
      </p:pic>
      <p:pic>
        <p:nvPicPr>
          <p:cNvPr id="2" name="12">
            <a:hlinkClick r:id="" action="ppaction://media"/>
          </p:cNvPr>
          <p:cNvPicPr/>
          <p:nvPr>
            <a:audi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863590" y="3196590"/>
            <a:ext cx="464185" cy="46418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3148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1840" y="611655"/>
            <a:ext cx="10976400" cy="626400"/>
          </a:xfrm>
        </p:spPr>
        <p:txBody>
          <a:bodyPr>
            <a:normAutofit fontScale="90000"/>
          </a:bodyPr>
          <a:p>
            <a:r>
              <a:rPr lang="zh-CN" altLang="en-US"/>
              <a:t>二、信息设计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12775" y="1356360"/>
            <a:ext cx="10975975" cy="1165225"/>
          </a:xfrm>
        </p:spPr>
        <p:txBody>
          <a:bodyPr>
            <a:noAutofit/>
          </a:bodyPr>
          <a:p>
            <a:r>
              <a:rPr lang="zh-CN" altLang="en-US"/>
              <a:t>APP打电话中说出对话将语音转为文字功能运用实时语音转写API，输出文本，实现语音转文字功能</a:t>
            </a:r>
            <a:endParaRPr lang="zh-CN" altLang="en-US"/>
          </a:p>
          <a:p>
            <a:r>
              <a:rPr lang="zh-CN" altLang="en-US"/>
              <a:t>APP打电话中将文字转为语音功能运用实时语音转写API，输入音频，输出文本，实现音频转文字功能</a:t>
            </a:r>
            <a:endParaRPr lang="zh-CN" altLang="en-US"/>
          </a:p>
        </p:txBody>
      </p:sp>
      <p:pic>
        <p:nvPicPr>
          <p:cNvPr id="5" name="内容占位符 4" descr="9"/>
          <p:cNvPicPr>
            <a:picLocks noChangeAspect="1"/>
          </p:cNvPicPr>
          <p:nvPr>
            <p:ph sz="quarter" idx="14"/>
          </p:nvPr>
        </p:nvPicPr>
        <p:blipFill>
          <a:blip r:embed="rId1"/>
          <a:stretch>
            <a:fillRect/>
          </a:stretch>
        </p:blipFill>
        <p:spPr>
          <a:xfrm>
            <a:off x="2696845" y="2757170"/>
            <a:ext cx="6808470" cy="3973830"/>
          </a:xfrm>
          <a:prstGeom prst="rect">
            <a:avLst/>
          </a:prstGeom>
        </p:spPr>
      </p:pic>
      <p:pic>
        <p:nvPicPr>
          <p:cNvPr id="4" name="13">
            <a:hlinkClick r:id="" action="ppaction://media"/>
          </p:cNvPr>
          <p:cNvPicPr/>
          <p:nvPr>
            <a:audi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863590" y="3196590"/>
            <a:ext cx="464185" cy="46418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2816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三、口头操作说明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69925" y="1189990"/>
            <a:ext cx="9916160" cy="3230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大家好，我们团队做的项目是一款让聋哑人也能打电话的app，app名字叫keep calling 保持通话。keep calling是一款方便聋哑人打电话的App,它具有语音转化成文字以及文字转化成语音的双向功能，使他们的交流成为可能。本产品通过使用百度AI的语音识别api、语音合成api使聋哑人以及听力衰退的老人也能像正常人用手机打电话，进行基本的社交活动。语音合成API对本产品价值部分在于：高度拟人、流畅自然的语音合成，提供多场景音库；语速、音调可调节；支持多音字标注。语音识别API对本产品价值部分在于：将语音快速准确识别为文字，支持手机应用语音交互、语音内容分析。用户只需用此app打电话，即可将接收到的语音转为文字呈现给用户，同时用户可以输入文字，即可合成语音自动发送给对方。</a:t>
            </a:r>
            <a:endParaRPr lang="zh-CN" altLang="en-US" sz="2400"/>
          </a:p>
          <a:p>
            <a:endParaRPr lang="zh-CN" altLang="en-US" sz="2400"/>
          </a:p>
        </p:txBody>
      </p:sp>
      <p:pic>
        <p:nvPicPr>
          <p:cNvPr id="5" name="图片 4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7890" y="3916680"/>
            <a:ext cx="5050155" cy="2788285"/>
          </a:xfrm>
          <a:prstGeom prst="rect">
            <a:avLst/>
          </a:prstGeom>
        </p:spPr>
      </p:pic>
      <p:pic>
        <p:nvPicPr>
          <p:cNvPr id="3" name="14">
            <a:hlinkClick r:id="" action="ppaction://media"/>
          </p:cNvPr>
          <p:cNvPicPr/>
          <p:nvPr>
            <a:audi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863590" y="3196590"/>
            <a:ext cx="464185" cy="46418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2726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 idx="14"/>
          </p:nvPr>
        </p:nvSpPr>
        <p:spPr/>
        <p:txBody>
          <a:bodyPr>
            <a:normAutofit/>
          </a:bodyPr>
          <a:p>
            <a:r>
              <a:rPr lang="zh-CN" altLang="en-US"/>
              <a:t>第三部分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3"/>
          </p:nvPr>
        </p:nvSpPr>
        <p:spPr/>
        <p:txBody>
          <a:bodyPr/>
          <a:p>
            <a:r>
              <a:rPr lang="zh-CN" altLang="en-US" sz="3600"/>
              <a:t>产品使用关键</a:t>
            </a:r>
            <a:r>
              <a:rPr lang="en-US" altLang="zh-CN" sz="3600"/>
              <a:t>AI</a:t>
            </a:r>
            <a:endParaRPr lang="en-US" altLang="zh-CN" sz="3600"/>
          </a:p>
        </p:txBody>
      </p:sp>
      <p:pic>
        <p:nvPicPr>
          <p:cNvPr id="4" name="15">
            <a:hlinkClick r:id="" action="ppaction://media"/>
          </p:cNvPr>
          <p:cNvPicPr/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5863590" y="3196590"/>
            <a:ext cx="464185" cy="46418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1868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一、所使用的</a:t>
            </a:r>
            <a:r>
              <a:rPr lang="en-US" altLang="zh-CN"/>
              <a:t>API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69925" y="1105535"/>
            <a:ext cx="109677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· </a:t>
            </a:r>
            <a:r>
              <a:rPr lang="zh-CN" altLang="en-US"/>
              <a:t>百度AI短语音识别 </a:t>
            </a:r>
            <a:r>
              <a:rPr lang="zh-CN" altLang="en-US">
                <a:hlinkClick r:id="rId1" action="ppaction://hlinkfile"/>
              </a:rPr>
              <a:t>https://ai.baidu.com/tech/speech/asr</a:t>
            </a:r>
            <a:endParaRPr lang="zh-CN" altLang="en-US"/>
          </a:p>
          <a:p>
            <a:r>
              <a:rPr lang="en-US" altLang="zh-CN"/>
              <a:t>· </a:t>
            </a:r>
            <a:r>
              <a:rPr lang="zh-CN" altLang="en-US"/>
              <a:t>百度AI在线语音合成 </a:t>
            </a:r>
            <a:r>
              <a:rPr lang="zh-CN" altLang="en-US">
                <a:hlinkClick r:id="rId2" action="ppaction://hlinkfile"/>
              </a:rPr>
              <a:t>https://ai.baidu.com/tech/speech/tts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970" y="1974215"/>
            <a:ext cx="8420735" cy="4523740"/>
          </a:xfrm>
          <a:prstGeom prst="rect">
            <a:avLst/>
          </a:prstGeom>
        </p:spPr>
      </p:pic>
      <p:pic>
        <p:nvPicPr>
          <p:cNvPr id="4" name="16">
            <a:hlinkClick r:id="" action="ppaction://media"/>
          </p:cNvPr>
          <p:cNvPicPr/>
          <p:nvPr>
            <a:audi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863590" y="3196590"/>
            <a:ext cx="464185" cy="46418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1497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二、使用比较分析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69925" y="110807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1.</a:t>
            </a:r>
            <a:r>
              <a:rPr lang="zh-CN" altLang="en-US"/>
              <a:t>语音识别api对比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712595"/>
            <a:ext cx="10531475" cy="3875405"/>
          </a:xfrm>
          <a:prstGeom prst="rect">
            <a:avLst/>
          </a:prstGeom>
        </p:spPr>
      </p:pic>
      <p:pic>
        <p:nvPicPr>
          <p:cNvPr id="5" name="17">
            <a:hlinkClick r:id="" action="ppaction://media"/>
          </p:cNvPr>
          <p:cNvPicPr/>
          <p:nvPr>
            <a:audi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863590" y="3196590"/>
            <a:ext cx="464185" cy="46418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3673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06755" y="65087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2.</a:t>
            </a:r>
            <a:r>
              <a:rPr lang="zh-CN" altLang="en-US"/>
              <a:t>语音合成api对比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706755" y="1310005"/>
            <a:ext cx="10779125" cy="3865245"/>
          </a:xfrm>
          <a:prstGeom prst="rect">
            <a:avLst/>
          </a:prstGeom>
        </p:spPr>
      </p:pic>
      <p:pic>
        <p:nvPicPr>
          <p:cNvPr id="2" name="18">
            <a:hlinkClick r:id="" action="ppaction://media"/>
          </p:cNvPr>
          <p:cNvPicPr/>
          <p:nvPr>
            <a:audi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863590" y="3196590"/>
            <a:ext cx="464185" cy="46418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3264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510" y="770255"/>
            <a:ext cx="4145280" cy="882015"/>
          </a:xfrm>
        </p:spPr>
        <p:txBody>
          <a:bodyPr>
            <a:normAutofit fontScale="90000"/>
          </a:bodyPr>
          <a:p>
            <a:r>
              <a:rPr lang="zh-CN" altLang="en-US"/>
              <a:t>三、使用后风险报告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zh-CN" altLang="en-US"/>
              <a:t>百度作为拥有着庞大适用人群以及数据，有着充足的材料去训练提高API的能力。</a:t>
            </a:r>
            <a:endParaRPr lang="zh-CN" altLang="en-US"/>
          </a:p>
          <a:p>
            <a:r>
              <a:rPr lang="zh-CN" altLang="en-US"/>
              <a:t>百度语音合成API，200字，56秒，语言表达清晰，断句正确，语调正常平稳，女声声音好听。</a:t>
            </a:r>
            <a:endParaRPr lang="zh-CN" altLang="en-US"/>
          </a:p>
          <a:p>
            <a:r>
              <a:rPr lang="zh-CN" altLang="en-US"/>
              <a:t>百度语音合成API语言表达清晰没有读错或读漏，正确率可达98%，此准确率可以满足本产品需求。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sz="quarter" idx="14"/>
          </p:nvPr>
        </p:nvPicPr>
        <p:blipFill>
          <a:blip r:embed="rId1"/>
          <a:stretch>
            <a:fillRect/>
          </a:stretch>
        </p:blipFill>
        <p:spPr>
          <a:xfrm>
            <a:off x="4999990" y="2178050"/>
            <a:ext cx="6971665" cy="2298065"/>
          </a:xfrm>
          <a:prstGeom prst="rect">
            <a:avLst/>
          </a:prstGeom>
        </p:spPr>
      </p:pic>
      <p:pic>
        <p:nvPicPr>
          <p:cNvPr id="4" name="19">
            <a:hlinkClick r:id="" action="ppaction://media"/>
          </p:cNvPr>
          <p:cNvPicPr/>
          <p:nvPr>
            <a:audi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863590" y="3196590"/>
            <a:ext cx="464185" cy="46418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2265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/>
          <p:nvPr>
            <p:custDataLst>
              <p:tags r:id="rId1"/>
            </p:custDataLst>
          </p:nvPr>
        </p:nvCxnSpPr>
        <p:spPr>
          <a:xfrm>
            <a:off x="2248820" y="2536451"/>
            <a:ext cx="0" cy="6350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hape 22"/>
          <p:cNvSpPr/>
          <p:nvPr>
            <p:custDataLst>
              <p:tags r:id="rId2"/>
            </p:custDataLst>
          </p:nvPr>
        </p:nvSpPr>
        <p:spPr>
          <a:xfrm>
            <a:off x="2070385" y="2027499"/>
            <a:ext cx="360045" cy="360045"/>
          </a:xfrm>
          <a:prstGeom prst="rect">
            <a:avLst/>
          </a:prstGeom>
          <a:solidFill>
            <a:schemeClr val="accent1"/>
          </a:solidFill>
          <a:ln w="9525">
            <a:noFill/>
            <a:miter lim="400000"/>
          </a:ln>
        </p:spPr>
        <p:txBody>
          <a:bodyPr wrap="square" lIns="45719" rIns="45719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1</a:t>
            </a:r>
            <a:endParaRPr lang="en-US" altLang="zh-CN" sz="1600" b="1" dirty="0">
              <a:solidFill>
                <a:schemeClr val="bg1"/>
              </a:solidFill>
              <a:uFillTx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1" name="Rectangle 7"/>
          <p:cNvSpPr/>
          <p:nvPr>
            <p:custDataLst>
              <p:tags r:id="rId3"/>
            </p:custDataLst>
          </p:nvPr>
        </p:nvSpPr>
        <p:spPr>
          <a:xfrm>
            <a:off x="2495835" y="1996354"/>
            <a:ext cx="5639435" cy="40011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90000"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en-US" altLang="zh-CN" sz="20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Arial" panose="020B0604020202090204" pitchFamily="34" charset="0"/>
                <a:sym typeface="Arial" panose="020B0604020202090204" pitchFamily="34" charset="0"/>
              </a:rPr>
              <a:t>PRD</a:t>
            </a: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Arial" panose="020B0604020202090204" pitchFamily="34" charset="0"/>
                <a:sym typeface="Arial" panose="020B0604020202090204" pitchFamily="34" charset="0"/>
              </a:rPr>
              <a:t>价值主张设计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90204" pitchFamily="34" charset="0"/>
              <a:ea typeface="微软雅黑" charset="-122"/>
              <a:cs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2495835" y="2439614"/>
            <a:ext cx="5640070" cy="731520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6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主要介绍产品的价值主张，最小可行性等。</a:t>
            </a:r>
            <a:endParaRPr kumimoji="1" lang="zh-CN" altLang="en-US" sz="16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5"/>
            </p:custDataLst>
          </p:nvPr>
        </p:nvSpPr>
        <p:spPr>
          <a:xfrm>
            <a:off x="2024095" y="595452"/>
            <a:ext cx="4232910" cy="977265"/>
          </a:xfrm>
          <a:prstGeom prst="rect">
            <a:avLst/>
          </a:prstGeom>
          <a:noFill/>
        </p:spPr>
        <p:txBody>
          <a:bodyPr wrap="square" lIns="0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4800" spc="600">
                <a:solidFill>
                  <a:schemeClr val="accent1"/>
                </a:solidFill>
                <a:uFillTx/>
                <a:latin typeface="Arial" panose="020B0604020202090204" pitchFamily="34" charset="0"/>
                <a:ea typeface="汉仪旗黑-85S" panose="00020600040101010101" pitchFamily="18" charset="-122"/>
                <a:sym typeface="Arial" panose="020B0604020202090204" pitchFamily="34" charset="0"/>
              </a:rPr>
              <a:t>目录</a:t>
            </a:r>
            <a:endParaRPr lang="zh-CN" altLang="en-US" sz="4800" spc="600">
              <a:solidFill>
                <a:schemeClr val="accent1"/>
              </a:solidFill>
              <a:uFillTx/>
              <a:latin typeface="Arial" panose="020B0604020202090204" pitchFamily="34" charset="0"/>
              <a:ea typeface="汉仪旗黑-85S" panose="00020600040101010101" pitchFamily="18" charset="-122"/>
              <a:sym typeface="Arial" panose="020B0604020202090204" pitchFamily="34" charset="0"/>
            </a:endParaRPr>
          </a:p>
        </p:txBody>
      </p:sp>
      <p:cxnSp>
        <p:nvCxnSpPr>
          <p:cNvPr id="18" name="Straight Connector 7"/>
          <p:cNvCxnSpPr/>
          <p:nvPr>
            <p:custDataLst>
              <p:tags r:id="rId6"/>
            </p:custDataLst>
          </p:nvPr>
        </p:nvCxnSpPr>
        <p:spPr>
          <a:xfrm>
            <a:off x="2248820" y="5457419"/>
            <a:ext cx="0" cy="6350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hape 22"/>
          <p:cNvSpPr/>
          <p:nvPr>
            <p:custDataLst>
              <p:tags r:id="rId7"/>
            </p:custDataLst>
          </p:nvPr>
        </p:nvSpPr>
        <p:spPr>
          <a:xfrm>
            <a:off x="2070385" y="4948467"/>
            <a:ext cx="360045" cy="360045"/>
          </a:xfrm>
          <a:prstGeom prst="rect">
            <a:avLst/>
          </a:prstGeom>
          <a:solidFill>
            <a:schemeClr val="accent1"/>
          </a:solidFill>
          <a:ln w="9525">
            <a:noFill/>
            <a:miter lim="400000"/>
          </a:ln>
        </p:spPr>
        <p:txBody>
          <a:bodyPr wrap="square" lIns="45719" rIns="45719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b="1" dirty="0">
                <a:solidFill>
                  <a:schemeClr val="bg1"/>
                </a:solidFill>
                <a:uFillTx/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3</a:t>
            </a:r>
            <a:endParaRPr lang="en-US" altLang="zh-CN" sz="1600" b="1" dirty="0">
              <a:solidFill>
                <a:schemeClr val="bg1"/>
              </a:solidFill>
              <a:uFillTx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20" name="Rectangle 7"/>
          <p:cNvSpPr/>
          <p:nvPr>
            <p:custDataLst>
              <p:tags r:id="rId8"/>
            </p:custDataLst>
          </p:nvPr>
        </p:nvSpPr>
        <p:spPr>
          <a:xfrm>
            <a:off x="2495835" y="4917322"/>
            <a:ext cx="5639435" cy="40011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90000"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Arial" panose="020B0604020202090204" pitchFamily="34" charset="0"/>
                <a:sym typeface="Arial" panose="020B0604020202090204" pitchFamily="34" charset="0"/>
              </a:rPr>
              <a:t>产品使用关键</a:t>
            </a:r>
            <a:r>
              <a:rPr lang="en-US" altLang="zh-CN" sz="20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Arial" panose="020B0604020202090204" pitchFamily="34" charset="0"/>
                <a:sym typeface="Arial" panose="020B0604020202090204" pitchFamily="34" charset="0"/>
              </a:rPr>
              <a:t>AI</a:t>
            </a:r>
            <a:endParaRPr lang="en-US" altLang="zh-CN" sz="20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90204" pitchFamily="34" charset="0"/>
              <a:ea typeface="微软雅黑" charset="-122"/>
              <a:cs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21" name="文本框 20"/>
          <p:cNvSpPr txBox="1"/>
          <p:nvPr>
            <p:custDataLst>
              <p:tags r:id="rId9"/>
            </p:custDataLst>
          </p:nvPr>
        </p:nvSpPr>
        <p:spPr>
          <a:xfrm>
            <a:off x="2495835" y="5360582"/>
            <a:ext cx="5640070" cy="731520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6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主要介绍所运用的</a:t>
            </a:r>
            <a:r>
              <a:rPr kumimoji="1" lang="en-US" altLang="zh-CN" sz="16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api</a:t>
            </a:r>
            <a:r>
              <a:rPr kumimoji="1" lang="zh-CN" altLang="en-US" sz="16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对比</a:t>
            </a:r>
            <a:r>
              <a:rPr kumimoji="1" lang="zh-CN" altLang="en-US" sz="16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以及使用后的风险报告。</a:t>
            </a:r>
            <a:endParaRPr kumimoji="1" lang="zh-CN" altLang="en-US" sz="16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cxnSp>
        <p:nvCxnSpPr>
          <p:cNvPr id="23" name="Straight Connector 7"/>
          <p:cNvCxnSpPr/>
          <p:nvPr>
            <p:custDataLst>
              <p:tags r:id="rId10"/>
            </p:custDataLst>
          </p:nvPr>
        </p:nvCxnSpPr>
        <p:spPr>
          <a:xfrm>
            <a:off x="2248820" y="3996935"/>
            <a:ext cx="0" cy="6350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hape 22"/>
          <p:cNvSpPr/>
          <p:nvPr>
            <p:custDataLst>
              <p:tags r:id="rId11"/>
            </p:custDataLst>
          </p:nvPr>
        </p:nvSpPr>
        <p:spPr>
          <a:xfrm>
            <a:off x="2070385" y="3487983"/>
            <a:ext cx="360045" cy="360045"/>
          </a:xfrm>
          <a:prstGeom prst="rect">
            <a:avLst/>
          </a:prstGeom>
          <a:solidFill>
            <a:schemeClr val="accent1"/>
          </a:solidFill>
          <a:ln w="9525">
            <a:noFill/>
            <a:miter lim="400000"/>
          </a:ln>
        </p:spPr>
        <p:txBody>
          <a:bodyPr wrap="square" lIns="45719" rIns="45719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2</a:t>
            </a:r>
            <a:endParaRPr lang="en-US" altLang="zh-CN" sz="1600" b="1" dirty="0">
              <a:solidFill>
                <a:schemeClr val="bg1"/>
              </a:solidFill>
              <a:uFillTx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25" name="Rectangle 7"/>
          <p:cNvSpPr/>
          <p:nvPr>
            <p:custDataLst>
              <p:tags r:id="rId12"/>
            </p:custDataLst>
          </p:nvPr>
        </p:nvSpPr>
        <p:spPr>
          <a:xfrm>
            <a:off x="2495835" y="3456838"/>
            <a:ext cx="5639435" cy="40011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90000"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en-US" altLang="zh-CN" sz="20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Arial" panose="020B0604020202090204" pitchFamily="34" charset="0"/>
                <a:sym typeface="Arial" panose="020B0604020202090204" pitchFamily="34" charset="0"/>
              </a:rPr>
              <a:t>APP</a:t>
            </a: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Arial" panose="020B0604020202090204" pitchFamily="34" charset="0"/>
                <a:sym typeface="Arial" panose="020B0604020202090204" pitchFamily="34" charset="0"/>
              </a:rPr>
              <a:t>原型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90204" pitchFamily="34" charset="0"/>
              <a:ea typeface="微软雅黑" charset="-122"/>
              <a:cs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13"/>
            </p:custDataLst>
          </p:nvPr>
        </p:nvSpPr>
        <p:spPr>
          <a:xfrm>
            <a:off x="2495835" y="3900098"/>
            <a:ext cx="5640070" cy="731520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6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主要介绍</a:t>
            </a:r>
            <a:r>
              <a:rPr kumimoji="1" lang="en-US" altLang="zh-CN" sz="16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app</a:t>
            </a:r>
            <a:r>
              <a:rPr kumimoji="1" lang="zh-CN" altLang="en-US" sz="16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的页面与使用注意事项。</a:t>
            </a:r>
            <a:endParaRPr kumimoji="1" lang="zh-CN" altLang="en-US" sz="16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pic>
        <p:nvPicPr>
          <p:cNvPr id="2" name="2">
            <a:hlinkClick r:id="" action="ppaction://media"/>
          </p:cNvPr>
          <p:cNvPicPr/>
          <p:nvPr>
            <a:audioFile r:link="rId14"/>
            <p:extLst>
              <p:ext uri="{DAA4B4D4-6D71-4841-9C94-3DE7FCFB9230}">
                <p14:media xmlns:p14="http://schemas.microsoft.com/office/powerpoint/2010/main" r:embed="rId15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5863590" y="3196590"/>
            <a:ext cx="464185" cy="464185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1497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0" y="1280128"/>
            <a:ext cx="12192000" cy="42532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1501775" y="2622550"/>
            <a:ext cx="9188450" cy="119888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pPr algn="ctr"/>
            <a:r>
              <a:rPr lang="zh-CN" altLang="en-US" sz="72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rPr>
              <a:t>谢谢观看</a:t>
            </a:r>
            <a:endParaRPr lang="zh-CN" altLang="en-US" sz="7200" b="1" spc="3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90204" pitchFamily="34" charset="0"/>
              <a:ea typeface="微软雅黑" charset="-122"/>
            </a:endParaRPr>
          </a:p>
        </p:txBody>
      </p:sp>
      <p:pic>
        <p:nvPicPr>
          <p:cNvPr id="6" name="图片 5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0571797" y="5533275"/>
            <a:ext cx="1620202" cy="1324725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5533275"/>
            <a:ext cx="1620202" cy="1324725"/>
          </a:xfrm>
          <a:prstGeom prst="rect">
            <a:avLst/>
          </a:prstGeom>
        </p:spPr>
      </p:pic>
      <p:pic>
        <p:nvPicPr>
          <p:cNvPr id="2" name="20">
            <a:hlinkClick r:id="" action="ppaction://media"/>
          </p:cNvPr>
          <p:cNvPicPr/>
          <p:nvPr>
            <a:audioFile r:link="rId9"/>
            <p:extLst>
              <p:ext uri="{DAA4B4D4-6D71-4841-9C94-3DE7FCFB9230}">
                <p14:media xmlns:p14="http://schemas.microsoft.com/office/powerpoint/2010/main" r:embed="rId10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5863590" y="3196590"/>
            <a:ext cx="464185" cy="464185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1152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 idx="14"/>
          </p:nvPr>
        </p:nvSpPr>
        <p:spPr/>
        <p:txBody>
          <a:bodyPr>
            <a:normAutofit/>
          </a:bodyPr>
          <a:p>
            <a:r>
              <a:rPr lang="zh-CN" altLang="en-US"/>
              <a:t>第一部分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3"/>
          </p:nvPr>
        </p:nvSpPr>
        <p:spPr/>
        <p:txBody>
          <a:bodyPr/>
          <a:p>
            <a:r>
              <a:rPr lang="en-US" altLang="zh-CN" sz="3600"/>
              <a:t>PRD</a:t>
            </a:r>
            <a:r>
              <a:rPr lang="zh-CN" altLang="en-US" sz="3600"/>
              <a:t>价值主张设计</a:t>
            </a:r>
            <a:endParaRPr lang="zh-CN" altLang="en-US" sz="3600"/>
          </a:p>
        </p:txBody>
      </p:sp>
      <p:pic>
        <p:nvPicPr>
          <p:cNvPr id="4" name="3">
            <a:hlinkClick r:id="" action="ppaction://media"/>
          </p:cNvPr>
          <p:cNvPicPr/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5863590" y="3196590"/>
            <a:ext cx="464185" cy="46418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1702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一、背景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随着高科技与智能手机逐渐在人们的生活中普及，它们方便了许多人的生活。但是对于一部分特殊人群来说，高科技对于他们而言反而让他们与身边的人的交流产生障碍。这个世界上有7000万失聪患者，他们基本上失去了百分之八十甚至百分之百的听力，对于他们来说唇语或者手语是唯一的交流方式。在老年人人群中，超过65岁的老人们基本都会有听力下降的问题。这时，一个能让聋哑人打电话的app似乎就能解决他们沟通困难的问题，让他们的交流成为可能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0335" y="2868930"/>
            <a:ext cx="6831965" cy="3563620"/>
          </a:xfrm>
          <a:prstGeom prst="rect">
            <a:avLst/>
          </a:prstGeom>
        </p:spPr>
      </p:pic>
      <p:pic>
        <p:nvPicPr>
          <p:cNvPr id="5" name="4">
            <a:hlinkClick r:id="" action="ppaction://media"/>
          </p:cNvPr>
          <p:cNvPicPr/>
          <p:nvPr>
            <a:audi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863590" y="3196590"/>
            <a:ext cx="464185" cy="46418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3404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二、加值宣言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81430" y="1417955"/>
            <a:ext cx="962850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本产品皆在通过使用百度</a:t>
            </a:r>
            <a:r>
              <a:rPr lang="en-US" altLang="zh-CN" sz="2400"/>
              <a:t>AI</a:t>
            </a:r>
            <a:r>
              <a:rPr lang="zh-CN" altLang="en-US" sz="2400"/>
              <a:t>的部分功能（</a:t>
            </a:r>
            <a:r>
              <a:rPr lang="zh-CN" altLang="en-US" sz="2400">
                <a:solidFill>
                  <a:srgbClr val="FF0000"/>
                </a:solidFill>
              </a:rPr>
              <a:t>语音识别、语音合成</a:t>
            </a:r>
            <a:r>
              <a:rPr lang="zh-CN" altLang="en-US" sz="2400"/>
              <a:t>）使聋哑人以及听力衰退的老人也能像正常人用手机打电话，进行基本的社交活动。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1.</a:t>
            </a:r>
            <a:r>
              <a:rPr lang="zh-CN" altLang="en-US" sz="2400"/>
              <a:t>语音合成API对本产品价值部分在于：高度拟人、流畅自然的语音合成，提供多场景音库；语速、音调可调节；支持多音字标注。（优先级）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2.</a:t>
            </a:r>
            <a:r>
              <a:rPr lang="zh-CN" altLang="en-US" sz="2400"/>
              <a:t>语音识别API对本产品价值部分在于：将语音快速准确识别为文字，支持手机应用语音交互、语音内容分析。（优先级）</a:t>
            </a:r>
            <a:endParaRPr lang="zh-CN" altLang="en-US" sz="2400"/>
          </a:p>
        </p:txBody>
      </p:sp>
      <p:pic>
        <p:nvPicPr>
          <p:cNvPr id="4" name="5">
            <a:hlinkClick r:id="" action="ppaction://media"/>
          </p:cNvPr>
          <p:cNvPicPr/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5863590" y="3196590"/>
            <a:ext cx="464185" cy="46418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3827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三、核心价值（最小可行性产品）</a:t>
            </a:r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669882" y="1977394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 fontScale="90000" lnSpcReduction="2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r>
              <a:rPr lang="zh-CN" altLang="en-US"/>
              <a:t>四、实现目标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90575" y="2419350"/>
            <a:ext cx="107308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+mn-ea"/>
              </a:rPr>
              <a:t>1.</a:t>
            </a:r>
            <a:r>
              <a:rPr lang="zh-CN" altLang="en-US">
                <a:latin typeface="+mn-ea"/>
              </a:rPr>
              <a:t>使聋哑人顺畅的与正常人进行交流。</a:t>
            </a:r>
            <a:endParaRPr lang="zh-CN" altLang="en-US">
              <a:latin typeface="+mn-ea"/>
            </a:endParaRPr>
          </a:p>
          <a:p>
            <a:r>
              <a:rPr lang="en-US" altLang="zh-CN">
                <a:latin typeface="+mn-ea"/>
              </a:rPr>
              <a:t>2.</a:t>
            </a:r>
            <a:r>
              <a:rPr lang="zh-CN" altLang="en-US">
                <a:latin typeface="+mn-ea"/>
              </a:rPr>
              <a:t>在遇到紧急情况下，让聋哑人也可以通过电话进行求救。</a:t>
            </a:r>
            <a:endParaRPr lang="zh-CN" altLang="en-US">
              <a:latin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90575" y="1055370"/>
            <a:ext cx="1073086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本产品主要面向聋哑人，听力受损的群体，调用语音识别、语音合成API，解决聋哑人难以打电话的问题，方便聋哑人进行基本的社交。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669882" y="3333754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 fontScale="90000" lnSpcReduction="2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r>
              <a:rPr lang="zh-CN" altLang="en-US"/>
              <a:t>五、目标用户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91210" y="3877945"/>
            <a:ext cx="107308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聋哑人</a:t>
            </a:r>
            <a:r>
              <a:rPr lang="en-US" altLang="zh-CN"/>
              <a:t>&amp;</a:t>
            </a:r>
            <a:r>
              <a:rPr lang="zh-CN" altLang="en-US"/>
              <a:t>听力受损的人群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9385" y="3333750"/>
            <a:ext cx="5621020" cy="3179445"/>
          </a:xfrm>
          <a:prstGeom prst="rect">
            <a:avLst/>
          </a:prstGeom>
        </p:spPr>
      </p:pic>
      <p:pic>
        <p:nvPicPr>
          <p:cNvPr id="3" name="6">
            <a:hlinkClick r:id="" action="ppaction://media"/>
          </p:cNvPr>
          <p:cNvPicPr/>
          <p:nvPr>
            <a:audi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863590" y="3196590"/>
            <a:ext cx="464185" cy="46418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2675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六、核心价值与用户痛点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sz="quarter" idx="14"/>
          </p:nvPr>
        </p:nvPicPr>
        <p:blipFill>
          <a:blip r:embed="rId1"/>
          <a:stretch>
            <a:fillRect/>
          </a:stretch>
        </p:blipFill>
        <p:spPr>
          <a:xfrm>
            <a:off x="1329690" y="2008505"/>
            <a:ext cx="9531985" cy="3844925"/>
          </a:xfrm>
          <a:prstGeom prst="rect">
            <a:avLst/>
          </a:prstGeom>
        </p:spPr>
      </p:pic>
      <p:pic>
        <p:nvPicPr>
          <p:cNvPr id="3" name="7">
            <a:hlinkClick r:id="" action="ppaction://media"/>
          </p:cNvPr>
          <p:cNvPicPr/>
          <p:nvPr>
            <a:audi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863590" y="3196590"/>
            <a:ext cx="464185" cy="46418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2931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1600" y="706275"/>
            <a:ext cx="9626400" cy="723600"/>
          </a:xfrm>
        </p:spPr>
        <p:txBody>
          <a:bodyPr/>
          <a:p>
            <a:r>
              <a:rPr lang="zh-CN" altLang="en-US"/>
              <a:t>七、人工智能概率性与用户痛点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281430" y="1430020"/>
            <a:ext cx="9626600" cy="4973955"/>
          </a:xfrm>
        </p:spPr>
        <p:txBody>
          <a:bodyPr>
            <a:normAutofit fontScale="25000"/>
          </a:bodyPr>
          <a:p>
            <a:r>
              <a:rPr lang="zh-CN" altLang="en-US" sz="5400" b="1"/>
              <a:t>痛点</a:t>
            </a:r>
            <a:endParaRPr lang="zh-CN" altLang="en-US"/>
          </a:p>
          <a:p>
            <a:pPr marL="0" indent="0">
              <a:buNone/>
            </a:pPr>
            <a:r>
              <a:rPr lang="en-US" altLang="zh-CN" sz="4000"/>
              <a:t>1.</a:t>
            </a:r>
            <a:r>
              <a:rPr lang="zh-CN" altLang="en-US" sz="4000"/>
              <a:t>语音太模糊，导致识别的准确率低</a:t>
            </a:r>
            <a:endParaRPr lang="zh-CN" altLang="en-US" sz="4000"/>
          </a:p>
          <a:p>
            <a:pPr marL="0" indent="0">
              <a:buNone/>
            </a:pPr>
            <a:r>
              <a:rPr lang="en-US" altLang="zh-CN" sz="4000"/>
              <a:t>2.</a:t>
            </a:r>
            <a:r>
              <a:rPr lang="zh-CN" altLang="en-US" sz="4000"/>
              <a:t>可能存在部分聋哑人不识字的现象</a:t>
            </a:r>
            <a:endParaRPr lang="zh-CN" altLang="en-US" sz="4000"/>
          </a:p>
          <a:p>
            <a:pPr marL="0" indent="0">
              <a:buNone/>
            </a:pPr>
            <a:r>
              <a:rPr lang="en-US" altLang="zh-CN" sz="4000"/>
              <a:t>3.</a:t>
            </a:r>
            <a:r>
              <a:rPr lang="zh-CN" altLang="en-US" sz="4000"/>
              <a:t>可能出现普通话不标准，讲方言的问题</a:t>
            </a:r>
            <a:endParaRPr lang="zh-CN" altLang="en-US"/>
          </a:p>
          <a:p>
            <a:pPr marL="0" indent="0">
              <a:buNone/>
            </a:pPr>
            <a:endParaRPr lang="zh-CN" altLang="en-US" sz="4000"/>
          </a:p>
          <a:p>
            <a:r>
              <a:rPr lang="zh-CN" altLang="en-US" sz="5400" b="1"/>
              <a:t>百度AI中的语音识别api：</a:t>
            </a:r>
            <a:endParaRPr lang="zh-CN" altLang="en-US"/>
          </a:p>
          <a:p>
            <a:pPr marL="0" indent="0">
              <a:buNone/>
            </a:pPr>
            <a:r>
              <a:rPr lang="en-US" altLang="zh-CN" sz="4000"/>
              <a:t>1.</a:t>
            </a:r>
            <a:r>
              <a:rPr lang="zh-CN" altLang="en-US" sz="4000"/>
              <a:t>采用国际领先的流式端到端语音语言一体化建模算法，将语音快速准确识别为文字，支持手机应用语音交互、语音内容分析、机器人对话等多个场景。</a:t>
            </a:r>
            <a:endParaRPr lang="zh-CN" altLang="en-US" sz="4000"/>
          </a:p>
          <a:p>
            <a:pPr marL="0" indent="0">
              <a:buNone/>
            </a:pPr>
            <a:r>
              <a:rPr lang="en-US" altLang="zh-CN" sz="4000"/>
              <a:t>2.</a:t>
            </a:r>
            <a:r>
              <a:rPr lang="zh-CN" altLang="en-US" sz="4000"/>
              <a:t>基于Deep Peak2端到端建模，超过10万小时数据训练，多采样率多场景声学建模，近场中文普通话识别准确率达98%。</a:t>
            </a:r>
            <a:endParaRPr lang="zh-CN" altLang="en-US" sz="4000"/>
          </a:p>
          <a:p>
            <a:pPr marL="0" indent="0">
              <a:buNone/>
            </a:pPr>
            <a:r>
              <a:rPr lang="en-US" altLang="zh-CN" sz="4000"/>
              <a:t>3.</a:t>
            </a:r>
            <a:r>
              <a:rPr lang="zh-CN" altLang="en-US" sz="4000"/>
              <a:t>支持普通话和略带口音的中文识别；支持粤语、四川话方言识别；支持英文识别。</a:t>
            </a:r>
            <a:endParaRPr lang="zh-CN" altLang="en-US"/>
          </a:p>
          <a:p>
            <a:pPr marL="0" indent="0">
              <a:buNone/>
            </a:pPr>
            <a:endParaRPr lang="zh-CN" altLang="en-US" sz="4000"/>
          </a:p>
          <a:p>
            <a:r>
              <a:rPr lang="zh-CN" altLang="en-US" sz="5400" b="1"/>
              <a:t>百度AI中的语音合成api：</a:t>
            </a:r>
            <a:endParaRPr lang="zh-CN" altLang="en-US"/>
          </a:p>
          <a:p>
            <a:pPr marL="0" indent="0">
              <a:buNone/>
            </a:pPr>
            <a:r>
              <a:rPr lang="en-US" altLang="zh-CN" sz="4000"/>
              <a:t>1.</a:t>
            </a:r>
            <a:r>
              <a:rPr lang="zh-CN" altLang="en-US" sz="4000"/>
              <a:t>语音合成api提供基础音库和精品音库共9种音库供您选择，适用于泛阅读、订单播报、智能硬件等应用场景，即将推出更多特色音库。</a:t>
            </a:r>
            <a:endParaRPr lang="zh-CN" altLang="en-US" sz="4000"/>
          </a:p>
          <a:p>
            <a:pPr marL="0" indent="0">
              <a:buNone/>
            </a:pPr>
            <a:r>
              <a:rPr lang="en-US" altLang="zh-CN" sz="4000"/>
              <a:t>2.</a:t>
            </a:r>
            <a:r>
              <a:rPr lang="zh-CN" altLang="en-US" sz="4000"/>
              <a:t>支持多种参数配置，可根据场景需求对音库的语速、音调、音量进行灵活设置，满足个性化需求。</a:t>
            </a:r>
            <a:endParaRPr lang="zh-CN" altLang="en-US" sz="4000"/>
          </a:p>
        </p:txBody>
      </p:sp>
      <p:pic>
        <p:nvPicPr>
          <p:cNvPr id="4" name="8">
            <a:hlinkClick r:id="" action="ppaction://media"/>
          </p:cNvPr>
          <p:cNvPicPr/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5863590" y="3196590"/>
            <a:ext cx="464185" cy="46418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4096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八、需求列表与人工智能</a:t>
            </a:r>
            <a:r>
              <a:rPr lang="en-US" altLang="zh-CN"/>
              <a:t>API</a:t>
            </a:r>
            <a:r>
              <a:rPr lang="zh-CN" altLang="en-US"/>
              <a:t>加值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20000"/>
          </a:bodyPr>
          <a:p>
            <a:r>
              <a:rPr lang="zh-CN" altLang="en-US" sz="2400" b="1"/>
              <a:t>具体运用场景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聋人A的妈妈给小明打电话，告诉小明今晚妈妈要加班，但是她无法听见妈妈的声音，于是他运用保持通话app中的实时语音转写功能,看到妈妈想要告知他的信息。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哑巴B遇到了紧急的情况想打110求助，但是他不能像常人一样拨号说话，此时他打开保持通话app中的文字转语音功能，给警察打电话，告知具体情况。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sz="quarter" idx="14"/>
          </p:nvPr>
        </p:nvPicPr>
        <p:blipFill>
          <a:blip r:embed="rId1"/>
          <a:stretch>
            <a:fillRect/>
          </a:stretch>
        </p:blipFill>
        <p:spPr>
          <a:xfrm>
            <a:off x="5179060" y="1871980"/>
            <a:ext cx="6652895" cy="2629535"/>
          </a:xfrm>
          <a:prstGeom prst="rect">
            <a:avLst/>
          </a:prstGeom>
        </p:spPr>
      </p:pic>
      <p:pic>
        <p:nvPicPr>
          <p:cNvPr id="4" name="9">
            <a:hlinkClick r:id="" action="ppaction://media"/>
          </p:cNvPr>
          <p:cNvPicPr/>
          <p:nvPr>
            <a:audi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863590" y="3196590"/>
            <a:ext cx="464185" cy="46418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2201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36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36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TEMPLATE_THUMBS_INDEX" val="1、4、7、9、11、12、17、20、21、22、23、24、27、32、35、40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536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536_1*i*1"/>
  <p:tag name="KSO_WM_TEMPLATE_CATEGORY" val="custom"/>
  <p:tag name="KSO_WM_TEMPLATE_INDEX" val="20204536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ISCONTENTS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4536_1*b*2"/>
  <p:tag name="KSO_WM_TEMPLATE_CATEGORY" val="custom"/>
  <p:tag name="KSO_WM_TEMPLATE_INDEX" val="20204536"/>
  <p:tag name="KSO_WM_UNIT_LAYERLEVEL" val="1"/>
  <p:tag name="KSO_WM_TAG_VERSION" val="1.0"/>
  <p:tag name="KSO_WM_BEAUTIFY_FLAG" val="#wm#"/>
  <p:tag name="KSO_WM_UNIT_PRESET_TEXT" val="汇报人姓名"/>
</p:tagLst>
</file>

<file path=ppt/tags/tag143.xml><?xml version="1.0" encoding="utf-8"?>
<p:tagLst xmlns:p="http://schemas.openxmlformats.org/presentationml/2006/main">
  <p:tag name="KSO_WM_UNIT_ISCONTENTS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3"/>
  <p:tag name="KSO_WM_UNIT_ID" val="custom20204536_1*b*3"/>
  <p:tag name="KSO_WM_TEMPLATE_CATEGORY" val="custom"/>
  <p:tag name="KSO_WM_TEMPLATE_INDEX" val="20204536"/>
  <p:tag name="KSO_WM_UNIT_LAYERLEVEL" val="1"/>
  <p:tag name="KSO_WM_TAG_VERSION" val="1.0"/>
  <p:tag name="KSO_WM_BEAUTIFY_FLAG" val="#wm#"/>
  <p:tag name="KSO_WM_UNIT_PRESET_TEXT" val="2020/01/01"/>
</p:tagLst>
</file>

<file path=ppt/tags/tag144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6_1*a*1"/>
  <p:tag name="KSO_WM_TEMPLATE_CATEGORY" val="custom"/>
  <p:tag name="KSO_WM_TEMPLATE_INDEX" val="20204536"/>
  <p:tag name="KSO_WM_UNIT_LAYERLEVEL" val="1"/>
  <p:tag name="KSO_WM_TAG_VERSION" val="1.0"/>
  <p:tag name="KSO_WM_BEAUTIFY_FLAG" val="#wm#"/>
  <p:tag name="KSO_WM_UNIT_PRESET_TEXT" val="工作汇报总结"/>
</p:tagLst>
</file>

<file path=ppt/tags/tag145.xml><?xml version="1.0" encoding="utf-8"?>
<p:tagLst xmlns:p="http://schemas.openxmlformats.org/presentationml/2006/main">
  <p:tag name="KSO_WM_UNIT_ISCONTENTSTITLE" val="0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536_1*b*1"/>
  <p:tag name="KSO_WM_TEMPLATE_CATEGORY" val="custom"/>
  <p:tag name="KSO_WM_TEMPLATE_INDEX" val="20204536"/>
  <p:tag name="KSO_WM_UNIT_LAYERLEVEL" val="1"/>
  <p:tag name="KSO_WM_TAG_VERSION" val="1.0"/>
  <p:tag name="KSO_WM_BEAUTIFY_FLAG" val="#wm#"/>
  <p:tag name="KSO_WM_UNIT_PRESET_TEXT" val="单击此处添加副标题内容"/>
</p:tagLst>
</file>

<file path=ppt/tags/tag146.xml><?xml version="1.0" encoding="utf-8"?>
<p:tagLst xmlns:p="http://schemas.openxmlformats.org/presentationml/2006/main">
  <p:tag name="KSO_WM_TEMPLATE_THUMBS_INDEX" val="1、4、7、9、11、12、17、20、21、22、23、24、27、32、35、40"/>
  <p:tag name="KSO_WM_SLIDE_ID" val="custom20204536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536"/>
  <p:tag name="KSO_WM_SLIDE_LAYOUT" val="a_b"/>
  <p:tag name="KSO_WM_SLIDE_LAYOUT_CNT" val="1_3"/>
  <p:tag name="KSO_WM_SLIDE_MODEL_TYPE" val="cover"/>
</p:tagLst>
</file>

<file path=ppt/tags/tag147.xml><?xml version="1.0" encoding="utf-8"?>
<p:tagLst xmlns:p="http://schemas.openxmlformats.org/presentationml/2006/main">
  <p:tag name="KSO_WM_UNIT_LINE_FORE_SCHEMECOLOR_INDEX" val="13"/>
  <p:tag name="KSO_WM_UNIT_LINE_FILL_TYPE" val="2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4536_3*l_h_i*1_1_1"/>
  <p:tag name="KSO_WM_TEMPLATE_CATEGORY" val="custom"/>
  <p:tag name="KSO_WM_TEMPLATE_INDEX" val="20204536"/>
  <p:tag name="KSO_WM_UNIT_LAYERLEVEL" val="1_1_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FILL_FORE_SCHEMECOLOR_INDEX" val="13"/>
  <p:tag name="KSO_WM_UNIT_FILL_TYPE" val="1"/>
  <p:tag name="KSO_WM_UNIT_TEXT_FILL_FORE_SCHEMECOLOR_INDEX" val="14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custom20204536_3*l_h_i*1_1_1"/>
  <p:tag name="KSO_WM_TEMPLATE_CATEGORY" val="custom"/>
  <p:tag name="KSO_WM_TEMPLATE_INDEX" val="20204536"/>
  <p:tag name="KSO_WM_UNIT_LAYERLEVEL" val="1_1_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ISCONTENTSTITLE" val="0"/>
  <p:tag name="KSO_WM_UNIT_NOCLEAR" val="0"/>
  <p:tag name="KSO_WM_UNIT_VALUE" val="2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custom20204536_3*l_h_a*1_1_1"/>
  <p:tag name="KSO_WM_TEMPLATE_CATEGORY" val="custom"/>
  <p:tag name="KSO_WM_TEMPLATE_INDEX" val="20204536"/>
  <p:tag name="KSO_WM_UNIT_LAYERLEVEL" val="1_1_1"/>
  <p:tag name="KSO_WM_TAG_VERSION" val="1.0"/>
  <p:tag name="KSO_WM_BEAUTIFY_FLAG" val="#wm#"/>
  <p:tag name="KSO_WM_UNIT_PRESET_TEXT" val="单击此处添加小标题内容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536_3*l_h_f*1_1_1"/>
  <p:tag name="KSO_WM_TEMPLATE_CATEGORY" val="custom"/>
  <p:tag name="KSO_WM_TEMPLATE_INDEX" val="20204536"/>
  <p:tag name="KSO_WM_UNIT_LAYERLEVEL" val="1_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"/>
</p:tagLst>
</file>

<file path=ppt/tags/tag151.xml><?xml version="1.0" encoding="utf-8"?>
<p:tagLst xmlns:p="http://schemas.openxmlformats.org/presentationml/2006/main">
  <p:tag name="KSO_WM_UNIT_ISCONTENTSTITLE" val="1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4536_3*a*1"/>
  <p:tag name="KSO_WM_TEMPLATE_CATEGORY" val="custom"/>
  <p:tag name="KSO_WM_TEMPLATE_INDEX" val="20204536"/>
  <p:tag name="KSO_WM_UNIT_LAYERLEVEL" val="1"/>
  <p:tag name="KSO_WM_TAG_VERSION" val="1.0"/>
  <p:tag name="KSO_WM_BEAUTIFY_FLAG" val="#wm#"/>
  <p:tag name="KSO_WM_UNIT_PRESET_TEXT" val="目录"/>
  <p:tag name="KSO_WM_UNIT_TEXT_FILL_FORE_SCHEMECOLOR_INDEX" val="5"/>
  <p:tag name="KSO_WM_UNIT_TEXT_FILL_TYPE" val="1"/>
  <p:tag name="KSO_WM_UNIT_USESOURCEFORMAT_APPLY" val="1"/>
</p:tagLst>
</file>

<file path=ppt/tags/tag152.xml><?xml version="1.0" encoding="utf-8"?>
<p:tagLst xmlns:p="http://schemas.openxmlformats.org/presentationml/2006/main">
  <p:tag name="KSO_WM_UNIT_LINE_FORE_SCHEMECOLOR_INDEX" val="13"/>
  <p:tag name="KSO_WM_UNIT_LINE_FILL_TYPE" val="2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4536_3*l_h_i*1_3_1"/>
  <p:tag name="KSO_WM_TEMPLATE_CATEGORY" val="custom"/>
  <p:tag name="KSO_WM_TEMPLATE_INDEX" val="20204536"/>
  <p:tag name="KSO_WM_UNIT_LAYERLEVEL" val="1_1_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FILL_FORE_SCHEMECOLOR_INDEX" val="13"/>
  <p:tag name="KSO_WM_UNIT_FILL_TYPE" val="1"/>
  <p:tag name="KSO_WM_UNIT_TEXT_FILL_FORE_SCHEMECOLOR_INDEX" val="14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custom20204536_3*l_h_i*1_3_1"/>
  <p:tag name="KSO_WM_TEMPLATE_CATEGORY" val="custom"/>
  <p:tag name="KSO_WM_TEMPLATE_INDEX" val="20204536"/>
  <p:tag name="KSO_WM_UNIT_LAYERLEVEL" val="1_1_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ISCONTENTSTITLE" val="0"/>
  <p:tag name="KSO_WM_UNIT_NOCLEAR" val="0"/>
  <p:tag name="KSO_WM_UNIT_VALUE" val="2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custom20204536_3*l_h_a*1_3_1"/>
  <p:tag name="KSO_WM_TEMPLATE_CATEGORY" val="custom"/>
  <p:tag name="KSO_WM_TEMPLATE_INDEX" val="20204536"/>
  <p:tag name="KSO_WM_UNIT_LAYERLEVEL" val="1_1_1"/>
  <p:tag name="KSO_WM_TAG_VERSION" val="1.0"/>
  <p:tag name="KSO_WM_BEAUTIFY_FLAG" val="#wm#"/>
  <p:tag name="KSO_WM_UNIT_PRESET_TEXT" val="单击此处添加小标题内容"/>
</p:tagLst>
</file>

<file path=ppt/tags/tag155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4536_3*l_h_f*1_3_1"/>
  <p:tag name="KSO_WM_TEMPLATE_CATEGORY" val="custom"/>
  <p:tag name="KSO_WM_TEMPLATE_INDEX" val="20204536"/>
  <p:tag name="KSO_WM_UNIT_LAYERLEVEL" val="1_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"/>
</p:tagLst>
</file>

<file path=ppt/tags/tag156.xml><?xml version="1.0" encoding="utf-8"?>
<p:tagLst xmlns:p="http://schemas.openxmlformats.org/presentationml/2006/main">
  <p:tag name="KSO_WM_UNIT_LINE_FORE_SCHEMECOLOR_INDEX" val="13"/>
  <p:tag name="KSO_WM_UNIT_LINE_FILL_TYPE" val="2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536_3*l_h_i*1_2_1"/>
  <p:tag name="KSO_WM_TEMPLATE_CATEGORY" val="custom"/>
  <p:tag name="KSO_WM_TEMPLATE_INDEX" val="20204536"/>
  <p:tag name="KSO_WM_UNIT_LAYERLEVEL" val="1_1_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FILL_FORE_SCHEMECOLOR_INDEX" val="13"/>
  <p:tag name="KSO_WM_UNIT_FILL_TYPE" val="1"/>
  <p:tag name="KSO_WM_UNIT_TEXT_FILL_FORE_SCHEMECOLOR_INDEX" val="14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custom20204536_3*l_h_i*1_2_1"/>
  <p:tag name="KSO_WM_TEMPLATE_CATEGORY" val="custom"/>
  <p:tag name="KSO_WM_TEMPLATE_INDEX" val="20204536"/>
  <p:tag name="KSO_WM_UNIT_LAYERLEVEL" val="1_1_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ISCONTENTSTITLE" val="0"/>
  <p:tag name="KSO_WM_UNIT_NOCLEAR" val="0"/>
  <p:tag name="KSO_WM_UNIT_VALUE" val="2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custom20204536_3*l_h_a*1_2_1"/>
  <p:tag name="KSO_WM_TEMPLATE_CATEGORY" val="custom"/>
  <p:tag name="KSO_WM_TEMPLATE_INDEX" val="20204536"/>
  <p:tag name="KSO_WM_UNIT_LAYERLEVEL" val="1_1_1"/>
  <p:tag name="KSO_WM_TAG_VERSION" val="1.0"/>
  <p:tag name="KSO_WM_BEAUTIFY_FLAG" val="#wm#"/>
  <p:tag name="KSO_WM_UNIT_PRESET_TEXT" val="单击此处添加小标题内容"/>
</p:tagLst>
</file>

<file path=ppt/tags/tag159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536_3*l_h_f*1_2_1"/>
  <p:tag name="KSO_WM_TEMPLATE_CATEGORY" val="custom"/>
  <p:tag name="KSO_WM_TEMPLATE_INDEX" val="20204536"/>
  <p:tag name="KSO_WM_UNIT_LAYERLEVEL" val="1_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ID" val="custom20204536_3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3"/>
  <p:tag name="KSO_WM_SLIDE_INDEX" val="3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536"/>
  <p:tag name="KSO_WM_SLIDE_LAYOUT" val="a_l"/>
  <p:tag name="KSO_WM_SLIDE_LAYOUT_CNT" val="1_1"/>
</p:tagLst>
</file>

<file path=ppt/tags/tag161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6"/>
</p:tagLst>
</file>

<file path=ppt/tags/tag162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6"/>
</p:tagLst>
</file>

<file path=ppt/tags/tag163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6"/>
</p:tagLst>
</file>

<file path=ppt/tags/tag164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6"/>
</p:tagLst>
</file>

<file path=ppt/tags/tag165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6"/>
</p:tagLst>
</file>

<file path=ppt/tags/tag166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6"/>
</p:tagLst>
</file>

<file path=ppt/tags/tag167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6"/>
</p:tagLst>
</file>

<file path=ppt/tags/tag168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6"/>
</p:tagLst>
</file>

<file path=ppt/tags/tag169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6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6"/>
</p:tagLst>
</file>

<file path=ppt/tags/tag171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6"/>
</p:tagLst>
</file>

<file path=ppt/tags/tag172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6"/>
</p:tagLst>
</file>

<file path=ppt/tags/tag173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6"/>
</p:tagLst>
</file>

<file path=ppt/tags/tag174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6"/>
</p:tagLst>
</file>

<file path=ppt/tags/tag175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6"/>
</p:tagLst>
</file>

<file path=ppt/tags/tag176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6"/>
</p:tagLst>
</file>

<file path=ppt/tags/tag177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6"/>
</p:tagLst>
</file>

<file path=ppt/tags/tag178.xml><?xml version="1.0" encoding="utf-8"?>
<p:tagLst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SUBTYPE" val="h"/>
  <p:tag name="KSO_WM_UNIT_TYPE" val="i"/>
  <p:tag name="KSO_WM_UNIT_INDEX" val="1"/>
  <p:tag name="KSO_WM_UNIT_ID" val="custom20204536_14*i*1"/>
  <p:tag name="KSO_WM_TEMPLATE_CATEGORY" val="custom"/>
  <p:tag name="KSO_WM_TEMPLATE_INDEX" val="20204536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79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1_1"/>
  <p:tag name="KSO_WM_UNIT_ID" val="custom20204536_14*l_h_a*1_1_1"/>
  <p:tag name="KSO_WM_TEMPLATE_CATEGORY" val="custom"/>
  <p:tag name="KSO_WM_TEMPLATE_INDEX" val="20204536"/>
  <p:tag name="KSO_WM_UNIT_LAYERLEVEL" val="1_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1"/>
  <p:tag name="KSO_WM_UNIT_ID" val="custom20204536_14*i*1"/>
  <p:tag name="KSO_WM_TEMPLATE_CATEGORY" val="custom"/>
  <p:tag name="KSO_WM_TEMPLATE_INDEX" val="20204536"/>
  <p:tag name="KSO_WM_UNIT_LAYERLEVEL" val="1"/>
  <p:tag name="KSO_WM_TAG_VERSION" val="1.0"/>
  <p:tag name="KSO_WM_BEAUTIFY_FLAG" val="#wm#"/>
  <p:tag name="KSO_WM_UNIT_USESOURCEFORMAT_APPLY" val="1"/>
</p:tagLst>
</file>

<file path=ppt/tags/tag181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2"/>
  <p:tag name="KSO_WM_UNIT_ID" val="custom20204536_14*i*2"/>
  <p:tag name="KSO_WM_TEMPLATE_CATEGORY" val="custom"/>
  <p:tag name="KSO_WM_TEMPLATE_INDEX" val="20204536"/>
  <p:tag name="KSO_WM_UNIT_LAYERLEVEL" val="1"/>
  <p:tag name="KSO_WM_TAG_VERSION" val="1.0"/>
  <p:tag name="KSO_WM_BEAUTIFY_FLAG" val="#wm#"/>
  <p:tag name="KSO_WM_UNIT_USESOURCEFORMAT_APPLY" val="1"/>
</p:tagLst>
</file>

<file path=ppt/tags/tag182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}"/>
  <p:tag name="KSO_WM_SLIDE_BACKGROUND" val="[&quot;general&quot;,&quot;belt&quot;]"/>
  <p:tag name="KSO_WM_SLIDE_RATIO" val="1.777778"/>
  <p:tag name="KSO_WM_SLIDE_ID" val="custom20204536_14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1"/>
  <p:tag name="KSO_WM_SLIDE_INDEX" val="14"/>
  <p:tag name="KSO_WM_SLIDE_SIZE" val="723.5*43.55"/>
  <p:tag name="KSO_WM_SLIDE_POSITION" val="118.3*297.35"/>
  <p:tag name="KSO_WM_DIAGRAM_GROUP_CODE" val="l1-2"/>
  <p:tag name="KSO_WM_SLIDE_DIAGTYPE" val="l"/>
  <p:tag name="KSO_WM_TAG_VERSION" val="1.0"/>
  <p:tag name="KSO_WM_BEAUTIFY_FLAG" val="#wm#"/>
  <p:tag name="KSO_WM_TEMPLATE_CATEGORY" val="custom"/>
  <p:tag name="KSO_WM_TEMPLATE_INDEX" val="20204536"/>
  <p:tag name="KSO_WM_SLIDE_LAYOUT" val="i_l"/>
  <p:tag name="KSO_WM_SLIDE_LAYOUT_CNT" val="1_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130">
      <a:dk1>
        <a:srgbClr val="000000"/>
      </a:dk1>
      <a:lt1>
        <a:srgbClr val="FFFFFF"/>
      </a:lt1>
      <a:dk2>
        <a:srgbClr val="E6EAEE"/>
      </a:dk2>
      <a:lt2>
        <a:srgbClr val="FBFCFC"/>
      </a:lt2>
      <a:accent1>
        <a:srgbClr val="0F67AF"/>
      </a:accent1>
      <a:accent2>
        <a:srgbClr val="284AA8"/>
      </a:accent2>
      <a:accent3>
        <a:srgbClr val="4F4492"/>
      </a:accent3>
      <a:accent4>
        <a:srgbClr val="793791"/>
      </a:accent4>
      <a:accent5>
        <a:srgbClr val="9C247F"/>
      </a:accent5>
      <a:accent6>
        <a:srgbClr val="CD1178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2095</Words>
  <Application>WPS 演示</Application>
  <PresentationFormat>宽屏</PresentationFormat>
  <Paragraphs>128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Arial</vt:lpstr>
      <vt:lpstr>方正书宋_GBK</vt:lpstr>
      <vt:lpstr>Wingdings</vt:lpstr>
      <vt:lpstr>微软雅黑</vt:lpstr>
      <vt:lpstr>汉仪旗黑-85S</vt:lpstr>
      <vt:lpstr>汉仪旗黑KW</vt:lpstr>
      <vt:lpstr>苹方-简</vt:lpstr>
      <vt:lpstr>宋体</vt:lpstr>
      <vt:lpstr>Arial Unicode MS</vt:lpstr>
      <vt:lpstr>汉仪书宋二KW</vt:lpstr>
      <vt:lpstr>Calibri</vt:lpstr>
      <vt:lpstr>Helvetica Neue</vt:lpstr>
      <vt:lpstr>微软雅黑</vt:lpstr>
      <vt:lpstr>Office 主题​​</vt:lpstr>
      <vt:lpstr>保持通话app</vt:lpstr>
      <vt:lpstr>PowerPoint 演示文稿</vt:lpstr>
      <vt:lpstr>第一部分</vt:lpstr>
      <vt:lpstr>一、背景</vt:lpstr>
      <vt:lpstr>二、加值宣言</vt:lpstr>
      <vt:lpstr>三、核心价值（最小可行性产品）</vt:lpstr>
      <vt:lpstr>六、核心价值与用户痛点</vt:lpstr>
      <vt:lpstr>七、人工智能概率性与用户痛点</vt:lpstr>
      <vt:lpstr>八、需求列表与人工智能API加值</vt:lpstr>
      <vt:lpstr>第二部分</vt:lpstr>
      <vt:lpstr>一、交互及界面设计</vt:lpstr>
      <vt:lpstr>PowerPoint 演示文稿</vt:lpstr>
      <vt:lpstr>二、信息设计</vt:lpstr>
      <vt:lpstr>三、口头操作说明</vt:lpstr>
      <vt:lpstr>第三部分</vt:lpstr>
      <vt:lpstr>一、所使用的API</vt:lpstr>
      <vt:lpstr>二、使用比较分析</vt:lpstr>
      <vt:lpstr>PowerPoint 演示文稿</vt:lpstr>
      <vt:lpstr>三、使用后风险报告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alantang</dc:creator>
  <cp:lastModifiedBy>alantang</cp:lastModifiedBy>
  <cp:revision>2</cp:revision>
  <dcterms:created xsi:type="dcterms:W3CDTF">2020-01-09T17:35:11Z</dcterms:created>
  <dcterms:modified xsi:type="dcterms:W3CDTF">2020-01-09T17:35:11Z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2052-1.4.0.1935</vt:lpwstr>
  </property>
</Properties>
</file>