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5143500" type="screen16x9"/>
  <p:notesSz cx="6858000" cy="9144000"/>
  <p:embeddedFontLst>
    <p:embeddedFont>
      <p:font typeface="Alfa Slab One" charset="0"/>
      <p:regular r:id="rId25"/>
    </p:embeddedFont>
    <p:embeddedFont>
      <p:font typeface="Proxima Nova" charset="0"/>
      <p:regular r:id="rId26"/>
      <p:bold r:id="rId27"/>
      <p:italic r:id="rId28"/>
      <p:boldItalic r:id="rId29"/>
    </p:embeddedFont>
    <p:embeddedFont>
      <p:font typeface="Roboto"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966" y="-19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29551605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2f9b3ac57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2f9b3ac57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368593b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368593b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368593b7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368593b7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368593b7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368593b7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368593b7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368593b7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c79eada8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c79eada8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c79eada82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c79eada82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c79eada82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c79eada8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79eada82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c79eada82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c79eada82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c79eada82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c79eada8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c79eada8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92f9f51b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92f9f51b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2f9f51be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2f9f51be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c79eada82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c79eada8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2f9b3ac5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92f9b3ac57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c79eada8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c79eada8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c79eada82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c79eada82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2f9b3ac5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92f9b3ac57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2f9b3ac5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92f9b3ac57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c79eada8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c79eada8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2f9b3ac5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92f9b3ac57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Classification</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Supervised Machine Learning 2nd Type</a:t>
            </a:r>
            <a:endParaRPr/>
          </a:p>
        </p:txBody>
      </p:sp>
      <p:pic>
        <p:nvPicPr>
          <p:cNvPr id="58" name="Google Shape;58;p13"/>
          <p:cNvPicPr preferRelativeResize="0"/>
          <p:nvPr/>
        </p:nvPicPr>
        <p:blipFill rotWithShape="1">
          <a:blip r:embed="rId3">
            <a:alphaModFix/>
          </a:blip>
          <a:srcRect/>
          <a:stretch/>
        </p:blipFill>
        <p:spPr>
          <a:xfrm>
            <a:off x="81975" y="138950"/>
            <a:ext cx="8839200" cy="10475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152400"/>
            <a:ext cx="4572000" cy="3429000"/>
          </a:xfrm>
          <a:prstGeom prst="rect">
            <a:avLst/>
          </a:prstGeom>
          <a:noFill/>
          <a:ln>
            <a:noFill/>
          </a:ln>
        </p:spPr>
      </p:pic>
      <p:pic>
        <p:nvPicPr>
          <p:cNvPr id="117" name="Google Shape;117;p22"/>
          <p:cNvPicPr preferRelativeResize="0"/>
          <p:nvPr/>
        </p:nvPicPr>
        <p:blipFill>
          <a:blip r:embed="rId4">
            <a:alphaModFix/>
          </a:blip>
          <a:stretch>
            <a:fillRect/>
          </a:stretch>
        </p:blipFill>
        <p:spPr>
          <a:xfrm>
            <a:off x="4876800" y="152400"/>
            <a:ext cx="4114800" cy="2314575"/>
          </a:xfrm>
          <a:prstGeom prst="rect">
            <a:avLst/>
          </a:prstGeom>
          <a:noFill/>
          <a:ln>
            <a:noFill/>
          </a:ln>
        </p:spPr>
      </p:pic>
      <p:pic>
        <p:nvPicPr>
          <p:cNvPr id="118" name="Google Shape;118;p22"/>
          <p:cNvPicPr preferRelativeResize="0"/>
          <p:nvPr/>
        </p:nvPicPr>
        <p:blipFill>
          <a:blip r:embed="rId5">
            <a:alphaModFix/>
          </a:blip>
          <a:stretch>
            <a:fillRect/>
          </a:stretch>
        </p:blipFill>
        <p:spPr>
          <a:xfrm>
            <a:off x="4876800" y="2619375"/>
            <a:ext cx="4114801" cy="2057400"/>
          </a:xfrm>
          <a:prstGeom prst="rect">
            <a:avLst/>
          </a:prstGeom>
          <a:noFill/>
          <a:ln>
            <a:noFill/>
          </a:ln>
        </p:spPr>
      </p:pic>
      <p:pic>
        <p:nvPicPr>
          <p:cNvPr id="119" name="Google Shape;119;p22"/>
          <p:cNvPicPr preferRelativeResize="0"/>
          <p:nvPr/>
        </p:nvPicPr>
        <p:blipFill rotWithShape="1">
          <a:blip r:embed="rId6">
            <a:alphaModFix/>
          </a:blip>
          <a:srcRect/>
          <a:stretch/>
        </p:blipFill>
        <p:spPr>
          <a:xfrm>
            <a:off x="8150150" y="4149650"/>
            <a:ext cx="993851" cy="993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 Label Classification</a:t>
            </a: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Avenir"/>
                <a:ea typeface="Avenir"/>
                <a:cs typeface="Avenir"/>
                <a:sym typeface="Avenir"/>
              </a:rPr>
              <a:t>Multi-label classification involves predicting zero or more class labels. Unlike normal classification tasks where class labels are mutually exclusive, multi-label classification requires specialized machine learning algorithms that support predicting multiple mutually non-exclusive classes or “labels.”</a:t>
            </a:r>
            <a:endParaRPr>
              <a:latin typeface="Avenir"/>
              <a:ea typeface="Avenir"/>
              <a:cs typeface="Avenir"/>
              <a:sym typeface="Avenir"/>
            </a:endParaRPr>
          </a:p>
        </p:txBody>
      </p:sp>
      <p:pic>
        <p:nvPicPr>
          <p:cNvPr id="132" name="Google Shape;132;p24"/>
          <p:cNvPicPr preferRelativeResize="0"/>
          <p:nvPr/>
        </p:nvPicPr>
        <p:blipFill rotWithShape="1">
          <a:blip r:embed="rId3">
            <a:alphaModFix/>
          </a:blip>
          <a:srcRect/>
          <a:stretch/>
        </p:blipFill>
        <p:spPr>
          <a:xfrm>
            <a:off x="8150150" y="4149650"/>
            <a:ext cx="993851" cy="993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0" y="216874"/>
            <a:ext cx="9144001" cy="4709763"/>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8150150" y="4149650"/>
            <a:ext cx="993851" cy="993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152400" y="408650"/>
            <a:ext cx="8839200" cy="3783178"/>
          </a:xfrm>
          <a:prstGeom prst="rect">
            <a:avLst/>
          </a:prstGeom>
          <a:noFill/>
          <a:ln>
            <a:noFill/>
          </a:ln>
        </p:spPr>
      </p:pic>
      <p:pic>
        <p:nvPicPr>
          <p:cNvPr id="144" name="Google Shape;144;p26"/>
          <p:cNvPicPr preferRelativeResize="0"/>
          <p:nvPr/>
        </p:nvPicPr>
        <p:blipFill rotWithShape="1">
          <a:blip r:embed="rId4">
            <a:alphaModFix/>
          </a:blip>
          <a:srcRect/>
          <a:stretch/>
        </p:blipFill>
        <p:spPr>
          <a:xfrm>
            <a:off x="8150150" y="4149650"/>
            <a:ext cx="993851" cy="993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Imbalanced Classification</a:t>
            </a:r>
            <a:endParaRPr/>
          </a:p>
        </p:txBody>
      </p:sp>
      <p:sp>
        <p:nvSpPr>
          <p:cNvPr id="150" name="Google Shape;15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Avenir"/>
                <a:ea typeface="Avenir"/>
                <a:cs typeface="Avenir"/>
                <a:sym typeface="Avenir"/>
              </a:rPr>
              <a:t>Imbalanced classification refers to a classification predictive modeling problem where the number of examples in the training dataset for each class label is not balanced. That is, where the class distribution is not equal or close to equal, and is instead biased or skewed</a:t>
            </a:r>
            <a:endParaRPr>
              <a:latin typeface="Avenir"/>
              <a:ea typeface="Avenir"/>
              <a:cs typeface="Avenir"/>
              <a:sym typeface="Avenir"/>
            </a:endParaRPr>
          </a:p>
        </p:txBody>
      </p:sp>
      <p:pic>
        <p:nvPicPr>
          <p:cNvPr id="151" name="Google Shape;151;p27"/>
          <p:cNvPicPr preferRelativeResize="0"/>
          <p:nvPr/>
        </p:nvPicPr>
        <p:blipFill>
          <a:blip r:embed="rId3">
            <a:alphaModFix/>
          </a:blip>
          <a:stretch>
            <a:fillRect/>
          </a:stretch>
        </p:blipFill>
        <p:spPr>
          <a:xfrm>
            <a:off x="960225" y="2692363"/>
            <a:ext cx="4286250" cy="2028825"/>
          </a:xfrm>
          <a:prstGeom prst="rect">
            <a:avLst/>
          </a:prstGeom>
          <a:noFill/>
          <a:ln>
            <a:noFill/>
          </a:ln>
        </p:spPr>
      </p:pic>
      <p:pic>
        <p:nvPicPr>
          <p:cNvPr id="152" name="Google Shape;152;p27"/>
          <p:cNvPicPr preferRelativeResize="0"/>
          <p:nvPr/>
        </p:nvPicPr>
        <p:blipFill>
          <a:blip r:embed="rId4">
            <a:alphaModFix/>
          </a:blip>
          <a:stretch>
            <a:fillRect/>
          </a:stretch>
        </p:blipFill>
        <p:spPr>
          <a:xfrm>
            <a:off x="5102800" y="2571750"/>
            <a:ext cx="3897525" cy="2149451"/>
          </a:xfrm>
          <a:prstGeom prst="rect">
            <a:avLst/>
          </a:prstGeom>
          <a:noFill/>
          <a:ln>
            <a:noFill/>
          </a:ln>
        </p:spPr>
      </p:pic>
      <p:pic>
        <p:nvPicPr>
          <p:cNvPr id="153" name="Google Shape;153;p27"/>
          <p:cNvPicPr preferRelativeResize="0"/>
          <p:nvPr/>
        </p:nvPicPr>
        <p:blipFill rotWithShape="1">
          <a:blip r:embed="rId5">
            <a:alphaModFix/>
          </a:blip>
          <a:srcRect/>
          <a:stretch/>
        </p:blipFill>
        <p:spPr>
          <a:xfrm>
            <a:off x="8150150" y="4149650"/>
            <a:ext cx="993851" cy="993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KNN Algorithm</a:t>
            </a:r>
            <a:endParaRPr/>
          </a:p>
        </p:txBody>
      </p:sp>
      <p:sp>
        <p:nvSpPr>
          <p:cNvPr id="159" name="Google Shape;159;p2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Classification Algorithms</a:t>
            </a:r>
            <a:endParaRPr/>
          </a:p>
          <a:p>
            <a:pPr marL="457200" lvl="0" indent="-342900" algn="l" rtl="0">
              <a:spcBef>
                <a:spcPts val="1600"/>
              </a:spcBef>
              <a:spcAft>
                <a:spcPts val="0"/>
              </a:spcAft>
              <a:buSzPts val="1800"/>
              <a:buAutoNum type="arabicPeriod"/>
            </a:pPr>
            <a:r>
              <a:rPr lang="en"/>
              <a:t>K-Nearest Neighbour(KNN)</a:t>
            </a:r>
            <a:endParaRPr/>
          </a:p>
          <a:p>
            <a:pPr marL="457200" lvl="0" indent="-342900" algn="l" rtl="0">
              <a:spcBef>
                <a:spcPts val="0"/>
              </a:spcBef>
              <a:spcAft>
                <a:spcPts val="0"/>
              </a:spcAft>
              <a:buSzPts val="1800"/>
              <a:buAutoNum type="arabicPeriod"/>
            </a:pPr>
            <a:r>
              <a:rPr lang="en"/>
              <a:t>Logistic Regression</a:t>
            </a:r>
            <a:endParaRPr/>
          </a:p>
          <a:p>
            <a:pPr marL="457200" lvl="0" indent="-342900" algn="l" rtl="0">
              <a:spcBef>
                <a:spcPts val="0"/>
              </a:spcBef>
              <a:spcAft>
                <a:spcPts val="0"/>
              </a:spcAft>
              <a:buSzPts val="1800"/>
              <a:buAutoNum type="arabicPeriod"/>
            </a:pPr>
            <a:r>
              <a:rPr lang="en"/>
              <a:t>Decision Tree</a:t>
            </a:r>
            <a:endParaRPr/>
          </a:p>
          <a:p>
            <a:pPr marL="457200" lvl="0" indent="-342900" algn="l" rtl="0">
              <a:spcBef>
                <a:spcPts val="0"/>
              </a:spcBef>
              <a:spcAft>
                <a:spcPts val="0"/>
              </a:spcAft>
              <a:buSzPts val="1800"/>
              <a:buAutoNum type="arabicPeriod"/>
            </a:pPr>
            <a:r>
              <a:rPr lang="en"/>
              <a:t>Support Vector Machine</a:t>
            </a:r>
            <a:endParaRPr/>
          </a:p>
          <a:p>
            <a:pPr marL="457200" lvl="0" indent="-342900" algn="l" rtl="0">
              <a:spcBef>
                <a:spcPts val="0"/>
              </a:spcBef>
              <a:spcAft>
                <a:spcPts val="0"/>
              </a:spcAft>
              <a:buSzPts val="1800"/>
              <a:buAutoNum type="arabicPeriod"/>
            </a:pPr>
            <a:r>
              <a:rPr lang="en"/>
              <a:t>Random Forest</a:t>
            </a:r>
            <a:endParaRPr/>
          </a:p>
        </p:txBody>
      </p:sp>
      <p:pic>
        <p:nvPicPr>
          <p:cNvPr id="160" name="Google Shape;160;p28"/>
          <p:cNvPicPr preferRelativeResize="0"/>
          <p:nvPr/>
        </p:nvPicPr>
        <p:blipFill rotWithShape="1">
          <a:blip r:embed="rId3">
            <a:alphaModFix/>
          </a:blip>
          <a:srcRect/>
          <a:stretch/>
        </p:blipFill>
        <p:spPr>
          <a:xfrm>
            <a:off x="71500" y="65775"/>
            <a:ext cx="993851" cy="993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152400" y="152400"/>
            <a:ext cx="8602134" cy="4838701"/>
          </a:xfrm>
          <a:prstGeom prst="rect">
            <a:avLst/>
          </a:prstGeom>
          <a:noFill/>
          <a:ln>
            <a:noFill/>
          </a:ln>
        </p:spPr>
      </p:pic>
      <p:pic>
        <p:nvPicPr>
          <p:cNvPr id="166" name="Google Shape;166;p29"/>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0"/>
          <p:cNvPicPr preferRelativeResize="0"/>
          <p:nvPr/>
        </p:nvPicPr>
        <p:blipFill>
          <a:blip r:embed="rId3">
            <a:alphaModFix/>
          </a:blip>
          <a:stretch>
            <a:fillRect/>
          </a:stretch>
        </p:blipFill>
        <p:spPr>
          <a:xfrm>
            <a:off x="152400" y="152400"/>
            <a:ext cx="8827651" cy="4766251"/>
          </a:xfrm>
          <a:prstGeom prst="rect">
            <a:avLst/>
          </a:prstGeom>
          <a:noFill/>
          <a:ln>
            <a:noFill/>
          </a:ln>
        </p:spPr>
      </p:pic>
      <p:pic>
        <p:nvPicPr>
          <p:cNvPr id="172" name="Google Shape;172;p30"/>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31"/>
          <p:cNvPicPr preferRelativeResize="0"/>
          <p:nvPr/>
        </p:nvPicPr>
        <p:blipFill>
          <a:blip r:embed="rId3">
            <a:alphaModFix/>
          </a:blip>
          <a:stretch>
            <a:fillRect/>
          </a:stretch>
        </p:blipFill>
        <p:spPr>
          <a:xfrm>
            <a:off x="152400" y="152400"/>
            <a:ext cx="3857625" cy="3295650"/>
          </a:xfrm>
          <a:prstGeom prst="rect">
            <a:avLst/>
          </a:prstGeom>
          <a:noFill/>
          <a:ln>
            <a:noFill/>
          </a:ln>
        </p:spPr>
      </p:pic>
      <p:pic>
        <p:nvPicPr>
          <p:cNvPr id="178" name="Google Shape;178;p31"/>
          <p:cNvPicPr preferRelativeResize="0"/>
          <p:nvPr/>
        </p:nvPicPr>
        <p:blipFill>
          <a:blip r:embed="rId4">
            <a:alphaModFix/>
          </a:blip>
          <a:stretch>
            <a:fillRect/>
          </a:stretch>
        </p:blipFill>
        <p:spPr>
          <a:xfrm>
            <a:off x="4162425" y="152400"/>
            <a:ext cx="4829175" cy="4808401"/>
          </a:xfrm>
          <a:prstGeom prst="rect">
            <a:avLst/>
          </a:prstGeom>
          <a:noFill/>
          <a:ln>
            <a:noFill/>
          </a:ln>
        </p:spPr>
      </p:pic>
      <p:pic>
        <p:nvPicPr>
          <p:cNvPr id="179" name="Google Shape;179;p31"/>
          <p:cNvPicPr preferRelativeResize="0"/>
          <p:nvPr/>
        </p:nvPicPr>
        <p:blipFill rotWithShape="1">
          <a:blip r:embed="rId5">
            <a:alphaModFix/>
          </a:blip>
          <a:srcRect/>
          <a:stretch/>
        </p:blipFill>
        <p:spPr>
          <a:xfrm>
            <a:off x="8090400" y="4081425"/>
            <a:ext cx="993851" cy="993851"/>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2"/>
          <p:cNvPicPr preferRelativeResize="0"/>
          <p:nvPr/>
        </p:nvPicPr>
        <p:blipFill>
          <a:blip r:embed="rId3">
            <a:alphaModFix/>
          </a:blip>
          <a:stretch>
            <a:fillRect/>
          </a:stretch>
        </p:blipFill>
        <p:spPr>
          <a:xfrm>
            <a:off x="152400" y="152400"/>
            <a:ext cx="3943350" cy="3305175"/>
          </a:xfrm>
          <a:prstGeom prst="rect">
            <a:avLst/>
          </a:prstGeom>
          <a:noFill/>
          <a:ln>
            <a:noFill/>
          </a:ln>
        </p:spPr>
      </p:pic>
      <p:pic>
        <p:nvPicPr>
          <p:cNvPr id="185" name="Google Shape;185;p32"/>
          <p:cNvPicPr preferRelativeResize="0"/>
          <p:nvPr/>
        </p:nvPicPr>
        <p:blipFill>
          <a:blip r:embed="rId4">
            <a:alphaModFix/>
          </a:blip>
          <a:stretch>
            <a:fillRect/>
          </a:stretch>
        </p:blipFill>
        <p:spPr>
          <a:xfrm>
            <a:off x="4248150" y="152400"/>
            <a:ext cx="4743450" cy="3557588"/>
          </a:xfrm>
          <a:prstGeom prst="rect">
            <a:avLst/>
          </a:prstGeom>
          <a:noFill/>
          <a:ln>
            <a:noFill/>
          </a:ln>
        </p:spPr>
      </p:pic>
      <p:pic>
        <p:nvPicPr>
          <p:cNvPr id="186" name="Google Shape;186;p32"/>
          <p:cNvPicPr preferRelativeResize="0"/>
          <p:nvPr/>
        </p:nvPicPr>
        <p:blipFill rotWithShape="1">
          <a:blip r:embed="rId5">
            <a:alphaModFix/>
          </a:blip>
          <a:srcRect/>
          <a:stretch/>
        </p:blipFill>
        <p:spPr>
          <a:xfrm>
            <a:off x="8090400" y="4081425"/>
            <a:ext cx="993851" cy="99385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rgbClr val="222222"/>
                </a:solidFill>
                <a:highlight>
                  <a:srgbClr val="FFFFFF"/>
                </a:highlight>
                <a:latin typeface="Avenir"/>
                <a:ea typeface="Avenir"/>
                <a:cs typeface="Avenir"/>
                <a:sym typeface="Avenir"/>
              </a:rPr>
              <a:t>Machine Learning</a:t>
            </a:r>
            <a:r>
              <a:rPr lang="en" sz="2400" dirty="0">
                <a:solidFill>
                  <a:srgbClr val="222222"/>
                </a:solidFill>
                <a:highlight>
                  <a:srgbClr val="FFFFFF"/>
                </a:highlight>
                <a:latin typeface="Avenir"/>
                <a:ea typeface="Avenir"/>
                <a:cs typeface="Avenir"/>
                <a:sym typeface="Avenir"/>
              </a:rPr>
              <a:t> </a:t>
            </a:r>
            <a:r>
              <a:rPr lang="en" sz="2400" b="1" dirty="0">
                <a:solidFill>
                  <a:srgbClr val="222222"/>
                </a:solidFill>
                <a:highlight>
                  <a:srgbClr val="FFFFFF"/>
                </a:highlight>
                <a:latin typeface="Avenir"/>
                <a:ea typeface="Avenir"/>
                <a:cs typeface="Avenir"/>
                <a:sym typeface="Avenir"/>
              </a:rPr>
              <a:t>Classification</a:t>
            </a:r>
            <a:r>
              <a:rPr lang="en" sz="2400" dirty="0">
                <a:solidFill>
                  <a:srgbClr val="222222"/>
                </a:solidFill>
                <a:highlight>
                  <a:srgbClr val="FFFFFF"/>
                </a:highlight>
                <a:latin typeface="Avenir"/>
                <a:ea typeface="Avenir"/>
                <a:cs typeface="Avenir"/>
                <a:sym typeface="Avenir"/>
              </a:rPr>
              <a:t> is a process of categorizing a given set of data into classes, It can be performed on both structured or unstructured data</a:t>
            </a:r>
            <a:endParaRPr sz="2400" dirty="0">
              <a:latin typeface="Avenir"/>
              <a:ea typeface="Avenir"/>
              <a:cs typeface="Avenir"/>
              <a:sym typeface="Avenir"/>
            </a:endParaRPr>
          </a:p>
        </p:txBody>
      </p:sp>
      <p:pic>
        <p:nvPicPr>
          <p:cNvPr id="65" name="Google Shape;65;p14"/>
          <p:cNvPicPr preferRelativeResize="0"/>
          <p:nvPr/>
        </p:nvPicPr>
        <p:blipFill rotWithShape="1">
          <a:blip r:embed="rId3">
            <a:alphaModFix/>
          </a:blip>
          <a:srcRect/>
          <a:stretch/>
        </p:blipFill>
        <p:spPr>
          <a:xfrm>
            <a:off x="8090400" y="4081425"/>
            <a:ext cx="993851" cy="993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3"/>
          <p:cNvPicPr preferRelativeResize="0"/>
          <p:nvPr/>
        </p:nvPicPr>
        <p:blipFill>
          <a:blip r:embed="rId3">
            <a:alphaModFix/>
          </a:blip>
          <a:stretch>
            <a:fillRect/>
          </a:stretch>
        </p:blipFill>
        <p:spPr>
          <a:xfrm>
            <a:off x="0" y="-10611"/>
            <a:ext cx="9143999" cy="5154111"/>
          </a:xfrm>
          <a:prstGeom prst="rect">
            <a:avLst/>
          </a:prstGeom>
          <a:noFill/>
          <a:ln>
            <a:noFill/>
          </a:ln>
        </p:spPr>
      </p:pic>
      <p:pic>
        <p:nvPicPr>
          <p:cNvPr id="192" name="Google Shape;192;p33"/>
          <p:cNvPicPr preferRelativeResize="0"/>
          <p:nvPr/>
        </p:nvPicPr>
        <p:blipFill rotWithShape="1">
          <a:blip r:embed="rId4">
            <a:alphaModFix/>
          </a:blip>
          <a:srcRect/>
          <a:stretch/>
        </p:blipFill>
        <p:spPr>
          <a:xfrm>
            <a:off x="8150150" y="-10600"/>
            <a:ext cx="993851" cy="993851"/>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 (TP+TN)/(TP+TN+FP+FN)</a:t>
            </a:r>
            <a:endParaRPr/>
          </a:p>
          <a:p>
            <a:pPr marL="0" lvl="0" indent="0" algn="l" rtl="0">
              <a:spcBef>
                <a:spcPts val="1600"/>
              </a:spcBef>
              <a:spcAft>
                <a:spcPts val="0"/>
              </a:spcAft>
              <a:buNone/>
            </a:pPr>
            <a:r>
              <a:rPr lang="en"/>
              <a:t>Precision = TP/(TP/FP)</a:t>
            </a:r>
            <a:endParaRPr/>
          </a:p>
          <a:p>
            <a:pPr marL="0" lvl="0" indent="0" algn="l" rtl="0">
              <a:spcBef>
                <a:spcPts val="1600"/>
              </a:spcBef>
              <a:spcAft>
                <a:spcPts val="0"/>
              </a:spcAft>
              <a:buNone/>
            </a:pPr>
            <a:r>
              <a:rPr lang="en"/>
              <a:t>Recall = TP/(TP+FN)</a:t>
            </a:r>
            <a:endParaRPr/>
          </a:p>
          <a:p>
            <a:pPr marL="0" lvl="0" indent="0" algn="l" rtl="0">
              <a:spcBef>
                <a:spcPts val="1600"/>
              </a:spcBef>
              <a:spcAft>
                <a:spcPts val="0"/>
              </a:spcAft>
              <a:buNone/>
            </a:pPr>
            <a:r>
              <a:rPr lang="en"/>
              <a:t>True_Positive_Rate = TP/(TP+FN)</a:t>
            </a:r>
            <a:endParaRPr/>
          </a:p>
          <a:p>
            <a:pPr marL="0" lvl="0" indent="0" algn="l" rtl="0">
              <a:spcBef>
                <a:spcPts val="1600"/>
              </a:spcBef>
              <a:spcAft>
                <a:spcPts val="0"/>
              </a:spcAft>
              <a:buNone/>
            </a:pPr>
            <a:r>
              <a:rPr lang="en"/>
              <a:t>False_Positive_Rate = FP/(FP+TN)</a:t>
            </a:r>
            <a:endParaRPr/>
          </a:p>
          <a:p>
            <a:pPr marL="0" lvl="0" indent="0" algn="l" rtl="0">
              <a:spcBef>
                <a:spcPts val="1600"/>
              </a:spcBef>
              <a:spcAft>
                <a:spcPts val="1600"/>
              </a:spcAft>
              <a:buNone/>
            </a:pPr>
            <a:endParaRPr/>
          </a:p>
        </p:txBody>
      </p:sp>
      <p:pic>
        <p:nvPicPr>
          <p:cNvPr id="198" name="Google Shape;198;p34"/>
          <p:cNvPicPr preferRelativeResize="0"/>
          <p:nvPr/>
        </p:nvPicPr>
        <p:blipFill rotWithShape="1">
          <a:blip r:embed="rId3">
            <a:alphaModFix/>
          </a:blip>
          <a:srcRect/>
          <a:stretch/>
        </p:blipFill>
        <p:spPr>
          <a:xfrm>
            <a:off x="8090400" y="4081425"/>
            <a:ext cx="993851" cy="993851"/>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04" name="Google Shape;204;p35"/>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000" b="1">
                <a:latin typeface="Roboto"/>
                <a:ea typeface="Roboto"/>
                <a:cs typeface="Roboto"/>
                <a:sym typeface="Roboto"/>
              </a:rPr>
              <a:t>Categorical Data</a:t>
            </a:r>
            <a:endParaRPr sz="3000" b="1">
              <a:latin typeface="Roboto"/>
              <a:ea typeface="Roboto"/>
              <a:cs typeface="Roboto"/>
              <a:sym typeface="Roboto"/>
            </a:endParaRPr>
          </a:p>
        </p:txBody>
      </p:sp>
      <p:pic>
        <p:nvPicPr>
          <p:cNvPr id="71" name="Google Shape;71;p15"/>
          <p:cNvPicPr preferRelativeResize="0"/>
          <p:nvPr/>
        </p:nvPicPr>
        <p:blipFill rotWithShape="1">
          <a:blip r:embed="rId3">
            <a:alphaModFix/>
          </a:blip>
          <a:srcRect/>
          <a:stretch/>
        </p:blipFill>
        <p:spPr>
          <a:xfrm>
            <a:off x="8090400" y="4081425"/>
            <a:ext cx="993851" cy="993851"/>
          </a:xfrm>
          <a:prstGeom prst="rect">
            <a:avLst/>
          </a:prstGeom>
          <a:noFill/>
          <a:ln>
            <a:noFill/>
          </a:ln>
        </p:spPr>
      </p:pic>
      <p:sp>
        <p:nvSpPr>
          <p:cNvPr id="72" name="Google Shape;72;p15"/>
          <p:cNvSpPr txBox="1"/>
          <p:nvPr/>
        </p:nvSpPr>
        <p:spPr>
          <a:xfrm>
            <a:off x="458575" y="912900"/>
            <a:ext cx="7287600" cy="378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Avenir"/>
                <a:ea typeface="Avenir"/>
                <a:cs typeface="Avenir"/>
                <a:sym typeface="Avenir"/>
              </a:rPr>
              <a:t>Categorical data is when numbers are collected in groups or categories. Categorical data is also data that is collected in an either/or or yes/no situation.</a:t>
            </a: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dirty="0">
                <a:solidFill>
                  <a:srgbClr val="000000"/>
                </a:solidFill>
                <a:latin typeface="Avenir"/>
                <a:ea typeface="Avenir"/>
                <a:cs typeface="Avenir"/>
                <a:sym typeface="Avenir"/>
              </a:rPr>
              <a:t>Analysis of the customer data to predict whether he will buy computer accessories (Target class: Yes or No)</a:t>
            </a:r>
            <a:endParaRPr sz="1800" b="0" i="0" u="none" strike="noStrike" cap="none" dirty="0">
              <a:solidFill>
                <a:srgbClr val="000000"/>
              </a:solidFill>
              <a:latin typeface="Avenir"/>
              <a:ea typeface="Avenir"/>
              <a:cs typeface="Avenir"/>
              <a:sym typeface="Avenir"/>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dirty="0">
                <a:solidFill>
                  <a:srgbClr val="000000"/>
                </a:solidFill>
                <a:latin typeface="Avenir"/>
                <a:ea typeface="Avenir"/>
                <a:cs typeface="Avenir"/>
                <a:sym typeface="Avenir"/>
              </a:rPr>
              <a:t>Classifying fruits from features like color, taste, size, weight (Target classes: Apple, Orange, Cherry, Banana)</a:t>
            </a:r>
            <a:endParaRPr sz="1800" b="0" i="0" u="none" strike="noStrike" cap="none" dirty="0">
              <a:solidFill>
                <a:srgbClr val="000000"/>
              </a:solidFill>
              <a:latin typeface="Avenir"/>
              <a:ea typeface="Avenir"/>
              <a:cs typeface="Avenir"/>
              <a:sym typeface="Avenir"/>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dirty="0">
                <a:solidFill>
                  <a:srgbClr val="000000"/>
                </a:solidFill>
                <a:latin typeface="Avenir"/>
                <a:ea typeface="Avenir"/>
                <a:cs typeface="Avenir"/>
                <a:sym typeface="Avenir"/>
              </a:rPr>
              <a:t>Gender classification from hair length (Target classes: Male or Female)</a:t>
            </a: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52400" y="152400"/>
            <a:ext cx="8820851" cy="4838701"/>
          </a:xfrm>
          <a:prstGeom prst="rect">
            <a:avLst/>
          </a:prstGeom>
          <a:noFill/>
          <a:ln>
            <a:noFill/>
          </a:ln>
        </p:spPr>
      </p:pic>
      <p:pic>
        <p:nvPicPr>
          <p:cNvPr id="78" name="Google Shape;78;p16"/>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152400"/>
            <a:ext cx="9144000" cy="5143500"/>
          </a:xfrm>
          <a:prstGeom prst="rect">
            <a:avLst/>
          </a:prstGeom>
          <a:noFill/>
          <a:ln>
            <a:noFill/>
          </a:ln>
        </p:spPr>
      </p:pic>
      <p:pic>
        <p:nvPicPr>
          <p:cNvPr id="84" name="Google Shape;84;p17"/>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000" b="1">
                <a:latin typeface="Roboto"/>
                <a:ea typeface="Roboto"/>
                <a:cs typeface="Roboto"/>
                <a:sym typeface="Roboto"/>
              </a:rPr>
              <a:t>Types Of Classification</a:t>
            </a:r>
            <a:endParaRPr sz="3000" b="1">
              <a:latin typeface="Roboto"/>
              <a:ea typeface="Roboto"/>
              <a:cs typeface="Roboto"/>
              <a:sym typeface="Roboto"/>
            </a:endParaRPr>
          </a:p>
        </p:txBody>
      </p:sp>
      <p:pic>
        <p:nvPicPr>
          <p:cNvPr id="90" name="Google Shape;90;p18"/>
          <p:cNvPicPr preferRelativeResize="0"/>
          <p:nvPr/>
        </p:nvPicPr>
        <p:blipFill rotWithShape="1">
          <a:blip r:embed="rId3">
            <a:alphaModFix/>
          </a:blip>
          <a:srcRect/>
          <a:stretch/>
        </p:blipFill>
        <p:spPr>
          <a:xfrm>
            <a:off x="8090400" y="4081425"/>
            <a:ext cx="993851" cy="993851"/>
          </a:xfrm>
          <a:prstGeom prst="rect">
            <a:avLst/>
          </a:prstGeom>
          <a:noFill/>
          <a:ln>
            <a:noFill/>
          </a:ln>
        </p:spPr>
      </p:pic>
      <p:sp>
        <p:nvSpPr>
          <p:cNvPr id="91" name="Google Shape;91;p18"/>
          <p:cNvSpPr txBox="1"/>
          <p:nvPr/>
        </p:nvSpPr>
        <p:spPr>
          <a:xfrm>
            <a:off x="458575" y="912900"/>
            <a:ext cx="7287600" cy="378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In Classification we have different types</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Binary Classification</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Multi-Class Classification</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Multi-Label Classification</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Imbalanced Classification </a:t>
            </a:r>
            <a:endParaRPr sz="1800" b="0" i="0" u="none" strike="noStrike" cap="none">
              <a:solidFill>
                <a:srgbClr val="555555"/>
              </a:solidFill>
              <a:highlight>
                <a:srgbClr val="FFFFFF"/>
              </a:highlight>
              <a:latin typeface="Avenir"/>
              <a:ea typeface="Avenir"/>
              <a:cs typeface="Avenir"/>
              <a:sym typeface="Avenir"/>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55555"/>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000" b="1">
                <a:latin typeface="Roboto"/>
                <a:ea typeface="Roboto"/>
                <a:cs typeface="Roboto"/>
                <a:sym typeface="Roboto"/>
              </a:rPr>
              <a:t>Binary Classification</a:t>
            </a:r>
            <a:endParaRPr sz="3000" b="1">
              <a:latin typeface="Roboto"/>
              <a:ea typeface="Roboto"/>
              <a:cs typeface="Roboto"/>
              <a:sym typeface="Roboto"/>
            </a:endParaRPr>
          </a:p>
        </p:txBody>
      </p:sp>
      <p:pic>
        <p:nvPicPr>
          <p:cNvPr id="97" name="Google Shape;97;p19"/>
          <p:cNvPicPr preferRelativeResize="0"/>
          <p:nvPr/>
        </p:nvPicPr>
        <p:blipFill rotWithShape="1">
          <a:blip r:embed="rId3">
            <a:alphaModFix/>
          </a:blip>
          <a:srcRect/>
          <a:stretch/>
        </p:blipFill>
        <p:spPr>
          <a:xfrm>
            <a:off x="8090400" y="4081425"/>
            <a:ext cx="993851" cy="993851"/>
          </a:xfrm>
          <a:prstGeom prst="rect">
            <a:avLst/>
          </a:prstGeom>
          <a:noFill/>
          <a:ln>
            <a:noFill/>
          </a:ln>
        </p:spPr>
      </p:pic>
      <p:sp>
        <p:nvSpPr>
          <p:cNvPr id="98" name="Google Shape;98;p19"/>
          <p:cNvSpPr txBox="1"/>
          <p:nvPr/>
        </p:nvSpPr>
        <p:spPr>
          <a:xfrm>
            <a:off x="458575" y="912900"/>
            <a:ext cx="7287600" cy="378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Avenir"/>
                <a:ea typeface="Avenir"/>
                <a:cs typeface="Avenir"/>
                <a:sym typeface="Avenir"/>
              </a:rPr>
              <a:t>Binary Classification:</a:t>
            </a:r>
            <a:r>
              <a:rPr lang="en" sz="1800" b="0" i="0" u="none" strike="noStrike" cap="none" dirty="0">
                <a:solidFill>
                  <a:srgbClr val="000000"/>
                </a:solidFill>
                <a:latin typeface="Avenir"/>
                <a:ea typeface="Avenir"/>
                <a:cs typeface="Avenir"/>
                <a:sym typeface="Avenir"/>
              </a:rPr>
              <a:t> Classification task with two possible outcomes. Eg: 1. Gender classification (Male/Female)</a:t>
            </a: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Avenir"/>
                <a:ea typeface="Avenir"/>
                <a:cs typeface="Avenir"/>
                <a:sym typeface="Avenir"/>
              </a:rPr>
              <a:t>       2. Email spam detection (spam or not)</a:t>
            </a: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Avenir"/>
                <a:ea typeface="Avenir"/>
                <a:cs typeface="Avenir"/>
                <a:sym typeface="Avenir"/>
              </a:rPr>
              <a:t>binary classification tasks involve one class that is the normal state and another class that is the abnormal state.</a:t>
            </a: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Avenir"/>
                <a:ea typeface="Avenir"/>
                <a:cs typeface="Avenir"/>
                <a:sym typeface="Avenir"/>
              </a:rPr>
              <a:t>Popular algorithms that can be used for binary classification include:</a:t>
            </a:r>
            <a:endParaRPr sz="1800" b="0" i="0" u="none" strike="noStrike" cap="none" dirty="0">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dirty="0">
                <a:solidFill>
                  <a:srgbClr val="000000"/>
                </a:solidFill>
                <a:latin typeface="Avenir"/>
                <a:ea typeface="Avenir"/>
                <a:cs typeface="Avenir"/>
                <a:sym typeface="Avenir"/>
              </a:rPr>
              <a:t>Logistic Regression ( It Supports only for Binary )</a:t>
            </a:r>
            <a:endParaRPr sz="1800" b="0" i="0" u="none" strike="noStrike" cap="none" dirty="0">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dirty="0">
                <a:solidFill>
                  <a:srgbClr val="000000"/>
                </a:solidFill>
                <a:latin typeface="Avenir"/>
                <a:ea typeface="Avenir"/>
                <a:cs typeface="Avenir"/>
                <a:sym typeface="Avenir"/>
              </a:rPr>
              <a:t>k-Nearest Neighbors</a:t>
            </a:r>
            <a:endParaRPr sz="1800" b="0" i="0" u="none" strike="noStrike" cap="none" dirty="0">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dirty="0">
                <a:solidFill>
                  <a:srgbClr val="000000"/>
                </a:solidFill>
                <a:latin typeface="Avenir"/>
                <a:ea typeface="Avenir"/>
                <a:cs typeface="Avenir"/>
                <a:sym typeface="Avenir"/>
              </a:rPr>
              <a:t>Decision Trees</a:t>
            </a:r>
            <a:endParaRPr sz="1800" b="0" i="0" u="none" strike="noStrike" cap="none" dirty="0">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dirty="0">
                <a:solidFill>
                  <a:srgbClr val="000000"/>
                </a:solidFill>
                <a:latin typeface="Avenir"/>
                <a:ea typeface="Avenir"/>
                <a:cs typeface="Avenir"/>
                <a:sym typeface="Avenir"/>
              </a:rPr>
              <a:t>Support Vector Machine ( It Supports only for Binary )</a:t>
            </a:r>
            <a:endParaRPr sz="1800" b="0" i="0" u="none" strike="noStrike" cap="none" dirty="0">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dirty="0">
                <a:solidFill>
                  <a:srgbClr val="000000"/>
                </a:solidFill>
                <a:latin typeface="Avenir"/>
                <a:ea typeface="Avenir"/>
                <a:cs typeface="Avenir"/>
                <a:sym typeface="Avenir"/>
              </a:rPr>
              <a:t>Naive Bayes</a:t>
            </a: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52400" y="152400"/>
            <a:ext cx="8833225" cy="4730825"/>
          </a:xfrm>
          <a:prstGeom prst="rect">
            <a:avLst/>
          </a:prstGeom>
          <a:noFill/>
          <a:ln>
            <a:noFill/>
          </a:ln>
        </p:spPr>
      </p:pic>
      <p:pic>
        <p:nvPicPr>
          <p:cNvPr id="104" name="Google Shape;104;p20"/>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000" b="1">
                <a:latin typeface="Roboto"/>
                <a:ea typeface="Roboto"/>
                <a:cs typeface="Roboto"/>
                <a:sym typeface="Roboto"/>
              </a:rPr>
              <a:t>Multi-Class Classification</a:t>
            </a:r>
            <a:endParaRPr sz="3000" b="1">
              <a:latin typeface="Roboto"/>
              <a:ea typeface="Roboto"/>
              <a:cs typeface="Roboto"/>
              <a:sym typeface="Roboto"/>
            </a:endParaRPr>
          </a:p>
        </p:txBody>
      </p:sp>
      <p:pic>
        <p:nvPicPr>
          <p:cNvPr id="110" name="Google Shape;110;p21"/>
          <p:cNvPicPr preferRelativeResize="0"/>
          <p:nvPr/>
        </p:nvPicPr>
        <p:blipFill rotWithShape="1">
          <a:blip r:embed="rId3">
            <a:alphaModFix/>
          </a:blip>
          <a:srcRect/>
          <a:stretch/>
        </p:blipFill>
        <p:spPr>
          <a:xfrm>
            <a:off x="8090400" y="4081425"/>
            <a:ext cx="993851" cy="993851"/>
          </a:xfrm>
          <a:prstGeom prst="rect">
            <a:avLst/>
          </a:prstGeom>
          <a:noFill/>
          <a:ln>
            <a:noFill/>
          </a:ln>
        </p:spPr>
      </p:pic>
      <p:sp>
        <p:nvSpPr>
          <p:cNvPr id="111" name="Google Shape;111;p21"/>
          <p:cNvSpPr txBox="1"/>
          <p:nvPr/>
        </p:nvSpPr>
        <p:spPr>
          <a:xfrm>
            <a:off x="458575" y="912900"/>
            <a:ext cx="7287600" cy="378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Multi-class classification refers to those classification tasks that have more than two class labels</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Eg:1. Face classification.</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     2. Plant species classification.</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Popular algorithms that can be used for multi-class classification:</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k-Nearest Neighbors.</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Decision Trees.</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Naive Bayes.</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Random Forest.</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Gradient Boosting.</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416</Words>
  <Application>Microsoft Office PowerPoint</Application>
  <PresentationFormat>On-screen Show (16:9)</PresentationFormat>
  <Paragraphs>63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Alfa Slab One</vt:lpstr>
      <vt:lpstr>Proxima Nova</vt:lpstr>
      <vt:lpstr>Avenir</vt:lpstr>
      <vt:lpstr>Roboto</vt:lpstr>
      <vt:lpstr>Gameday</vt:lpstr>
      <vt:lpstr>Classification</vt:lpstr>
      <vt:lpstr>Classification </vt:lpstr>
      <vt:lpstr>Categorical Data</vt:lpstr>
      <vt:lpstr>Slide 4</vt:lpstr>
      <vt:lpstr>Slide 5</vt:lpstr>
      <vt:lpstr>Types Of Classification</vt:lpstr>
      <vt:lpstr>Binary Classification</vt:lpstr>
      <vt:lpstr>Slide 8</vt:lpstr>
      <vt:lpstr>Multi-Class Classification</vt:lpstr>
      <vt:lpstr>Slide 10</vt:lpstr>
      <vt:lpstr>Multi Label Classification</vt:lpstr>
      <vt:lpstr>Slide 12</vt:lpstr>
      <vt:lpstr>Slide 13</vt:lpstr>
      <vt:lpstr>Imbalanced Classification</vt:lpstr>
      <vt:lpstr>KNN Algorithm</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cp:lastModifiedBy>Windows User</cp:lastModifiedBy>
  <cp:revision>2</cp:revision>
  <dcterms:modified xsi:type="dcterms:W3CDTF">2021-03-17T16:34:39Z</dcterms:modified>
</cp:coreProperties>
</file>