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clustering: cut that minimizes ratio of &lt;cut out edges&gt;/&lt;outgoing edges&gt; for both clusters simultaneously. Since this is integer optimization, it’s NP-hard. Relax to real numbers for an easy-to-calculate approximation.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Minimum-Cut: Easy to calculate. Ignores the idea of maximizing intra-cluster edges except implicitly.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Branch-and-Bound: prune the search tree as we build it - if lower bound heuristic for branch is higher than upper bound for a different branch, we can stop exploring said branch. Upper+lower bounds must be conservative heuristics in order not to lose potential solutions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Kerninghan-Lin - iteratively improve a partition by swapping vertices between clusters. Each iteration is the top k changes to the current partition.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embed graph into lower-dimensional space (spectral layout), use K-means there.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- merge prefix (e.g. ‘java.net.’), don’t lose info.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- rank labels in cluster according to tf-idf (compared to entire graph as document)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 - rank nodes according to random walk probability of ending up in one of them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PageRank - likewise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Path-based - every super-state has entrance and exit/sink nodes vertices. Choose random entrance node, best-first-search until sink. Rank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according to external measure (e.g. by random walk probability, or tf-idf of node label, etc). Gives sequence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3688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MODEL EXPLORATION</a:t>
            </a:r>
            <a:endParaRPr sz="6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RIGAT TEAM - JAN18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Engine - Python based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Libraries used: sci-kit, networkx, numPy and GEM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 Web-App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Flask web framework for back-end (python)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JQuery and D3.js for front-end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midterm report: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3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◆"/>
            </a:pPr>
            <a:r>
              <a:rPr lang="en" sz="2400" u="sng">
                <a:solidFill>
                  <a:srgbClr val="454545"/>
                </a:solidFill>
              </a:rPr>
              <a:t>Created 5 new non-trivial </a:t>
            </a:r>
            <a:r>
              <a:rPr b="1" lang="en" sz="2400" u="sng">
                <a:solidFill>
                  <a:srgbClr val="454545"/>
                </a:solidFill>
              </a:rPr>
              <a:t>labeling</a:t>
            </a:r>
            <a:r>
              <a:rPr lang="en" sz="2400" u="sng">
                <a:solidFill>
                  <a:srgbClr val="454545"/>
                </a:solidFill>
              </a:rPr>
              <a:t> schemes.</a:t>
            </a:r>
            <a:endParaRPr sz="2400">
              <a:solidFill>
                <a:srgbClr val="454545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en" sz="2400">
                <a:solidFill>
                  <a:srgbClr val="454545"/>
                </a:solidFill>
              </a:rPr>
              <a:t>3 further</a:t>
            </a:r>
            <a:r>
              <a:rPr b="1" lang="en" sz="2400">
                <a:solidFill>
                  <a:srgbClr val="454545"/>
                </a:solidFill>
              </a:rPr>
              <a:t> clustering algorithms.</a:t>
            </a:r>
            <a:endParaRPr b="1" sz="2400">
              <a:solidFill>
                <a:srgbClr val="454545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54545"/>
                </a:solidFill>
              </a:rPr>
              <a:t>Added additional </a:t>
            </a:r>
            <a:r>
              <a:rPr b="1" lang="en" sz="2400">
                <a:solidFill>
                  <a:srgbClr val="454545"/>
                </a:solidFill>
              </a:rPr>
              <a:t>customization</a:t>
            </a:r>
            <a:r>
              <a:rPr b="1" lang="en" sz="2400">
                <a:solidFill>
                  <a:srgbClr val="454545"/>
                </a:solidFill>
              </a:rPr>
              <a:t> options</a:t>
            </a:r>
            <a:r>
              <a:rPr lang="en" sz="2400">
                <a:solidFill>
                  <a:srgbClr val="454545"/>
                </a:solidFill>
              </a:rPr>
              <a:t> to the user.</a:t>
            </a:r>
            <a:endParaRPr sz="2400">
              <a:solidFill>
                <a:srgbClr val="454545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54545"/>
                </a:solidFill>
              </a:rPr>
              <a:t>Implemented </a:t>
            </a:r>
            <a:r>
              <a:rPr b="1" lang="en" sz="2400">
                <a:solidFill>
                  <a:srgbClr val="454545"/>
                </a:solidFill>
              </a:rPr>
              <a:t>super-state graph</a:t>
            </a:r>
            <a:r>
              <a:rPr lang="en" sz="2400">
                <a:solidFill>
                  <a:srgbClr val="454545"/>
                </a:solidFill>
              </a:rPr>
              <a:t> </a:t>
            </a:r>
            <a:r>
              <a:rPr b="1" lang="en" sz="2400">
                <a:solidFill>
                  <a:srgbClr val="454545"/>
                </a:solidFill>
              </a:rPr>
              <a:t>view</a:t>
            </a:r>
            <a:r>
              <a:rPr lang="en" sz="2400">
                <a:solidFill>
                  <a:srgbClr val="454545"/>
                </a:solidFill>
              </a:rPr>
              <a:t>.</a:t>
            </a:r>
            <a:endParaRPr sz="2400">
              <a:solidFill>
                <a:srgbClr val="454545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◆"/>
            </a:pPr>
            <a:r>
              <a:rPr lang="en" sz="2400">
                <a:solidFill>
                  <a:srgbClr val="454545"/>
                </a:solidFill>
              </a:rPr>
              <a:t>Improved UI/UX.</a:t>
            </a:r>
            <a:endParaRPr sz="2400">
              <a:solidFill>
                <a:srgbClr val="454545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800"/>
              <a:buFont typeface="Calibri"/>
              <a:buChar char="◆"/>
            </a:pPr>
            <a:r>
              <a:rPr lang="en">
                <a:solidFill>
                  <a:srgbClr val="454545"/>
                </a:solidFill>
              </a:rPr>
              <a:t>Tests, improved modularity, documentation, website, bug-fixes, adjustments, export graphs, 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03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Spectral clustering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Minimum Cut 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Branch &amp; Bound - </a:t>
            </a:r>
            <a:r>
              <a:rPr lang="en" sz="2400" u="sng">
                <a:solidFill>
                  <a:srgbClr val="434343"/>
                </a:solidFill>
              </a:rPr>
              <a:t>new</a:t>
            </a:r>
            <a:endParaRPr sz="2400" u="sng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Kernighan–Lin algorithm - </a:t>
            </a:r>
            <a:r>
              <a:rPr lang="en" sz="2400" u="sng">
                <a:solidFill>
                  <a:srgbClr val="434343"/>
                </a:solidFill>
              </a:rPr>
              <a:t>new</a:t>
            </a:r>
            <a:endParaRPr sz="2400" u="sng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K - means  - </a:t>
            </a:r>
            <a:r>
              <a:rPr lang="en" sz="2400" u="sng">
                <a:solidFill>
                  <a:srgbClr val="434343"/>
                </a:solidFill>
              </a:rPr>
              <a:t>new</a:t>
            </a:r>
            <a:endParaRPr sz="2400" u="sng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 Schemes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3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Prefix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Tf-idf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Random Walk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PageRank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Path-based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57625" y="161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</a:t>
            </a:r>
            <a:r>
              <a:rPr lang="en" sz="6000"/>
              <a:t>emo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547350"/>
            <a:ext cx="85206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would like to 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THANK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Dr. Shahar Maoz &amp; Mr. Nimrod Busany</a:t>
            </a:r>
            <a:endParaRPr sz="2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And </a:t>
            </a:r>
            <a:r>
              <a:rPr lang="en" sz="2600" u="sng"/>
              <a:t>YOU</a:t>
            </a:r>
            <a:endParaRPr sz="26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For listening!</a:t>
            </a:r>
            <a:endParaRPr sz="26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10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Clients want to learn how their systems behave.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System represented by a stochastic FSM (Markov Chain)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Often, Models </a:t>
            </a:r>
            <a:r>
              <a:rPr lang="en" sz="2400">
                <a:solidFill>
                  <a:srgbClr val="434343"/>
                </a:solidFill>
              </a:rPr>
              <a:t>are </a:t>
            </a:r>
            <a:r>
              <a:rPr lang="en" sz="2400">
                <a:solidFill>
                  <a:srgbClr val="434343"/>
                </a:solidFill>
              </a:rPr>
              <a:t>too complicated for humans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to get insights from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Lack of model </a:t>
            </a:r>
            <a:r>
              <a:rPr lang="en" sz="2400">
                <a:solidFill>
                  <a:srgbClr val="434343"/>
                </a:solidFill>
              </a:rPr>
              <a:t>separation</a:t>
            </a:r>
            <a:r>
              <a:rPr lang="en" sz="2400">
                <a:solidFill>
                  <a:srgbClr val="434343"/>
                </a:solidFill>
              </a:rPr>
              <a:t>/ abstraction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Even visualization is a challenge!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Transform the original model into a simplified one (model refinement)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Allow user to choose level of abstraction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◆"/>
            </a:pPr>
            <a:r>
              <a:rPr lang="en" sz="2400">
                <a:solidFill>
                  <a:srgbClr val="434343"/>
                </a:solidFill>
              </a:rPr>
              <a:t>A general algorithm to model refinement can be: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Identify clusters in the model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Generate a new model where each node is a cluster representative (supergraph) 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13" y="-63075"/>
            <a:ext cx="2714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0" y="1703001"/>
            <a:ext cx="5248875" cy="1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63" y="0"/>
            <a:ext cx="2714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613" y="0"/>
            <a:ext cx="27146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00" y="1703001"/>
            <a:ext cx="5248875" cy="1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525" y="0"/>
            <a:ext cx="30799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6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r>
              <a:rPr lang="en"/>
              <a:t>er Flow</a:t>
            </a:r>
            <a:endParaRPr/>
          </a:p>
        </p:txBody>
      </p:sp>
      <p:grpSp>
        <p:nvGrpSpPr>
          <p:cNvPr id="97" name="Shape 97"/>
          <p:cNvGrpSpPr/>
          <p:nvPr/>
        </p:nvGrpSpPr>
        <p:grpSpPr>
          <a:xfrm>
            <a:off x="311700" y="1529225"/>
            <a:ext cx="8520600" cy="3162625"/>
            <a:chOff x="311700" y="1529225"/>
            <a:chExt cx="8520600" cy="3162625"/>
          </a:xfrm>
        </p:grpSpPr>
        <p:sp>
          <p:nvSpPr>
            <p:cNvPr id="98" name="Shape 98"/>
            <p:cNvSpPr/>
            <p:nvPr/>
          </p:nvSpPr>
          <p:spPr>
            <a:xfrm>
              <a:off x="365750" y="3629250"/>
              <a:ext cx="1210800" cy="1062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11700" y="1529250"/>
              <a:ext cx="1791000" cy="1062600"/>
            </a:xfrm>
            <a:prstGeom prst="rect">
              <a:avLst/>
            </a:prstGeom>
            <a:solidFill>
              <a:srgbClr val="1155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Upload a .dot graph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677575" y="1529250"/>
              <a:ext cx="1791000" cy="1062600"/>
            </a:xfrm>
            <a:prstGeom prst="rect">
              <a:avLst/>
            </a:prstGeom>
            <a:solidFill>
              <a:srgbClr val="1155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Choose an algorithm and specify its parameters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7041300" y="1529250"/>
              <a:ext cx="1791000" cy="1062600"/>
            </a:xfrm>
            <a:prstGeom prst="rect">
              <a:avLst/>
            </a:prstGeom>
            <a:solidFill>
              <a:srgbClr val="1155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Interact &amp; customize (zoom in &amp; out)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3676500" y="3413815"/>
              <a:ext cx="1791000" cy="1062600"/>
            </a:xfrm>
            <a:prstGeom prst="rect">
              <a:avLst/>
            </a:prstGeom>
            <a:solidFill>
              <a:srgbClr val="FF99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Perform hierarchical clustering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041300" y="3427415"/>
              <a:ext cx="1791000" cy="1062600"/>
            </a:xfrm>
            <a:prstGeom prst="rect">
              <a:avLst/>
            </a:prstGeom>
            <a:solidFill>
              <a:srgbClr val="FF99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Adjust the result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-2961952">
              <a:off x="7458005" y="2749933"/>
              <a:ext cx="454220" cy="466552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8394220">
              <a:off x="7804002" y="2801167"/>
              <a:ext cx="454140" cy="466507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10800000">
              <a:off x="3859400" y="2709688"/>
              <a:ext cx="290100" cy="572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5400000">
              <a:off x="2245088" y="1892250"/>
              <a:ext cx="290100" cy="31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733325" y="1529225"/>
              <a:ext cx="1791000" cy="1062600"/>
            </a:xfrm>
            <a:prstGeom prst="rect">
              <a:avLst/>
            </a:prstGeom>
            <a:solidFill>
              <a:srgbClr val="1155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Display hierarchical and abstract models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6669288" y="1892250"/>
              <a:ext cx="290100" cy="31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29175" y="4185470"/>
              <a:ext cx="1071600" cy="400800"/>
            </a:xfrm>
            <a:prstGeom prst="rect">
              <a:avLst/>
            </a:prstGeom>
            <a:solidFill>
              <a:srgbClr val="FF99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Engine</a:t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046060" y="2709681"/>
              <a:ext cx="290100" cy="572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9175" y="3720650"/>
              <a:ext cx="1071600" cy="400800"/>
            </a:xfrm>
            <a:prstGeom prst="rect">
              <a:avLst/>
            </a:prstGeom>
            <a:solidFill>
              <a:srgbClr val="1155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Web-App</a:t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Technical: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34343"/>
                </a:solidFill>
              </a:rPr>
              <a:t>Integrating </a:t>
            </a:r>
            <a:r>
              <a:rPr b="1" lang="en" sz="2600">
                <a:solidFill>
                  <a:srgbClr val="434343"/>
                </a:solidFill>
              </a:rPr>
              <a:t>multiple algorithms</a:t>
            </a:r>
            <a:r>
              <a:rPr lang="en" sz="2400">
                <a:solidFill>
                  <a:srgbClr val="434343"/>
                </a:solidFill>
              </a:rPr>
              <a:t> into one platform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b="1" lang="en" sz="2600">
                <a:solidFill>
                  <a:srgbClr val="434343"/>
                </a:solidFill>
              </a:rPr>
              <a:t>Linking</a:t>
            </a:r>
            <a:r>
              <a:rPr lang="en" sz="2400">
                <a:solidFill>
                  <a:srgbClr val="434343"/>
                </a:solidFill>
              </a:rPr>
              <a:t> the web-app and Python engine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34343"/>
                </a:solidFill>
              </a:rPr>
              <a:t>Providing</a:t>
            </a:r>
            <a:r>
              <a:rPr lang="en" sz="2400">
                <a:solidFill>
                  <a:srgbClr val="434343"/>
                </a:solidFill>
              </a:rPr>
              <a:t> the user with a tool to manipulate the </a:t>
            </a:r>
            <a:r>
              <a:rPr lang="en" sz="2400">
                <a:solidFill>
                  <a:srgbClr val="434343"/>
                </a:solidFill>
              </a:rPr>
              <a:t>result</a:t>
            </a:r>
            <a:r>
              <a:rPr lang="en" sz="2400">
                <a:solidFill>
                  <a:srgbClr val="434343"/>
                </a:solidFill>
              </a:rPr>
              <a:t> representation - </a:t>
            </a:r>
            <a:r>
              <a:rPr b="1" lang="en" sz="2600">
                <a:solidFill>
                  <a:srgbClr val="434343"/>
                </a:solidFill>
              </a:rPr>
              <a:t>D3</a:t>
            </a:r>
            <a:r>
              <a:rPr lang="en" sz="2400">
                <a:solidFill>
                  <a:srgbClr val="434343"/>
                </a:solidFill>
              </a:rPr>
              <a:t> JS kit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34343"/>
                </a:solidFill>
              </a:rPr>
              <a:t>Achieving</a:t>
            </a:r>
            <a:r>
              <a:rPr lang="en" sz="2400">
                <a:solidFill>
                  <a:srgbClr val="434343"/>
                </a:solidFill>
              </a:rPr>
              <a:t> high </a:t>
            </a:r>
            <a:r>
              <a:rPr b="1" lang="en" sz="2600">
                <a:solidFill>
                  <a:srgbClr val="434343"/>
                </a:solidFill>
              </a:rPr>
              <a:t>modularity</a:t>
            </a:r>
            <a:r>
              <a:rPr lang="en" sz="2400">
                <a:solidFill>
                  <a:srgbClr val="434343"/>
                </a:solidFill>
              </a:rPr>
              <a:t> for further </a:t>
            </a:r>
            <a:r>
              <a:rPr lang="en" sz="2400">
                <a:solidFill>
                  <a:srgbClr val="434343"/>
                </a:solidFill>
              </a:rPr>
              <a:t>development</a:t>
            </a:r>
            <a:r>
              <a:rPr lang="en" sz="2400">
                <a:solidFill>
                  <a:srgbClr val="434343"/>
                </a:solidFill>
              </a:rPr>
              <a:t> of the </a:t>
            </a:r>
            <a:r>
              <a:rPr lang="en" sz="2400">
                <a:solidFill>
                  <a:srgbClr val="434343"/>
                </a:solidFill>
              </a:rPr>
              <a:t>project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1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</a:t>
            </a:r>
            <a:r>
              <a:rPr lang="en"/>
              <a:t>Conceptual: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3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34343"/>
                </a:solidFill>
              </a:rPr>
              <a:t>Create the </a:t>
            </a:r>
            <a:r>
              <a:rPr b="1" lang="en" sz="2600">
                <a:solidFill>
                  <a:srgbClr val="434343"/>
                </a:solidFill>
              </a:rPr>
              <a:t>“right” clustering</a:t>
            </a:r>
            <a:r>
              <a:rPr lang="en" sz="2400">
                <a:solidFill>
                  <a:srgbClr val="434343"/>
                </a:solidFill>
              </a:rPr>
              <a:t> without prior knowledge about the data.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34343"/>
                </a:solidFill>
              </a:rPr>
              <a:t>Further dividing into relevant </a:t>
            </a:r>
            <a:r>
              <a:rPr b="1" lang="en" sz="2600">
                <a:solidFill>
                  <a:srgbClr val="434343"/>
                </a:solidFill>
              </a:rPr>
              <a:t>sub-groups</a:t>
            </a:r>
            <a:r>
              <a:rPr lang="en" sz="2400">
                <a:solidFill>
                  <a:srgbClr val="434343"/>
                </a:solidFill>
              </a:rPr>
              <a:t> to allow drill-down or zoom-out.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lang="en" sz="2400">
                <a:solidFill>
                  <a:srgbClr val="434343"/>
                </a:solidFill>
              </a:rPr>
              <a:t>Providing good </a:t>
            </a:r>
            <a:r>
              <a:rPr b="1" lang="en" sz="2600">
                <a:solidFill>
                  <a:srgbClr val="434343"/>
                </a:solidFill>
              </a:rPr>
              <a:t>labeling</a:t>
            </a:r>
            <a:r>
              <a:rPr lang="en" sz="2400">
                <a:solidFill>
                  <a:srgbClr val="434343"/>
                </a:solidFill>
              </a:rPr>
              <a:t> to clusters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◆"/>
            </a:pPr>
            <a:r>
              <a:rPr b="1" lang="en" sz="2600">
                <a:solidFill>
                  <a:srgbClr val="434343"/>
                </a:solidFill>
              </a:rPr>
              <a:t>Customization</a:t>
            </a:r>
            <a:r>
              <a:rPr lang="en" sz="2400">
                <a:solidFill>
                  <a:srgbClr val="434343"/>
                </a:solidFill>
              </a:rPr>
              <a:t> - allowing the user as much power as possible.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