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7" r:id="rId3"/>
    <p:sldId id="258" r:id="rId4"/>
    <p:sldId id="259" r:id="rId5"/>
    <p:sldId id="263" r:id="rId6"/>
    <p:sldId id="290" r:id="rId7"/>
    <p:sldId id="264" r:id="rId8"/>
    <p:sldId id="266" r:id="rId9"/>
    <p:sldId id="267" r:id="rId10"/>
    <p:sldId id="268" r:id="rId11"/>
    <p:sldId id="270" r:id="rId12"/>
    <p:sldId id="28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600" y="17145"/>
            <a:ext cx="24382800" cy="13716000"/>
          </a:xfrm>
          <a:prstGeom prst="rect">
            <a:avLst/>
          </a:prstGeom>
          <a:solidFill>
            <a:srgbClr val="00B050"/>
          </a:soli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9" name="组合 8"/>
          <p:cNvGrpSpPr/>
          <p:nvPr/>
        </p:nvGrpSpPr>
        <p:grpSpPr>
          <a:xfrm>
            <a:off x="7491561" y="2156941"/>
            <a:ext cx="9400878" cy="9400879"/>
            <a:chOff x="5838" y="3397"/>
            <a:chExt cx="14805" cy="14805"/>
          </a:xfrm>
        </p:grpSpPr>
        <p:sp>
          <p:nvSpPr>
            <p:cNvPr id="38" name="Кружок"/>
            <p:cNvSpPr/>
            <p:nvPr/>
          </p:nvSpPr>
          <p:spPr>
            <a:xfrm>
              <a:off x="5838" y="3397"/>
              <a:ext cx="14805" cy="14805"/>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40" name="Radiance"/>
            <p:cNvSpPr txBox="1"/>
            <p:nvPr/>
          </p:nvSpPr>
          <p:spPr>
            <a:xfrm>
              <a:off x="9383" y="7933"/>
              <a:ext cx="7714" cy="2098"/>
            </a:xfrm>
            <a:prstGeom prst="rect">
              <a:avLst/>
            </a:prstGeom>
            <a:ln w="12700">
              <a:miter lim="400000"/>
            </a:ln>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pPr algn="ctr"/>
              <a:r>
                <a:rPr lang="es-ES" altLang="en-US" dirty="0">
                  <a:solidFill>
                    <a:schemeClr val="tx1"/>
                  </a:solidFill>
                  <a:latin typeface="Calibri" panose="020F0502020204030204" charset="0"/>
                  <a:ea typeface="Calibri" panose="020F0502020204030204" charset="0"/>
                  <a:cs typeface="Calibri" panose="020F0502020204030204" charset="0"/>
                </a:rPr>
                <a:t>Coin Soccer</a:t>
              </a:r>
              <a:endParaRPr lang="es-ES" altLang="en-US" dirty="0">
                <a:solidFill>
                  <a:schemeClr val="tx1"/>
                </a:solidFill>
                <a:latin typeface="Calibri" panose="020F0502020204030204" charset="0"/>
                <a:ea typeface="Calibri" panose="020F0502020204030204" charset="0"/>
                <a:cs typeface="Calibri" panose="020F0502020204030204" charset="0"/>
              </a:endParaRPr>
            </a:p>
          </p:txBody>
        </p:sp>
        <p:sp>
          <p:nvSpPr>
            <p:cNvPr id="41" name="Premium PowerPoint, Keynote, Google Slides Template"/>
            <p:cNvSpPr txBox="1"/>
            <p:nvPr/>
          </p:nvSpPr>
          <p:spPr>
            <a:xfrm>
              <a:off x="7775" y="10822"/>
              <a:ext cx="10929" cy="1904"/>
            </a:xfrm>
            <a:prstGeom prst="rect">
              <a:avLst/>
            </a:prstGeom>
            <a:ln w="12700">
              <a:miter lim="400000"/>
            </a:ln>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pPr algn="ctr"/>
              <a:r>
                <a:rPr lang="zh-CN" sz="2800" dirty="0">
                  <a:solidFill>
                    <a:schemeClr val="bg2"/>
                  </a:solidFill>
                  <a:latin typeface="Calibri" panose="020F0502020204030204" charset="0"/>
                  <a:ea typeface="Calibri" panose="020F0502020204030204" charset="0"/>
                  <a:cs typeface="Calibri" panose="020F0502020204030204" charset="0"/>
                </a:rPr>
                <a:t> </a:t>
              </a:r>
              <a:r>
                <a:rPr lang="zh-CN" sz="3600" dirty="0">
                  <a:solidFill>
                    <a:schemeClr val="bg2"/>
                  </a:solidFill>
                  <a:latin typeface="Calibri" panose="020F0502020204030204" charset="0"/>
                  <a:ea typeface="Calibri" panose="020F0502020204030204" charset="0"/>
                  <a:cs typeface="Calibri" panose="020F0502020204030204" charset="0"/>
                </a:rPr>
                <a:t>¡El juego de fútbol </a:t>
              </a:r>
              <a:r>
                <a:rPr lang="es-ES" altLang="zh-CN" sz="3600" dirty="0">
                  <a:solidFill>
                    <a:schemeClr val="bg2"/>
                  </a:solidFill>
                  <a:latin typeface="Calibri" panose="020F0502020204030204" charset="0"/>
                  <a:ea typeface="Calibri" panose="020F0502020204030204" charset="0"/>
                  <a:cs typeface="Calibri" panose="020F0502020204030204" charset="0"/>
                </a:rPr>
                <a:t>con</a:t>
              </a:r>
              <a:r>
                <a:rPr lang="zh-CN" sz="3600" dirty="0">
                  <a:solidFill>
                    <a:schemeClr val="bg2"/>
                  </a:solidFill>
                  <a:latin typeface="Calibri" panose="020F0502020204030204" charset="0"/>
                  <a:ea typeface="Calibri" panose="020F0502020204030204" charset="0"/>
                  <a:cs typeface="Calibri" panose="020F0502020204030204" charset="0"/>
                </a:rPr>
                <a:t> monedas más divertido</a:t>
              </a:r>
              <a:r>
                <a:rPr lang="zh-CN" sz="2800" dirty="0">
                  <a:solidFill>
                    <a:schemeClr val="bg2"/>
                  </a:solidFill>
                  <a:latin typeface="Calibri" panose="020F0502020204030204" charset="0"/>
                  <a:ea typeface="Calibri" panose="020F0502020204030204" charset="0"/>
                  <a:cs typeface="Calibri" panose="020F0502020204030204" charset="0"/>
                </a:rPr>
                <a:t>!</a:t>
              </a:r>
              <a:endParaRPr lang="zh-CN" sz="2800" dirty="0">
                <a:solidFill>
                  <a:schemeClr val="bg2"/>
                </a:solidFill>
                <a:latin typeface="Calibri" panose="020F0502020204030204" charset="0"/>
                <a:ea typeface="Calibri" panose="020F0502020204030204" charset="0"/>
                <a:cs typeface="Calibri" panose="020F0502020204030204" charset="0"/>
              </a:endParaRPr>
            </a:p>
          </p:txBody>
        </p:sp>
        <p:grpSp>
          <p:nvGrpSpPr>
            <p:cNvPr id="44" name="Группа"/>
            <p:cNvGrpSpPr/>
            <p:nvPr/>
          </p:nvGrpSpPr>
          <p:grpSpPr>
            <a:xfrm>
              <a:off x="16760" y="11420"/>
              <a:ext cx="1339" cy="708"/>
              <a:chOff x="0" y="0"/>
              <a:chExt cx="850404" cy="449759"/>
            </a:xfrm>
          </p:grpSpPr>
          <p:sp>
            <p:nvSpPr>
              <p:cNvPr id="42" name="Закругленный прямоугольник"/>
              <p:cNvSpPr/>
              <p:nvPr/>
            </p:nvSpPr>
            <p:spPr>
              <a:xfrm>
                <a:off x="0" y="0"/>
                <a:ext cx="850404" cy="449759"/>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43" name="PRO"/>
              <p:cNvSpPr txBox="1"/>
              <p:nvPr/>
            </p:nvSpPr>
            <p:spPr>
              <a:xfrm>
                <a:off x="137642" y="35084"/>
                <a:ext cx="600521" cy="379590"/>
              </a:xfrm>
              <a:prstGeom prst="rect">
                <a:avLst/>
              </a:prstGeom>
              <a:noFill/>
              <a:ln w="12700" cap="flat">
                <a:noFill/>
                <a:miter lim="400000"/>
              </a:ln>
              <a:effec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r>
                  <a:rPr dirty="0">
                    <a:solidFill>
                      <a:schemeClr val="bg2"/>
                    </a:solidFill>
                    <a:latin typeface="Calibri" panose="020F0502020204030204" charset="0"/>
                    <a:ea typeface="Calibri" panose="020F0502020204030204" charset="0"/>
                    <a:cs typeface="Calibri" panose="020F0502020204030204" charset="0"/>
                  </a:rPr>
                  <a:t>PRO</a:t>
                </a:r>
                <a:endParaRPr dirty="0">
                  <a:solidFill>
                    <a:schemeClr val="bg2"/>
                  </a:solidFill>
                  <a:latin typeface="Calibri" panose="020F0502020204030204" charset="0"/>
                  <a:ea typeface="Calibri" panose="020F0502020204030204" charset="0"/>
                  <a:cs typeface="Calibri" panose="020F0502020204030204" charset="0"/>
                </a:endParaRPr>
              </a:p>
            </p:txBody>
          </p:sp>
        </p:gr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96" name="Закругленный прямоугольник"/>
          <p:cNvSpPr/>
          <p:nvPr/>
        </p:nvSpPr>
        <p:spPr>
          <a:xfrm>
            <a:off x="2438400" y="2437765"/>
            <a:ext cx="7668260" cy="961517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197" name="Subtitle text"/>
          <p:cNvSpPr txBox="1"/>
          <p:nvPr/>
        </p:nvSpPr>
        <p:spPr>
          <a:xfrm>
            <a:off x="3042264" y="4174490"/>
            <a:ext cx="4705495" cy="1024890"/>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Monetización</a:t>
            </a:r>
            <a:endParaRPr lang="es-ES">
              <a:latin typeface="Calibri" panose="020F0502020204030204" charset="0"/>
              <a:ea typeface="Calibri" panose="020F0502020204030204" charset="0"/>
              <a:cs typeface="Calibri" panose="020F0502020204030204" charset="0"/>
            </a:endParaRPr>
          </a:p>
        </p:txBody>
      </p:sp>
      <p:sp>
        <p:nvSpPr>
          <p:cNvPr id="198" name="Lorem ipsum sed dolor sit sed amet, consectetur adipiscing elit, sed do eiusmod tempor incididunt ut labore et dolore minim veniam, laboris quis nostrud exercitation ullamco"/>
          <p:cNvSpPr txBox="1"/>
          <p:nvPr/>
        </p:nvSpPr>
        <p:spPr>
          <a:xfrm>
            <a:off x="3042285" y="5199380"/>
            <a:ext cx="6667500" cy="475297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sz="2800">
                <a:latin typeface="Calibri" panose="020F0502020204030204" charset="0"/>
                <a:ea typeface="Calibri" panose="020F0502020204030204" charset="0"/>
                <a:cs typeface="Calibri" panose="020F0502020204030204" charset="0"/>
              </a:rPr>
              <a:t>Coin Soccer es un juego completamente gratuito en su versión actual, lo que significa que todos los jugadores pueden disfrutar de la experiencia sin costo alguno. Sin embargo, en el futuro, planeamos implementar anuncios discretos para respaldar el desarrollo continuo del juego y brindar aún más contenido emocionante a nuestros jugadores.</a:t>
            </a:r>
            <a:endParaRPr sz="2800">
              <a:latin typeface="Calibri" panose="020F0502020204030204" charset="0"/>
              <a:ea typeface="Calibri" panose="020F0502020204030204" charset="0"/>
              <a:cs typeface="Calibri" panose="020F0502020204030204" charset="0"/>
            </a:endParaRPr>
          </a:p>
        </p:txBody>
      </p:sp>
      <p:sp>
        <p:nvSpPr>
          <p:cNvPr id="199" name="01"/>
          <p:cNvSpPr txBox="1"/>
          <p:nvPr/>
        </p:nvSpPr>
        <p:spPr>
          <a:xfrm>
            <a:off x="3042264" y="2840892"/>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latin typeface="Calibri" panose="020F0502020204030204" charset="0"/>
                <a:ea typeface="Calibri" panose="020F0502020204030204" charset="0"/>
                <a:cs typeface="Calibri" panose="020F0502020204030204" charset="0"/>
              </a:rPr>
              <a:t>01</a:t>
            </a:r>
            <a:endParaRPr>
              <a:solidFill>
                <a:schemeClr val="accent1"/>
              </a:solidFill>
              <a:latin typeface="Calibri" panose="020F0502020204030204" charset="0"/>
              <a:ea typeface="Calibri" panose="020F0502020204030204" charset="0"/>
              <a:cs typeface="Calibri" panose="020F0502020204030204" charset="0"/>
            </a:endParaRPr>
          </a:p>
        </p:txBody>
      </p:sp>
      <p:sp>
        <p:nvSpPr>
          <p:cNvPr id="210" name="Закругленный прямоугольник"/>
          <p:cNvSpPr/>
          <p:nvPr/>
        </p:nvSpPr>
        <p:spPr>
          <a:xfrm>
            <a:off x="14919960" y="2438400"/>
            <a:ext cx="7000240" cy="9652635"/>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211" name="Subtitle text"/>
          <p:cNvSpPr txBox="1"/>
          <p:nvPr/>
        </p:nvSpPr>
        <p:spPr>
          <a:xfrm>
            <a:off x="15443813" y="4173219"/>
            <a:ext cx="5021822" cy="1024890"/>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Marketing</a:t>
            </a:r>
            <a:endParaRPr lang="es-ES">
              <a:latin typeface="Calibri" panose="020F0502020204030204" charset="0"/>
              <a:ea typeface="Calibri" panose="020F0502020204030204" charset="0"/>
              <a:cs typeface="Calibri" panose="020F0502020204030204" charset="0"/>
            </a:endParaRPr>
          </a:p>
        </p:txBody>
      </p:sp>
      <p:sp>
        <p:nvSpPr>
          <p:cNvPr id="212" name="Lorem ipsum sed dolor sit sed amet, consectetur adipiscing elit, sed do eiusmod tempor incididunt ut labore et dolore minim veniam, laboris quis nostrud exercitation ullamco"/>
          <p:cNvSpPr txBox="1"/>
          <p:nvPr/>
        </p:nvSpPr>
        <p:spPr>
          <a:xfrm>
            <a:off x="15443835" y="5198110"/>
            <a:ext cx="6075680" cy="5786120"/>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sz="2800">
                <a:latin typeface="Calibri" panose="020F0502020204030204" charset="0"/>
                <a:ea typeface="Calibri" panose="020F0502020204030204" charset="0"/>
                <a:cs typeface="Calibri" panose="020F0502020204030204" charset="0"/>
              </a:rPr>
              <a:t>Aunque actualmente no se cuenta con un plan de marketing, se recomienda explorar estrategias de promoción en línea, como el uso de redes sociales y colaboraciones con influencers en el ámbito de los juegos móviles. También se puede considerar la realización de campañas publicitarias en plataformas relevantes para llegar a un público más amplio y generar conciencia sobre Coin Soccer.</a:t>
            </a:r>
            <a:endParaRPr sz="2800">
              <a:latin typeface="Calibri" panose="020F0502020204030204" charset="0"/>
              <a:ea typeface="Calibri" panose="020F0502020204030204" charset="0"/>
              <a:cs typeface="Calibri" panose="020F0502020204030204" charset="0"/>
            </a:endParaRPr>
          </a:p>
        </p:txBody>
      </p:sp>
      <p:sp>
        <p:nvSpPr>
          <p:cNvPr id="213" name="03"/>
          <p:cNvSpPr txBox="1"/>
          <p:nvPr/>
        </p:nvSpPr>
        <p:spPr>
          <a:xfrm>
            <a:off x="15443813" y="2840991"/>
            <a:ext cx="2167657" cy="1332230"/>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latin typeface="Calibri" panose="020F0502020204030204" charset="0"/>
                <a:ea typeface="Calibri" panose="020F0502020204030204" charset="0"/>
                <a:cs typeface="Calibri" panose="020F0502020204030204" charset="0"/>
              </a:rPr>
              <a:t>0</a:t>
            </a:r>
            <a:r>
              <a:rPr lang="es-ES" dirty="0">
                <a:solidFill>
                  <a:schemeClr val="accent1"/>
                </a:solidFill>
                <a:latin typeface="Calibri" panose="020F0502020204030204" charset="0"/>
                <a:ea typeface="Calibri" panose="020F0502020204030204" charset="0"/>
                <a:cs typeface="Calibri" panose="020F0502020204030204" charset="0"/>
              </a:rPr>
              <a:t>2</a:t>
            </a:r>
            <a:endParaRPr lang="es-ES" dirty="0">
              <a:solidFill>
                <a:schemeClr val="accent1"/>
              </a:solidFill>
              <a:latin typeface="Calibri" panose="020F0502020204030204" charset="0"/>
              <a:ea typeface="Calibri" panose="020F0502020204030204" charset="0"/>
              <a:cs typeface="Calibri" panose="020F0502020204030204" charset="0"/>
            </a:endParaRPr>
          </a:p>
        </p:txBody>
      </p:sp>
      <p:sp>
        <p:nvSpPr>
          <p:cNvPr id="82" name="Numbered List"/>
          <p:cNvSpPr txBox="1"/>
          <p:nvPr/>
        </p:nvSpPr>
        <p:spPr>
          <a:xfrm>
            <a:off x="7635875" y="516891"/>
            <a:ext cx="9112250" cy="133223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s-ES" altLang="zh-CN" sz="4000">
                <a:latin typeface="Calibri" panose="020F0502020204030204" charset="0"/>
                <a:ea typeface="Calibri" panose="020F0502020204030204" charset="0"/>
                <a:cs typeface="Calibri" panose="020F0502020204030204" charset="0"/>
              </a:rPr>
              <a:t>Futuro</a:t>
            </a:r>
            <a:r>
              <a:rPr lang="zh-CN" altLang="en-US" sz="4000">
                <a:latin typeface="Calibri" panose="020F0502020204030204" charset="0"/>
                <a:ea typeface="Calibri" panose="020F0502020204030204" charset="0"/>
                <a:cs typeface="Calibri" panose="020F0502020204030204" charset="0"/>
              </a:rPr>
              <a:t>
</a:t>
            </a:r>
            <a:endParaRPr lang="zh-CN" altLang="en-US" sz="40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181292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rgbClr val="14CD68"/>
              </a:gs>
              <a:gs pos="100000">
                <a:srgbClr val="0B6E38"/>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3736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rgbClr val="14CD68"/>
                </a:gs>
                <a:gs pos="100000">
                  <a:srgbClr val="0B6E38"/>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827" name="Thank you!"/>
            <p:cNvSpPr txBox="1"/>
            <p:nvPr/>
          </p:nvSpPr>
          <p:spPr>
            <a:xfrm>
              <a:off x="3518130" y="4297383"/>
              <a:ext cx="464565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s-ES" altLang="en-US">
                  <a:latin typeface="Calibri" panose="020F0502020204030204" charset="0"/>
                  <a:ea typeface="Calibri" panose="020F0502020204030204" charset="0"/>
                  <a:cs typeface="Calibri" panose="020F0502020204030204" charset="0"/>
                </a:rPr>
                <a:t>Gracias</a:t>
              </a:r>
              <a:endParaRPr lang="es-ES" altLang="en-US">
                <a:latin typeface="Calibri" panose="020F0502020204030204" charset="0"/>
                <a:ea typeface="Calibri" panose="020F0502020204030204" charset="0"/>
                <a:cs typeface="Calibri" panose="020F0502020204030204" charset="0"/>
              </a:endParaRPr>
            </a:p>
          </p:txBody>
        </p:sp>
        <p:sp>
          <p:nvSpPr>
            <p:cNvPr id="828" name="More Professional PowerPoint, Keynote, Google Slides Templates - HiSlide.io"/>
            <p:cNvSpPr txBox="1"/>
            <p:nvPr/>
          </p:nvSpPr>
          <p:spPr>
            <a:xfrm>
              <a:off x="2392089" y="9433934"/>
              <a:ext cx="6897738" cy="532130"/>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r>
                <a:rPr lang="es-ES" sz="2800" u="sng">
                  <a:latin typeface="Calibri" panose="020F0502020204030204" charset="0"/>
                  <a:ea typeface="Calibri" panose="020F0502020204030204" charset="0"/>
                  <a:cs typeface="Calibri" panose="020F0502020204030204" charset="0"/>
                </a:rPr>
                <a:t>Desarrollador: Gilberto Arguiz Hernández</a:t>
              </a:r>
              <a:endParaRPr lang="es-ES" sz="2800" u="sng">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292985" y="1399223"/>
            <a:ext cx="911225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s-ES" sz="4000">
                <a:latin typeface="Calibri" panose="020F0502020204030204" charset="0"/>
                <a:ea typeface="Calibri" panose="020F0502020204030204" charset="0"/>
                <a:cs typeface="Calibri" panose="020F0502020204030204" charset="0"/>
              </a:rPr>
              <a:t>Plataforma:</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497172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rgbClr val="14CD68"/>
              </a:gs>
              <a:gs pos="100000">
                <a:srgbClr val="035C7D"/>
              </a:gs>
            </a:gsLst>
            <a:lin ang="201583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2" name="Cuadro de texto 1"/>
          <p:cNvSpPr txBox="1"/>
          <p:nvPr/>
        </p:nvSpPr>
        <p:spPr>
          <a:xfrm>
            <a:off x="2292985" y="2874645"/>
            <a:ext cx="19636740" cy="14865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s-ES" altLang="en-US" sz="3000" b="0" i="0" u="none" strike="noStrike" cap="none" spc="0" normalizeH="0" baseline="0">
                <a:ln>
                  <a:noFill/>
                </a:ln>
                <a:solidFill>
                  <a:srgbClr val="000000"/>
                </a:solidFill>
                <a:effectLst/>
                <a:uFillTx/>
                <a:latin typeface="Arial" panose="020B0604020202020204" pitchFamily="34" charset="0"/>
                <a:ea typeface="Helvetica Neue"/>
                <a:cs typeface="Arial" panose="020B0604020202020204" pitchFamily="34" charset="0"/>
                <a:sym typeface="Helvetica Neue"/>
              </a:rPr>
              <a:t>Coin Soccer está actualmente disponible exclusivamente para dispositivos iOS. Sin embargo, estamos emocionados de anunciar que en un futuro próximo también estará disponible para dispositivos Android, lo que permitirá a un público aún más amplio disfrutar de la diversión y la emoción de este juego único.</a:t>
            </a:r>
            <a:endParaRPr kumimoji="0" lang="es-ES" altLang="en-US" sz="3000" b="0" i="0" u="none" strike="noStrike" cap="none" spc="0" normalizeH="0" baseline="0">
              <a:ln>
                <a:noFill/>
              </a:ln>
              <a:solidFill>
                <a:srgbClr val="000000"/>
              </a:solidFill>
              <a:effectLst/>
              <a:uFillTx/>
              <a:latin typeface="Arial" panose="020B0604020202020204" pitchFamily="34" charset="0"/>
              <a:ea typeface="Helvetica Neue"/>
              <a:cs typeface="Arial" panose="020B0604020202020204" pitchFamily="34" charset="0"/>
              <a:sym typeface="Helvetica Neue"/>
            </a:endParaRPr>
          </a:p>
        </p:txBody>
      </p:sp>
      <p:sp>
        <p:nvSpPr>
          <p:cNvPr id="3" name="Title text slide"/>
          <p:cNvSpPr txBox="1"/>
          <p:nvPr/>
        </p:nvSpPr>
        <p:spPr>
          <a:xfrm>
            <a:off x="2292985" y="5531803"/>
            <a:ext cx="911225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s-ES" sz="4000">
                <a:latin typeface="Calibri" panose="020F0502020204030204" charset="0"/>
                <a:ea typeface="Calibri" panose="020F0502020204030204" charset="0"/>
                <a:cs typeface="Calibri" panose="020F0502020204030204" charset="0"/>
              </a:rPr>
              <a:t>Público objetivo:</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 name="Фигура"/>
          <p:cNvSpPr/>
          <p:nvPr/>
        </p:nvSpPr>
        <p:spPr>
          <a:xfrm>
            <a:off x="2476369" y="910303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rgbClr val="14CD68"/>
              </a:gs>
              <a:gs pos="100000">
                <a:srgbClr val="035C7D"/>
              </a:gs>
            </a:gsLst>
            <a:lin ang="201583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5" name="Cuadro de texto 4"/>
          <p:cNvSpPr txBox="1"/>
          <p:nvPr/>
        </p:nvSpPr>
        <p:spPr>
          <a:xfrm>
            <a:off x="2292985" y="7240270"/>
            <a:ext cx="19636740" cy="14865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s-ES" altLang="en-US" sz="3000" b="0" i="0" u="none" strike="noStrike" cap="none" spc="0" normalizeH="0" baseline="0">
                <a:ln>
                  <a:noFill/>
                </a:ln>
                <a:solidFill>
                  <a:srgbClr val="000000"/>
                </a:solidFill>
                <a:effectLst/>
                <a:uFillTx/>
                <a:latin typeface="Arial" panose="020B0604020202020204" pitchFamily="34" charset="0"/>
                <a:ea typeface="Helvetica Neue"/>
                <a:cs typeface="Arial" panose="020B0604020202020204" pitchFamily="34" charset="0"/>
                <a:sym typeface="Helvetica Neue"/>
              </a:rPr>
              <a:t>Coin Soccer está diseñado para niños y jóvenes de entre 7 y 14 años, aunque jugadores de todas las edades pueden unirse a la diversión. Con su jugabilidad sencilla pero adictiva, el juego ofrece una experiencia divertida y emocionante para aquellos que aman el fútbol y buscan una nueva forma de disfrutarlo.</a:t>
            </a:r>
            <a:endParaRPr kumimoji="0" lang="es-ES" altLang="en-US" sz="3000" b="0" i="0" u="none" strike="noStrike" cap="none" spc="0" normalizeH="0" baseline="0">
              <a:ln>
                <a:noFill/>
              </a:ln>
              <a:solidFill>
                <a:srgbClr val="000000"/>
              </a:solidFill>
              <a:effectLst/>
              <a:uFillTx/>
              <a:latin typeface="Arial" panose="020B0604020202020204" pitchFamily="34" charset="0"/>
              <a:ea typeface="Helvetica Neue"/>
              <a:cs typeface="Arial" panose="020B0604020202020204" pitchFamily="34" charset="0"/>
              <a:sym typeface="Helvetica Neue"/>
            </a:endParaRPr>
          </a:p>
        </p:txBody>
      </p:sp>
      <p:sp>
        <p:nvSpPr>
          <p:cNvPr id="6" name="Title text slide"/>
          <p:cNvSpPr txBox="1"/>
          <p:nvPr/>
        </p:nvSpPr>
        <p:spPr>
          <a:xfrm>
            <a:off x="2292985" y="9785668"/>
            <a:ext cx="911225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s-ES" sz="4000">
                <a:latin typeface="Calibri" panose="020F0502020204030204" charset="0"/>
                <a:ea typeface="Calibri" panose="020F0502020204030204" charset="0"/>
                <a:cs typeface="Calibri" panose="020F0502020204030204" charset="0"/>
              </a:rPr>
              <a:t>Lanzamiento:</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8" name="Cuadro de texto 7"/>
          <p:cNvSpPr txBox="1"/>
          <p:nvPr/>
        </p:nvSpPr>
        <p:spPr>
          <a:xfrm>
            <a:off x="2373630" y="11605895"/>
            <a:ext cx="1963674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s-ES" altLang="en-US" sz="3000" b="0" i="0" u="none" strike="noStrike" cap="none" spc="0" normalizeH="0" baseline="0">
                <a:ln>
                  <a:noFill/>
                </a:ln>
                <a:solidFill>
                  <a:srgbClr val="000000"/>
                </a:solidFill>
                <a:effectLst/>
                <a:uFillTx/>
                <a:latin typeface="Arial" panose="020B0604020202020204" pitchFamily="34" charset="0"/>
                <a:ea typeface="Helvetica Neue"/>
                <a:cs typeface="Arial" panose="020B0604020202020204" pitchFamily="34" charset="0"/>
                <a:sym typeface="Helvetica Neue"/>
              </a:rPr>
              <a:t>La fecha de lanzamiento está planeada para el 23 de diciembre del 2023</a:t>
            </a:r>
            <a:endParaRPr kumimoji="0" lang="es-ES" altLang="en-US" sz="3000" b="0" i="0" u="none" strike="noStrike" cap="none" spc="0" normalizeH="0" baseline="0">
              <a:ln>
                <a:noFill/>
              </a:ln>
              <a:solidFill>
                <a:srgbClr val="000000"/>
              </a:solidFill>
              <a:effectLst/>
              <a:uFillTx/>
              <a:latin typeface="Arial" panose="020B0604020202020204" pitchFamily="34" charset="0"/>
              <a:ea typeface="Helvetica Neue"/>
              <a:cs typeface="Arial" panose="020B0604020202020204" pitchFamily="34" charset="0"/>
              <a:sym typeface="Helvetica Neue"/>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3273475" y="-73075"/>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53" name="Title text slide with progress bar"/>
          <p:cNvSpPr txBox="1"/>
          <p:nvPr/>
        </p:nvSpPr>
        <p:spPr>
          <a:xfrm>
            <a:off x="1906270" y="1218565"/>
            <a:ext cx="8604250" cy="1578610"/>
          </a:xfrm>
          <a:prstGeom prst="rect">
            <a:avLst/>
          </a:prstGeom>
          <a:ln w="12700">
            <a:miter lim="400000"/>
          </a:ln>
        </p:spPr>
        <p:txBody>
          <a:bodyPr wrap="square"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pPr algn="l"/>
            <a:r>
              <a:rPr lang="es-ES" sz="9600">
                <a:latin typeface="Calibri" panose="020F0502020204030204" charset="0"/>
                <a:ea typeface="Calibri" panose="020F0502020204030204" charset="0"/>
                <a:cs typeface="Calibri" panose="020F0502020204030204" charset="0"/>
                <a:sym typeface="+mn-ea"/>
              </a:rPr>
              <a:t>Descripción</a:t>
            </a:r>
            <a:endParaRPr lang="en-US" altLang="zh-CN" sz="9600">
              <a:latin typeface="Microsoft YaHei Light" panose="020B0502040204020203" charset="-122"/>
              <a:ea typeface="Microsoft YaHei Light" panose="020B0502040204020203" charset="-122"/>
              <a:cs typeface="Calibri" panose="020F0502020204030204" charset="0"/>
            </a:endParaRPr>
          </a:p>
        </p:txBody>
      </p:sp>
      <p:sp>
        <p:nvSpPr>
          <p:cNvPr id="74" name="Title text slide"/>
          <p:cNvSpPr txBox="1"/>
          <p:nvPr/>
        </p:nvSpPr>
        <p:spPr>
          <a:xfrm>
            <a:off x="1906270" y="3289935"/>
            <a:ext cx="17004665" cy="9335135"/>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pPr algn="just"/>
            <a:r>
              <a:rPr lang="es-ES" sz="3600">
                <a:latin typeface="Calibri" panose="020F0502020204030204" charset="0"/>
                <a:ea typeface="Calibri" panose="020F0502020204030204" charset="0"/>
                <a:cs typeface="Calibri" panose="020F0502020204030204" charset="0"/>
              </a:rPr>
              <a:t>¡Prepárate para una experiencia de fútbol única en Coin Soccer! </a:t>
            </a:r>
            <a:endParaRPr lang="es-ES" sz="3600">
              <a:latin typeface="Calibri" panose="020F0502020204030204" charset="0"/>
              <a:ea typeface="Calibri" panose="020F0502020204030204" charset="0"/>
              <a:cs typeface="Calibri" panose="020F0502020204030204" charset="0"/>
            </a:endParaRPr>
          </a:p>
          <a:p>
            <a:pPr algn="just"/>
            <a:endParaRPr lang="es-ES" sz="3600">
              <a:latin typeface="Calibri" panose="020F0502020204030204" charset="0"/>
              <a:ea typeface="Calibri" panose="020F0502020204030204" charset="0"/>
              <a:cs typeface="Calibri" panose="020F0502020204030204" charset="0"/>
            </a:endParaRPr>
          </a:p>
          <a:p>
            <a:pPr algn="just"/>
            <a:r>
              <a:rPr lang="es-ES" sz="3600">
                <a:latin typeface="Calibri" panose="020F0502020204030204" charset="0"/>
                <a:ea typeface="Calibri" panose="020F0502020204030204" charset="0"/>
                <a:cs typeface="Calibri" panose="020F0502020204030204" charset="0"/>
              </a:rPr>
              <a:t>Coin Soccer es un emocionante juego de fútbol en el que los jugadores compiten utilizando monedas en lugar de un balón. Diseñado para ser multijugador y jugado en un mismo dispositivo, los jugadores deberán marcar 5 goles en el campo contrario para ganar. Su mecánica de juego sencilla y su temática única hacen de Coin Soccer una experiencia divertida y desafiante para jugadores de todas las edades.</a:t>
            </a:r>
            <a:endParaRPr lang="es-ES" sz="3600">
              <a:latin typeface="Calibri" panose="020F0502020204030204" charset="0"/>
              <a:ea typeface="Calibri" panose="020F0502020204030204" charset="0"/>
              <a:cs typeface="Calibri" panose="020F0502020204030204" charset="0"/>
            </a:endParaRPr>
          </a:p>
          <a:p>
            <a:pPr algn="just"/>
            <a:r>
              <a:rPr lang="es-ES" sz="3600">
                <a:latin typeface="Calibri" panose="020F0502020204030204" charset="0"/>
                <a:ea typeface="Calibri" panose="020F0502020204030204" charset="0"/>
                <a:cs typeface="Calibri" panose="020F0502020204030204" charset="0"/>
              </a:rPr>
              <a:t>Desafía a tus amigos en este emocionante juego multijugador de iOS, donde los jugadores de tu equipo cobran vida como defensores y delanteros, ¡y la pelota es una moneda brillante!</a:t>
            </a:r>
            <a:endParaRPr lang="es-ES" sz="3600">
              <a:latin typeface="Calibri" panose="020F0502020204030204" charset="0"/>
              <a:ea typeface="Calibri" panose="020F0502020204030204" charset="0"/>
              <a:cs typeface="Calibri" panose="020F0502020204030204" charset="0"/>
            </a:endParaRPr>
          </a:p>
          <a:p>
            <a:pPr algn="just"/>
            <a:endParaRPr lang="es-ES" sz="3600">
              <a:latin typeface="Calibri" panose="020F0502020204030204" charset="0"/>
              <a:ea typeface="Calibri" panose="020F0502020204030204" charset="0"/>
              <a:cs typeface="Calibri" panose="020F0502020204030204" charset="0"/>
            </a:endParaRPr>
          </a:p>
          <a:p>
            <a:pPr algn="just"/>
            <a:endParaRPr lang="es-ES" sz="3600">
              <a:latin typeface="Calibri" panose="020F0502020204030204" charset="0"/>
              <a:ea typeface="Calibri" panose="020F0502020204030204" charset="0"/>
              <a:cs typeface="Calibri" panose="020F0502020204030204" charset="0"/>
            </a:endParaRPr>
          </a:p>
          <a:p>
            <a:pPr algn="just"/>
            <a:endParaRPr lang="es-ES" sz="3600">
              <a:latin typeface="Calibri" panose="020F0502020204030204" charset="0"/>
              <a:ea typeface="Calibri" panose="020F0502020204030204" charset="0"/>
              <a:cs typeface="Calibri" panose="020F0502020204030204" charset="0"/>
            </a:endParaRPr>
          </a:p>
          <a:p>
            <a:pPr algn="just"/>
            <a:endParaRPr lang="es-ES" sz="3600">
              <a:latin typeface="Calibri" panose="020F0502020204030204" charset="0"/>
              <a:ea typeface="Calibri" panose="020F0502020204030204" charset="0"/>
              <a:cs typeface="Calibri" panose="020F0502020204030204" charset="0"/>
            </a:endParaRPr>
          </a:p>
          <a:p>
            <a:pPr algn="just"/>
            <a:r>
              <a:rPr lang="es-ES" sz="4800">
                <a:latin typeface="Calibri" panose="020F0502020204030204" charset="0"/>
                <a:ea typeface="Calibri" panose="020F0502020204030204" charset="0"/>
                <a:cs typeface="Calibri" panose="020F0502020204030204" charset="0"/>
              </a:rPr>
              <a:t> ¿Estás listo para jugar, marcar y convertirte en el campeón de Coin Soccer?</a:t>
            </a:r>
            <a:endParaRPr lang="es-ES" sz="48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14CD68">
                <a:lumMod val="45000"/>
                <a:lumOff val="55000"/>
                <a:alpha val="31000"/>
              </a:srgbClr>
            </a:gs>
            <a:gs pos="100000">
              <a:srgbClr val="0B6E38"/>
            </a:gs>
          </a:gsLst>
          <a:lin ang="5400000" scaled="0"/>
        </a:gradFill>
        <a:effectLst/>
      </p:bgPr>
    </p:bg>
    <p:spTree>
      <p:nvGrpSpPr>
        <p:cNvPr id="1" name=""/>
        <p:cNvGrpSpPr/>
        <p:nvPr/>
      </p:nvGrpSpPr>
      <p:grpSpPr>
        <a:xfrm>
          <a:off x="0" y="0"/>
          <a:ext cx="0" cy="0"/>
          <a:chOff x="0" y="0"/>
          <a:chExt cx="0" cy="0"/>
        </a:xfrm>
      </p:grpSpPr>
      <p:sp>
        <p:nvSpPr>
          <p:cNvPr id="111" name="Кружок"/>
          <p:cNvSpPr/>
          <p:nvPr/>
        </p:nvSpPr>
        <p:spPr>
          <a:xfrm>
            <a:off x="3435480" y="1785887"/>
            <a:ext cx="10652671" cy="10652672"/>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1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p:cNvSpPr txBox="1"/>
          <p:nvPr/>
        </p:nvSpPr>
        <p:spPr>
          <a:xfrm>
            <a:off x="10114922" y="1569795"/>
            <a:ext cx="12115372" cy="10576560"/>
          </a:xfrm>
          <a:prstGeom prst="rect">
            <a:avLst/>
          </a:prstGeom>
          <a:ln w="12700">
            <a:miter lim="400000"/>
          </a:ln>
        </p:spPr>
        <p:txBody>
          <a:bodyPr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rPr>
              <a:t>Participación multijugador: Comparte la emoción de Coin Soccer con tus amigos y familiares. ¡Ambos jugadores pueden disfrutar de la acción en un solo dispositivo iOS, creando momentos de diversión y competencia cara a cara!</a:t>
            </a:r>
            <a:endPar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rPr>
              <a:t>Fácil de jugar, difícil de dominar: Con controles intuitivos basados en el toque, simplemente desliza el dedo para impulsar la moneda y haz movimientos estratégicos para eludir a los defensores y marcar goles espectaculares. ¡La física realista del juego hace que cada golpe y rebote sea emocionante!</a:t>
            </a:r>
            <a:endPar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rPr>
              <a:t>Desafía tus habilidades: Supera a tus oponentes en una serie de partidos intensos y emocionantes. Enfréntate a jugadores de todo el mundo en el modo multijugador en línea y demuestra quién tiene el toque mágico en Coin Soccer. ¿Tienes lo que se necesita para llegar a la cima de la clasificación?</a:t>
            </a:r>
            <a:endParaRPr sz="3200">
              <a:ln/>
              <a:solidFill>
                <a:schemeClr val="tx1"/>
              </a:solidFill>
              <a:effectLst>
                <a:outerShdw blurRad="38100" dist="19050" dir="2700000" algn="tl" rotWithShape="0">
                  <a:schemeClr val="dk1">
                    <a:alpha val="40000"/>
                  </a:schemeClr>
                </a:outerShdw>
              </a:effectLst>
              <a:latin typeface="Calibri" panose="020F0502020204030204" charset="0"/>
              <a:ea typeface="Calibri" panose="020F0502020204030204" charset="0"/>
              <a:cs typeface="Calibri" panose="020F0502020204030204" charset="0"/>
            </a:endParaRPr>
          </a:p>
        </p:txBody>
      </p:sp>
      <p:sp>
        <p:nvSpPr>
          <p:cNvPr id="113" name="Title text slide"/>
          <p:cNvSpPr txBox="1"/>
          <p:nvPr/>
        </p:nvSpPr>
        <p:spPr>
          <a:xfrm>
            <a:off x="771525" y="4718050"/>
            <a:ext cx="9068435" cy="3056255"/>
          </a:xfrm>
          <a:prstGeom prst="rect">
            <a:avLst/>
          </a:prstGeom>
          <a:noFill/>
          <a:ln w="12700" cap="flat">
            <a:noFill/>
            <a:miter lim="400000"/>
          </a:ln>
          <a:effectLst/>
        </p:spPr>
        <p:txBody>
          <a:bodyPr wrap="square" lIns="50800" tIns="50800" rIns="50800" bIns="50800" numCol="1" anchor="ctr">
            <a:spAutoFit/>
          </a:bodyPr>
          <a:lstStyle>
            <a:lvl1pPr algn="l">
              <a:defRPr sz="12000" b="0">
                <a:solidFill>
                  <a:srgbClr val="31333D"/>
                </a:solidFill>
                <a:latin typeface="Maven Pro Medium"/>
                <a:ea typeface="Maven Pro Medium"/>
                <a:cs typeface="Maven Pro Medium"/>
                <a:sym typeface="Maven Pro Medium"/>
              </a:defRPr>
            </a:lvl1pPr>
          </a:lstStyle>
          <a:p>
            <a:r>
              <a:rPr lang="es-ES" sz="9600">
                <a:latin typeface="Calibri" panose="020F0502020204030204" charset="0"/>
                <a:ea typeface="Calibri" panose="020F0502020204030204" charset="0"/>
                <a:cs typeface="Calibri" panose="020F0502020204030204" charset="0"/>
              </a:rPr>
              <a:t>Caracteristicas principales</a:t>
            </a:r>
            <a:endParaRPr lang="es-ES" sz="9600">
              <a:latin typeface="Calibri" panose="020F0502020204030204" charset="0"/>
              <a:ea typeface="Calibri" panose="020F0502020204030204" charset="0"/>
              <a:cs typeface="Calibri" panose="020F0502020204030204" charset="0"/>
            </a:endParaRPr>
          </a:p>
        </p:txBody>
      </p:sp>
      <p:sp>
        <p:nvSpPr>
          <p:cNvPr id="2" name="Фигура"/>
          <p:cNvSpPr/>
          <p:nvPr/>
        </p:nvSpPr>
        <p:spPr>
          <a:xfrm>
            <a:off x="8749665" y="1785620"/>
            <a:ext cx="1090295" cy="480060"/>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rgbClr val="14CD68"/>
              </a:gs>
              <a:gs pos="100000">
                <a:srgbClr val="0B6E38"/>
              </a:gs>
            </a:gsLst>
            <a:lin ang="2015830" scaled="0"/>
          </a:gradFill>
          <a:ln w="12700" cap="flat">
            <a:noFill/>
            <a:miter lim="400000"/>
          </a:ln>
          <a:effectLst/>
        </p:spPr>
        <p:txBody>
          <a:bodyPr wrap="square" lIns="0" tIns="0" rIns="0" bIns="0" numCol="1" anchor="ctr">
            <a:noAutofit/>
          </a:bodyPr>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3" name="Фигура"/>
          <p:cNvSpPr/>
          <p:nvPr/>
        </p:nvSpPr>
        <p:spPr>
          <a:xfrm>
            <a:off x="8749665" y="5199380"/>
            <a:ext cx="1090295" cy="480060"/>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rgbClr val="14CD68"/>
              </a:gs>
              <a:gs pos="100000">
                <a:srgbClr val="0B6E38"/>
              </a:gs>
            </a:gsLst>
            <a:lin ang="2015830" scaled="0"/>
          </a:gradFill>
          <a:ln w="12700" cap="flat">
            <a:noFill/>
            <a:miter lim="400000"/>
          </a:ln>
          <a:effectLst/>
        </p:spPr>
        <p:txBody>
          <a:bodyPr wrap="square" lIns="0" tIns="0" rIns="0" bIns="0" numCol="1" anchor="ctr">
            <a:noAutofit/>
          </a:bodyPr>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4" name="Фигура"/>
          <p:cNvSpPr/>
          <p:nvPr/>
        </p:nvSpPr>
        <p:spPr>
          <a:xfrm>
            <a:off x="8749665" y="9201150"/>
            <a:ext cx="1090295" cy="480060"/>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rgbClr val="14CD68"/>
              </a:gs>
              <a:gs pos="100000">
                <a:srgbClr val="0B6E38"/>
              </a:gs>
            </a:gsLst>
            <a:lin ang="2015830" scaled="0"/>
          </a:gradFill>
          <a:ln w="12700" cap="flat">
            <a:noFill/>
            <a:miter lim="400000"/>
          </a:ln>
          <a:effectLst/>
        </p:spPr>
        <p:txBody>
          <a:bodyPr wrap="square" lIns="0" tIns="0" rIns="0" bIns="0" numCol="1" anchor="ctr">
            <a:noAutofit/>
          </a:bodyPr>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Marcador de posición de imagen 13" descr="IMG_0038"/>
          <p:cNvPicPr>
            <a:picLocks noChangeAspect="1"/>
          </p:cNvPicPr>
          <p:nvPr>
            <p:ph type="pic" sz="quarter" idx="10"/>
          </p:nvPr>
        </p:nvPicPr>
        <p:blipFill>
          <a:blip r:embed="rId1"/>
          <a:stretch>
            <a:fillRect/>
          </a:stretch>
        </p:blipFill>
        <p:spPr>
          <a:xfrm>
            <a:off x="3623945" y="2524125"/>
            <a:ext cx="4518025" cy="9779000"/>
          </a:xfrm>
          <a:prstGeom prst="rect">
            <a:avLst/>
          </a:prstGeom>
        </p:spPr>
      </p:pic>
      <p:pic>
        <p:nvPicPr>
          <p:cNvPr id="16" name="Marcador de posición de imagen 15" descr="IMG_0042"/>
          <p:cNvPicPr>
            <a:picLocks noChangeAspect="1"/>
          </p:cNvPicPr>
          <p:nvPr>
            <p:ph type="pic" sz="quarter" idx="11"/>
          </p:nvPr>
        </p:nvPicPr>
        <p:blipFill>
          <a:blip r:embed="rId2"/>
          <a:stretch>
            <a:fillRect/>
          </a:stretch>
        </p:blipFill>
        <p:spPr>
          <a:xfrm>
            <a:off x="17061815" y="2523490"/>
            <a:ext cx="4481195" cy="9698355"/>
          </a:xfrm>
          <a:prstGeom prst="rect">
            <a:avLst/>
          </a:prstGeom>
        </p:spPr>
      </p:pic>
      <p:pic>
        <p:nvPicPr>
          <p:cNvPr id="15" name="Marcador de posición de imagen 14" descr="IMG_0039"/>
          <p:cNvPicPr>
            <a:picLocks noChangeAspect="1"/>
          </p:cNvPicPr>
          <p:nvPr>
            <p:ph type="pic" sz="quarter" idx="12"/>
          </p:nvPr>
        </p:nvPicPr>
        <p:blipFill>
          <a:blip r:embed="rId3"/>
          <a:stretch>
            <a:fillRect/>
          </a:stretch>
        </p:blipFill>
        <p:spPr>
          <a:xfrm>
            <a:off x="10450195" y="2523490"/>
            <a:ext cx="4525645" cy="979487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text slide"/>
          <p:cNvSpPr txBox="1"/>
          <p:nvPr/>
        </p:nvSpPr>
        <p:spPr>
          <a:xfrm>
            <a:off x="2394564" y="3484823"/>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Mecánicas</a:t>
            </a:r>
            <a:endParaRPr lang="es-ES">
              <a:latin typeface="Calibri" panose="020F0502020204030204" charset="0"/>
              <a:ea typeface="Calibri" panose="020F0502020204030204" charset="0"/>
              <a:cs typeface="Calibri" panose="020F0502020204030204" charset="0"/>
            </a:endParaRPr>
          </a:p>
        </p:txBody>
      </p:sp>
      <p:sp>
        <p:nvSpPr>
          <p:cNvPr id="118" name="Фигура"/>
          <p:cNvSpPr/>
          <p:nvPr/>
        </p:nvSpPr>
        <p:spPr>
          <a:xfrm>
            <a:off x="2476369" y="532986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rgbClr val="14CD68"/>
              </a:gs>
              <a:gs pos="100000">
                <a:srgbClr val="0B6E38"/>
              </a:gs>
            </a:gsLst>
            <a:lin ang="201583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119"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2451369" y="6409055"/>
            <a:ext cx="8998565" cy="3458845"/>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a:latin typeface="Calibri" panose="020F0502020204030204" charset="0"/>
                <a:ea typeface="Calibri" panose="020F0502020204030204" charset="0"/>
                <a:cs typeface="Calibri" panose="020F0502020204030204" charset="0"/>
              </a:rPr>
              <a:t>Coin Soccer se juega por turnos, con un jugador seleccionado al azar para comenzar. Los jugadores deben utilizar el dedo para impulsar la moneda y marcar goles en la portería contraria. La moneda rebota en los jugadores estáticos y en los bordes del campo de fútbol, lo que añade un elemento estratégico al juego. La simplicidad de las mecánicas permite que los jugadores de todas las edades se diviertan sin complicaciones.</a:t>
            </a:r>
            <a:endParaRPr>
              <a:latin typeface="Calibri" panose="020F0502020204030204" charset="0"/>
              <a:ea typeface="Calibri" panose="020F0502020204030204" charset="0"/>
              <a:cs typeface="Calibri" panose="020F0502020204030204" charset="0"/>
            </a:endParaRPr>
          </a:p>
        </p:txBody>
      </p:sp>
      <p:grpSp>
        <p:nvGrpSpPr>
          <p:cNvPr id="66" name="Группа"/>
          <p:cNvGrpSpPr/>
          <p:nvPr/>
        </p:nvGrpSpPr>
        <p:grpSpPr>
          <a:xfrm>
            <a:off x="12765405" y="5329555"/>
            <a:ext cx="8620125" cy="2587436"/>
            <a:chOff x="22335" y="5562714"/>
            <a:chExt cx="8620169" cy="2587436"/>
          </a:xfrm>
        </p:grpSpPr>
        <p:sp>
          <p:nvSpPr>
            <p:cNvPr id="58" name="Закругленный прямоугольник"/>
            <p:cNvSpPr/>
            <p:nvPr/>
          </p:nvSpPr>
          <p:spPr>
            <a:xfrm>
              <a:off x="61073" y="6253980"/>
              <a:ext cx="8581431" cy="486470"/>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59" name="Закругленный прямоугольник"/>
            <p:cNvSpPr/>
            <p:nvPr/>
          </p:nvSpPr>
          <p:spPr>
            <a:xfrm>
              <a:off x="61070" y="6254229"/>
              <a:ext cx="6624954" cy="486410"/>
            </a:xfrm>
            <a:prstGeom prst="roundRect">
              <a:avLst>
                <a:gd name="adj" fmla="val 21524"/>
              </a:avLst>
            </a:prstGeom>
            <a:gradFill flip="none" rotWithShape="1">
              <a:gsLst>
                <a:gs pos="0">
                  <a:srgbClr val="14CD68"/>
                </a:gs>
                <a:gs pos="100000">
                  <a:srgbClr val="0B6E38"/>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
          <p:nvSpPr>
            <p:cNvPr id="60" name="Skill #1"/>
            <p:cNvSpPr txBox="1"/>
            <p:nvPr/>
          </p:nvSpPr>
          <p:spPr>
            <a:xfrm>
              <a:off x="22335" y="5562714"/>
              <a:ext cx="2237740" cy="501650"/>
            </a:xfrm>
            <a:prstGeom prst="rect">
              <a:avLst/>
            </a:prstGeom>
            <a:noFill/>
            <a:ln w="12700" cap="flat">
              <a:noFill/>
              <a:miter lim="400000"/>
            </a:ln>
            <a:effec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Habilidades</a:t>
              </a:r>
              <a:endParaRPr lang="es-ES">
                <a:latin typeface="Calibri" panose="020F0502020204030204" charset="0"/>
                <a:ea typeface="Calibri" panose="020F0502020204030204" charset="0"/>
                <a:cs typeface="Calibri" panose="020F0502020204030204" charset="0"/>
              </a:endParaRPr>
            </a:p>
          </p:txBody>
        </p:sp>
        <p:sp>
          <p:nvSpPr>
            <p:cNvPr id="61" name="40%"/>
            <p:cNvSpPr txBox="1"/>
            <p:nvPr/>
          </p:nvSpPr>
          <p:spPr>
            <a:xfrm>
              <a:off x="7021535" y="5562714"/>
              <a:ext cx="1568637" cy="501650"/>
            </a:xfrm>
            <a:prstGeom prst="rect">
              <a:avLst/>
            </a:prstGeom>
            <a:noFill/>
            <a:ln w="12700" cap="flat">
              <a:noFill/>
              <a:miter lim="400000"/>
            </a:ln>
            <a:effec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7</a:t>
              </a:r>
              <a:r>
                <a:rPr>
                  <a:latin typeface="Calibri" panose="020F0502020204030204" charset="0"/>
                  <a:ea typeface="Calibri" panose="020F0502020204030204" charset="0"/>
                  <a:cs typeface="Calibri" panose="020F0502020204030204" charset="0"/>
                </a:rPr>
                <a:t>0%</a:t>
              </a:r>
              <a:endParaRPr>
                <a:latin typeface="Calibri" panose="020F0502020204030204" charset="0"/>
                <a:ea typeface="Calibri" panose="020F0502020204030204" charset="0"/>
                <a:cs typeface="Calibri" panose="020F0502020204030204" charset="0"/>
              </a:endParaRPr>
            </a:p>
          </p:txBody>
        </p:sp>
        <p:sp>
          <p:nvSpPr>
            <p:cNvPr id="62" name="Закругленный прямоугольник"/>
            <p:cNvSpPr/>
            <p:nvPr/>
          </p:nvSpPr>
          <p:spPr>
            <a:xfrm>
              <a:off x="61073" y="7663680"/>
              <a:ext cx="8581431" cy="486470"/>
            </a:xfrm>
            <a:prstGeom prst="roundRect">
              <a:avLst>
                <a:gd name="adj" fmla="val 21524"/>
              </a:avLst>
            </a:prstGeom>
            <a:solidFill>
              <a:srgbClr val="D4DBE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63" name="Закругленный прямоугольник"/>
            <p:cNvSpPr/>
            <p:nvPr/>
          </p:nvSpPr>
          <p:spPr>
            <a:xfrm>
              <a:off x="61070" y="7643609"/>
              <a:ext cx="2794000" cy="486410"/>
            </a:xfrm>
            <a:prstGeom prst="roundRect">
              <a:avLst>
                <a:gd name="adj" fmla="val 21524"/>
              </a:avLst>
            </a:prstGeom>
            <a:gradFill flip="none" rotWithShape="1">
              <a:gsLst>
                <a:gs pos="0">
                  <a:srgbClr val="14CD68"/>
                </a:gs>
                <a:gs pos="100000">
                  <a:srgbClr val="0B6E38"/>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64" name="Skill #2"/>
            <p:cNvSpPr txBox="1"/>
            <p:nvPr/>
          </p:nvSpPr>
          <p:spPr>
            <a:xfrm>
              <a:off x="22335" y="6972414"/>
              <a:ext cx="1568636" cy="501650"/>
            </a:xfrm>
            <a:prstGeom prst="rect">
              <a:avLst/>
            </a:prstGeom>
            <a:noFill/>
            <a:ln w="12700" cap="flat">
              <a:noFill/>
              <a:miter lim="400000"/>
            </a:ln>
            <a:effec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Suerte</a:t>
              </a:r>
              <a:endParaRPr lang="es-ES">
                <a:latin typeface="Calibri" panose="020F0502020204030204" charset="0"/>
                <a:ea typeface="Calibri" panose="020F0502020204030204" charset="0"/>
                <a:cs typeface="Calibri" panose="020F0502020204030204" charset="0"/>
              </a:endParaRPr>
            </a:p>
          </p:txBody>
        </p:sp>
        <p:sp>
          <p:nvSpPr>
            <p:cNvPr id="65" name="67%"/>
            <p:cNvSpPr txBox="1"/>
            <p:nvPr/>
          </p:nvSpPr>
          <p:spPr>
            <a:xfrm>
              <a:off x="7021535" y="6972414"/>
              <a:ext cx="1568637" cy="501650"/>
            </a:xfrm>
            <a:prstGeom prst="rect">
              <a:avLst/>
            </a:prstGeom>
            <a:noFill/>
            <a:ln w="12700" cap="flat">
              <a:noFill/>
              <a:miter lim="400000"/>
            </a:ln>
            <a:effec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30</a:t>
              </a:r>
              <a:r>
                <a:rPr>
                  <a:latin typeface="Calibri" panose="020F0502020204030204" charset="0"/>
                  <a:ea typeface="Calibri" panose="020F0502020204030204" charset="0"/>
                  <a:cs typeface="Calibri" panose="020F0502020204030204" charset="0"/>
                </a:rPr>
                <a:t>%</a:t>
              </a:r>
              <a:endParaRPr>
                <a:latin typeface="Calibri" panose="020F0502020204030204" charset="0"/>
                <a:ea typeface="Calibri" panose="020F0502020204030204" charset="0"/>
                <a:cs typeface="Calibri" panose="020F0502020204030204" charset="0"/>
              </a:endParaRPr>
            </a:p>
          </p:txBody>
        </p:sp>
      </p:grpSp>
      <p:sp>
        <p:nvSpPr>
          <p:cNvPr id="2" name="Закругленный прямоугольник"/>
          <p:cNvSpPr/>
          <p:nvPr/>
        </p:nvSpPr>
        <p:spPr>
          <a:xfrm>
            <a:off x="12804143" y="9058661"/>
            <a:ext cx="8581387" cy="486470"/>
          </a:xfrm>
          <a:prstGeom prst="roundRect">
            <a:avLst>
              <a:gd name="adj" fmla="val 21524"/>
            </a:avLst>
          </a:prstGeom>
          <a:solidFill>
            <a:srgbClr val="D8E3D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3" name="Skill #2"/>
          <p:cNvSpPr txBox="1"/>
          <p:nvPr/>
        </p:nvSpPr>
        <p:spPr>
          <a:xfrm>
            <a:off x="12765405" y="8367395"/>
            <a:ext cx="1993900" cy="501650"/>
          </a:xfrm>
          <a:prstGeom prst="rect">
            <a:avLst/>
          </a:prstGeom>
          <a:noFill/>
          <a:ln w="12700" cap="flat">
            <a:noFill/>
            <a:miter lim="400000"/>
          </a:ln>
          <a:effectLst/>
        </p:spPr>
        <p:txBody>
          <a:bodyPr wrap="square" lIns="50800" tIns="50800" rIns="50800" bIns="50800" numCol="1" anchor="ctr">
            <a:spAutoFit/>
          </a:bodyPr>
          <a:lstStyle>
            <a:lvl1pPr algn="l">
              <a:defRPr sz="2600" b="0" cap="all">
                <a:solidFill>
                  <a:srgbClr val="646879"/>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Pay to win</a:t>
            </a:r>
            <a:endParaRPr lang="es-ES">
              <a:latin typeface="Calibri" panose="020F0502020204030204" charset="0"/>
              <a:ea typeface="Calibri" panose="020F0502020204030204" charset="0"/>
              <a:cs typeface="Calibri" panose="020F0502020204030204" charset="0"/>
            </a:endParaRPr>
          </a:p>
        </p:txBody>
      </p:sp>
      <p:sp>
        <p:nvSpPr>
          <p:cNvPr id="4" name="67%"/>
          <p:cNvSpPr txBox="1"/>
          <p:nvPr/>
        </p:nvSpPr>
        <p:spPr>
          <a:xfrm>
            <a:off x="19764569" y="8367395"/>
            <a:ext cx="1568629" cy="501650"/>
          </a:xfrm>
          <a:prstGeom prst="rect">
            <a:avLst/>
          </a:prstGeom>
          <a:noFill/>
          <a:ln w="12700" cap="flat">
            <a:noFill/>
            <a:miter lim="400000"/>
          </a:ln>
          <a:effectLst/>
        </p:spPr>
        <p:txBody>
          <a:bodyPr wrap="square" lIns="50800" tIns="50800" rIns="50800" bIns="50800" numCol="1" anchor="ctr">
            <a:spAutoFit/>
          </a:bodyPr>
          <a:lstStyle>
            <a:lvl1pPr algn="r">
              <a:defRPr sz="2600" b="0" cap="all">
                <a:solidFill>
                  <a:srgbClr val="646879"/>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0</a:t>
            </a:r>
            <a:r>
              <a:rPr>
                <a:latin typeface="Calibri" panose="020F0502020204030204" charset="0"/>
                <a:ea typeface="Calibri" panose="020F0502020204030204" charset="0"/>
                <a:cs typeface="Calibri" panose="020F0502020204030204" charset="0"/>
              </a:rPr>
              <a:t>%</a:t>
            </a: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Кружок"/>
          <p:cNvSpPr/>
          <p:nvPr/>
        </p:nvSpPr>
        <p:spPr>
          <a:xfrm>
            <a:off x="11830595" y="-2114005"/>
            <a:ext cx="17944010" cy="1794401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137" name="Title text slide"/>
          <p:cNvSpPr txBox="1"/>
          <p:nvPr/>
        </p:nvSpPr>
        <p:spPr>
          <a:xfrm>
            <a:off x="2313919" y="2053533"/>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Mundo del juego</a:t>
            </a:r>
            <a:endParaRPr lang="es-ES">
              <a:latin typeface="Calibri" panose="020F0502020204030204" charset="0"/>
              <a:ea typeface="Calibri" panose="020F0502020204030204" charset="0"/>
              <a:cs typeface="Calibri" panose="020F0502020204030204" charset="0"/>
            </a:endParaRPr>
          </a:p>
        </p:txBody>
      </p:sp>
      <p:sp>
        <p:nvSpPr>
          <p:cNvPr id="13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rgbClr val="14CD68"/>
              </a:gs>
              <a:gs pos="100000">
                <a:srgbClr val="0B6E38"/>
              </a:gs>
            </a:gsLst>
            <a:lin ang="201583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139"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313940" y="5442585"/>
            <a:ext cx="9516110" cy="423545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sz="3200">
                <a:latin typeface="Calibri" panose="020F0502020204030204" charset="0"/>
                <a:ea typeface="Calibri" panose="020F0502020204030204" charset="0"/>
                <a:cs typeface="Calibri" panose="020F0502020204030204" charset="0"/>
              </a:rPr>
              <a:t>A medida que los jugadores se enfrentan a diferentes oponentes en partidas multijugador, la competencia y la emoción se intensifican. La meta de marcar 5 goles agrega un sentido de logro y desafío. Los jugadores pueden experimentar diferentes estrategias y mejorar sus habilidades a medida que avanzan, lo que garantiza una experiencia de juego adictiva y entretenida.</a:t>
            </a:r>
            <a:endParaRPr sz="3200">
              <a:latin typeface="Calibri" panose="020F0502020204030204" charset="0"/>
              <a:ea typeface="Calibri" panose="020F0502020204030204" charset="0"/>
              <a:cs typeface="Calibri" panose="020F0502020204030204" charset="0"/>
            </a:endParaRPr>
          </a:p>
        </p:txBody>
      </p:sp>
      <p:pic>
        <p:nvPicPr>
          <p:cNvPr id="2" name="Marcador de posición de imagen 1" descr="C:\Users\34672\OneDrive\Escritorio\IMG_0039.pngIMG_0039"/>
          <p:cNvPicPr>
            <a:picLocks noChangeAspect="1"/>
          </p:cNvPicPr>
          <p:nvPr>
            <p:ph type="pic" sz="quarter" idx="10"/>
          </p:nvPr>
        </p:nvPicPr>
        <p:blipFill>
          <a:blip r:embed="rId1"/>
          <a:srcRect/>
          <a:stretch>
            <a:fillRect/>
          </a:stretch>
        </p:blipFill>
        <p:spPr>
          <a:xfrm>
            <a:off x="15506700" y="1753235"/>
            <a:ext cx="5547360" cy="1074864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3" name="Кружок"/>
          <p:cNvSpPr/>
          <p:nvPr/>
        </p:nvSpPr>
        <p:spPr>
          <a:xfrm>
            <a:off x="3351541" y="-1015020"/>
            <a:ext cx="17477880" cy="1747788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pic>
        <p:nvPicPr>
          <p:cNvPr id="24" name="Marcador de posición de imagen 23" descr="IMG_0042"/>
          <p:cNvPicPr>
            <a:picLocks noChangeAspect="1"/>
          </p:cNvPicPr>
          <p:nvPr>
            <p:ph type="pic" sz="quarter" idx="21"/>
          </p:nvPr>
        </p:nvPicPr>
        <p:blipFill>
          <a:blip r:embed="rId1"/>
          <a:stretch>
            <a:fillRect/>
          </a:stretch>
        </p:blipFill>
        <p:spPr>
          <a:xfrm>
            <a:off x="17548225" y="2794635"/>
            <a:ext cx="3985895" cy="8626475"/>
          </a:xfrm>
          <a:prstGeom prst="rect">
            <a:avLst/>
          </a:prstGeom>
        </p:spPr>
      </p:pic>
      <p:sp>
        <p:nvSpPr>
          <p:cNvPr id="163" name="B."/>
          <p:cNvSpPr txBox="1"/>
          <p:nvPr/>
        </p:nvSpPr>
        <p:spPr>
          <a:xfrm>
            <a:off x="12010533" y="2199907"/>
            <a:ext cx="632936"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latin typeface="Calibri" panose="020F0502020204030204" charset="0"/>
                <a:ea typeface="Calibri" panose="020F0502020204030204" charset="0"/>
                <a:cs typeface="Calibri" panose="020F0502020204030204" charset="0"/>
              </a:rPr>
              <a:t>B.</a:t>
            </a:r>
            <a:endParaRPr dirty="0">
              <a:solidFill>
                <a:schemeClr val="accent1"/>
              </a:solidFill>
              <a:latin typeface="Calibri" panose="020F0502020204030204" charset="0"/>
              <a:ea typeface="Calibri" panose="020F0502020204030204" charset="0"/>
              <a:cs typeface="Calibri" panose="020F0502020204030204" charset="0"/>
            </a:endParaRPr>
          </a:p>
        </p:txBody>
      </p:sp>
      <p:sp>
        <p:nvSpPr>
          <p:cNvPr id="164" name="Lorem ipsum dolor sit amet, consectetur adipisg elit, sed do eiusmod tempor incididunt ut labore et dolore magna aliqua."/>
          <p:cNvSpPr txBox="1"/>
          <p:nvPr/>
        </p:nvSpPr>
        <p:spPr>
          <a:xfrm>
            <a:off x="12010187" y="3028979"/>
            <a:ext cx="5005111" cy="1060450"/>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s-ES">
                <a:latin typeface="Calibri" panose="020F0502020204030204" charset="0"/>
                <a:ea typeface="Calibri" panose="020F0502020204030204" charset="0"/>
                <a:cs typeface="Calibri" panose="020F0502020204030204" charset="0"/>
              </a:rPr>
              <a:t>Donde ocurre toda la acción para ambos jugadores</a:t>
            </a:r>
            <a:r>
              <a:rPr>
                <a:latin typeface="Calibri" panose="020F0502020204030204" charset="0"/>
                <a:ea typeface="Calibri" panose="020F0502020204030204" charset="0"/>
                <a:cs typeface="Calibri" panose="020F0502020204030204" charset="0"/>
              </a:rPr>
              <a:t>.</a:t>
            </a:r>
            <a:r>
              <a:rPr lang="es-ES">
                <a:latin typeface="Calibri" panose="020F0502020204030204" charset="0"/>
                <a:ea typeface="Calibri" panose="020F0502020204030204" charset="0"/>
                <a:cs typeface="Calibri" panose="020F0502020204030204" charset="0"/>
              </a:rPr>
              <a:t> </a:t>
            </a:r>
            <a:r>
              <a:rPr>
                <a:latin typeface="Calibri" panose="020F0502020204030204" charset="0"/>
                <a:ea typeface="Calibri" panose="020F0502020204030204" charset="0"/>
                <a:cs typeface="Calibri" panose="020F0502020204030204" charset="0"/>
              </a:rPr>
              <a:t> </a:t>
            </a:r>
            <a:endParaRPr>
              <a:latin typeface="Calibri" panose="020F0502020204030204" charset="0"/>
              <a:ea typeface="Calibri" panose="020F0502020204030204" charset="0"/>
              <a:cs typeface="Calibri" panose="020F0502020204030204" charset="0"/>
            </a:endParaRPr>
          </a:p>
        </p:txBody>
      </p:sp>
      <p:sp>
        <p:nvSpPr>
          <p:cNvPr id="165" name="Subtitle text"/>
          <p:cNvSpPr txBox="1"/>
          <p:nvPr/>
        </p:nvSpPr>
        <p:spPr>
          <a:xfrm>
            <a:off x="12664583" y="2201197"/>
            <a:ext cx="3029169" cy="59372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Pantalla de juego</a:t>
            </a:r>
            <a:endParaRPr lang="es-ES">
              <a:latin typeface="Calibri" panose="020F0502020204030204" charset="0"/>
              <a:ea typeface="Calibri" panose="020F0502020204030204" charset="0"/>
              <a:cs typeface="Calibri" panose="020F0502020204030204" charset="0"/>
            </a:endParaRPr>
          </a:p>
        </p:txBody>
      </p:sp>
      <p:sp>
        <p:nvSpPr>
          <p:cNvPr id="167" name="A."/>
          <p:cNvSpPr txBox="1"/>
          <p:nvPr/>
        </p:nvSpPr>
        <p:spPr>
          <a:xfrm>
            <a:off x="1460643" y="2200543"/>
            <a:ext cx="632936"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a:solidFill>
                  <a:schemeClr val="accent1"/>
                </a:solidFill>
                <a:latin typeface="Calibri" panose="020F0502020204030204" charset="0"/>
                <a:ea typeface="Calibri" panose="020F0502020204030204" charset="0"/>
                <a:cs typeface="Calibri" panose="020F0502020204030204" charset="0"/>
              </a:rPr>
              <a:t>A.</a:t>
            </a:r>
            <a:endParaRPr>
              <a:solidFill>
                <a:schemeClr val="accent1"/>
              </a:solidFill>
              <a:latin typeface="Calibri" panose="020F0502020204030204" charset="0"/>
              <a:ea typeface="Calibri" panose="020F0502020204030204" charset="0"/>
              <a:cs typeface="Calibri" panose="020F0502020204030204" charset="0"/>
            </a:endParaRPr>
          </a:p>
        </p:txBody>
      </p:sp>
      <p:sp>
        <p:nvSpPr>
          <p:cNvPr id="168" name="Lorem ipsum dolor sit amet, consectetur adipisg elit, sed do eiusmod tempor incididunt ut labore et dolore magna aliqua."/>
          <p:cNvSpPr txBox="1"/>
          <p:nvPr/>
        </p:nvSpPr>
        <p:spPr>
          <a:xfrm>
            <a:off x="1517447" y="3028979"/>
            <a:ext cx="5005111" cy="1060450"/>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s-ES">
                <a:latin typeface="Calibri" panose="020F0502020204030204" charset="0"/>
                <a:ea typeface="Calibri" panose="020F0502020204030204" charset="0"/>
                <a:cs typeface="Calibri" panose="020F0502020204030204" charset="0"/>
              </a:rPr>
              <a:t>Pantalla sencilla para empezar el juego.</a:t>
            </a:r>
            <a:r>
              <a:rPr>
                <a:latin typeface="Calibri" panose="020F0502020204030204" charset="0"/>
                <a:ea typeface="Calibri" panose="020F0502020204030204" charset="0"/>
                <a:cs typeface="Calibri" panose="020F0502020204030204" charset="0"/>
              </a:rPr>
              <a:t> </a:t>
            </a:r>
            <a:endParaRPr>
              <a:latin typeface="Calibri" panose="020F0502020204030204" charset="0"/>
              <a:ea typeface="Calibri" panose="020F0502020204030204" charset="0"/>
              <a:cs typeface="Calibri" panose="020F0502020204030204" charset="0"/>
            </a:endParaRPr>
          </a:p>
        </p:txBody>
      </p:sp>
      <p:sp>
        <p:nvSpPr>
          <p:cNvPr id="169" name="Subtitle text"/>
          <p:cNvSpPr txBox="1"/>
          <p:nvPr/>
        </p:nvSpPr>
        <p:spPr>
          <a:xfrm>
            <a:off x="2171843" y="2218978"/>
            <a:ext cx="3029169" cy="59372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rPr lang="es-ES">
                <a:latin typeface="Calibri" panose="020F0502020204030204" charset="0"/>
                <a:ea typeface="Calibri" panose="020F0502020204030204" charset="0"/>
                <a:cs typeface="Calibri" panose="020F0502020204030204" charset="0"/>
              </a:rPr>
              <a:t>Pantalla de inicio</a:t>
            </a:r>
            <a:endParaRPr lang="es-ES">
              <a:latin typeface="Calibri" panose="020F0502020204030204" charset="0"/>
              <a:ea typeface="Calibri" panose="020F0502020204030204" charset="0"/>
              <a:cs typeface="Calibri" panose="020F0502020204030204" charset="0"/>
            </a:endParaRPr>
          </a:p>
        </p:txBody>
      </p:sp>
      <p:pic>
        <p:nvPicPr>
          <p:cNvPr id="2" name="Marcador de posición de imagen 1" descr="C:\Users\34672\OneDrive\Escritorio\IMG_0037.pngIMG_0037"/>
          <p:cNvPicPr>
            <a:picLocks noChangeAspect="1"/>
          </p:cNvPicPr>
          <p:nvPr>
            <p:ph type="pic" sz="quarter" idx="10"/>
          </p:nvPr>
        </p:nvPicPr>
        <p:blipFill>
          <a:blip r:embed="rId2"/>
          <a:srcRect/>
          <a:stretch>
            <a:fillRect/>
          </a:stretch>
        </p:blipFill>
        <p:spPr>
          <a:xfrm>
            <a:off x="6737985" y="2795270"/>
            <a:ext cx="3940810" cy="85312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C:\Users\34672\OneDrive\Imágenes\Capturas de pantalla\Captura de pantalla 2023-06-03 150050.pngCaptura de pantalla 2023-06-03 150050"/>
          <p:cNvPicPr>
            <a:picLocks noChangeAspect="1"/>
          </p:cNvPicPr>
          <p:nvPr>
            <p:ph type="pic" sz="quarter" idx="10"/>
          </p:nvPr>
        </p:nvPicPr>
        <p:blipFill>
          <a:blip r:embed="rId1"/>
          <a:srcRect/>
          <a:stretch>
            <a:fillRect/>
          </a:stretch>
        </p:blipFill>
        <p:spPr>
          <a:xfrm>
            <a:off x="782320" y="3378835"/>
            <a:ext cx="11821795" cy="6450965"/>
          </a:xfrm>
          <a:prstGeom prst="roundRect">
            <a:avLst>
              <a:gd name="adj" fmla="val 6254"/>
            </a:avLst>
          </a:prstGeom>
        </p:spPr>
      </p:pic>
      <p:grpSp>
        <p:nvGrpSpPr>
          <p:cNvPr id="174" name="Группа"/>
          <p:cNvGrpSpPr/>
          <p:nvPr/>
        </p:nvGrpSpPr>
        <p:grpSpPr>
          <a:xfrm>
            <a:off x="12604114" y="6119552"/>
            <a:ext cx="10089515" cy="4073525"/>
            <a:chOff x="0" y="0"/>
            <a:chExt cx="10089514" cy="4073524"/>
          </a:xfrm>
        </p:grpSpPr>
        <p:sp>
          <p:nvSpPr>
            <p:cNvPr id="172" name="Закругленный прямоугольник"/>
            <p:cNvSpPr/>
            <p:nvPr/>
          </p:nvSpPr>
          <p:spPr>
            <a:xfrm>
              <a:off x="1270000" y="0"/>
              <a:ext cx="8819514" cy="4073524"/>
            </a:xfrm>
            <a:prstGeom prst="roundRect">
              <a:avLst>
                <a:gd name="adj" fmla="val 5346"/>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solidFill>
                  <a:schemeClr val="tx2"/>
                </a:solidFill>
                <a:latin typeface="Calibri" panose="020F0502020204030204" charset="0"/>
                <a:ea typeface="Calibri" panose="020F0502020204030204" charset="0"/>
                <a:cs typeface="Calibri" panose="020F0502020204030204" charset="0"/>
              </a:endParaRPr>
            </a:p>
            <a:p>
              <a:pPr>
                <a:defRPr sz="3200" b="0">
                  <a:solidFill>
                    <a:srgbClr val="FFFFFF"/>
                  </a:solidFill>
                  <a:latin typeface="+mn-lt"/>
                  <a:ea typeface="+mn-ea"/>
                  <a:cs typeface="+mn-cs"/>
                  <a:sym typeface="Helvetica Neue Medium"/>
                </a:defRPr>
              </a:pPr>
              <a:r>
                <a:rPr>
                  <a:solidFill>
                    <a:schemeClr val="tx2"/>
                  </a:solidFill>
                  <a:latin typeface="Calibri" panose="020F0502020204030204" charset="0"/>
                  <a:ea typeface="Calibri" panose="020F0502020204030204" charset="0"/>
                  <a:cs typeface="Calibri" panose="020F0502020204030204" charset="0"/>
                </a:rPr>
                <a:t>Aunque existen juegos similares en el mercado, Coin Soccer se destaca por su enfoque en la simplicidad, la jugabilidad adictiva y su disponibilidad gratuita. Con su combinación de diversión en tiempo real y la posibilidad de desafiar a amigos en el mismo dispositivo, Coin Soccer ofrece una experiencia única que seguramente cautivará a los jugadores.</a:t>
              </a:r>
              <a:endParaRPr>
                <a:solidFill>
                  <a:schemeClr val="tx2"/>
                </a:solidFill>
                <a:latin typeface="Calibri" panose="020F0502020204030204" charset="0"/>
                <a:ea typeface="Calibri" panose="020F0502020204030204" charset="0"/>
                <a:cs typeface="Calibri" panose="020F0502020204030204" charset="0"/>
              </a:endParaRPr>
            </a:p>
          </p:txBody>
        </p:sp>
        <p:sp>
          <p:nvSpPr>
            <p:cNvPr id="173" name="Треугольник"/>
            <p:cNvSpPr/>
            <p:nvPr/>
          </p:nvSpPr>
          <p:spPr>
            <a:xfrm rot="10800000">
              <a:off x="0" y="0"/>
              <a:ext cx="1270000" cy="1270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grpSp>
      <p:sp>
        <p:nvSpPr>
          <p:cNvPr id="175" name="Alexander…"/>
          <p:cNvSpPr txBox="1"/>
          <p:nvPr/>
        </p:nvSpPr>
        <p:spPr>
          <a:xfrm>
            <a:off x="12980014" y="2696787"/>
            <a:ext cx="9112176" cy="1332230"/>
          </a:xfrm>
          <a:prstGeom prst="rect">
            <a:avLst/>
          </a:prstGeom>
          <a:ln w="12700">
            <a:miter lim="400000"/>
          </a:ln>
        </p:spPr>
        <p:txBody>
          <a:bodyPr lIns="50800" tIns="50800" rIns="50800" bIns="50800" anchor="ctr">
            <a:spAutoFit/>
          </a:bodyPr>
          <a:lstStyle/>
          <a:p>
            <a:pPr algn="l">
              <a:defRPr sz="8000" b="0">
                <a:solidFill>
                  <a:srgbClr val="31333D"/>
                </a:solidFill>
                <a:latin typeface="Maven Pro Medium"/>
                <a:ea typeface="Maven Pro Medium"/>
                <a:cs typeface="Maven Pro Medium"/>
                <a:sym typeface="Maven Pro Medium"/>
              </a:defRPr>
            </a:pPr>
            <a:r>
              <a:rPr lang="es-ES">
                <a:latin typeface="Calibri" panose="020F0502020204030204" charset="0"/>
                <a:ea typeface="Calibri" panose="020F0502020204030204" charset="0"/>
                <a:cs typeface="Calibri" panose="020F0502020204030204" charset="0"/>
                <a:sym typeface="+mn-ea"/>
              </a:rPr>
              <a:t>Competencia</a:t>
            </a:r>
            <a:endParaRPr lang="es-ES">
              <a:latin typeface="Calibri" panose="020F0502020204030204" charset="0"/>
              <a:ea typeface="Calibri" panose="020F0502020204030204" charset="0"/>
              <a:cs typeface="Calibri" panose="020F0502020204030204" charset="0"/>
              <a:sym typeface="+mn-ea"/>
            </a:endParaRPr>
          </a:p>
        </p:txBody>
      </p:sp>
      <p:sp>
        <p:nvSpPr>
          <p:cNvPr id="176" name="Фигура"/>
          <p:cNvSpPr/>
          <p:nvPr/>
        </p:nvSpPr>
        <p:spPr>
          <a:xfrm>
            <a:off x="12979904" y="421734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4517</Words>
  <Application>WPS Presentation</Application>
  <PresentationFormat>Произвольный</PresentationFormat>
  <Paragraphs>92</Paragraphs>
  <Slides>11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SimSun</vt:lpstr>
      <vt:lpstr>Wingdings</vt:lpstr>
      <vt:lpstr>Helvetica Neue</vt:lpstr>
      <vt:lpstr>Helvetica Neue Medium</vt:lpstr>
      <vt:lpstr>Calibri</vt:lpstr>
      <vt:lpstr>Helvetica Neue Light</vt:lpstr>
      <vt:lpstr>Open Sans</vt:lpstr>
      <vt:lpstr>Segoe Print</vt:lpstr>
      <vt:lpstr>Maven Pro Bold</vt:lpstr>
      <vt:lpstr>OpenSans-Regular</vt:lpstr>
      <vt:lpstr>OpenSans-Bold</vt:lpstr>
      <vt:lpstr>Maven Pro Medium</vt:lpstr>
      <vt:lpstr>Microsoft YaHei Light</vt:lpstr>
      <vt:lpstr>Roboto</vt:lpstr>
      <vt:lpstr>Microsoft YaHei</vt:lpstr>
      <vt:lpstr>Arial Unicode MS</vt:lpstr>
      <vt:lpstr>Helvetica Neue Medium</vt:lpstr>
      <vt:lpstr>Algerian</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Gilberto Arguiz</cp:lastModifiedBy>
  <cp:revision>19</cp:revision>
  <dcterms:created xsi:type="dcterms:W3CDTF">2019-05-16T01:42:00Z</dcterms:created>
  <dcterms:modified xsi:type="dcterms:W3CDTF">2023-06-03T13:17:51Z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3082-11.2.0.11417</vt:lpwstr>
  </property>
  <property fmtid="{D5CDD505-2E9C-101B-9397-08002B2CF9AE}" pid="3" name="ICV">
    <vt:lpwstr>658BCA283823487AB3277DB727029251</vt:lpwstr>
  </property>
</Properties>
</file>