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66" r:id="rId5"/>
    <p:sldId id="268" r:id="rId6"/>
    <p:sldId id="259" r:id="rId7"/>
    <p:sldId id="260" r:id="rId8"/>
    <p:sldId id="267" r:id="rId9"/>
    <p:sldId id="261" r:id="rId10"/>
    <p:sldId id="262" r:id="rId11"/>
    <p:sldId id="264" r:id="rId12"/>
    <p:sldId id="263" r:id="rId13"/>
    <p:sldId id="269" r:id="rId14"/>
    <p:sldId id="270"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90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765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02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1944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20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600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278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08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75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10/7/2022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48416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3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2081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solidFill>
                  <a:schemeClr val="tx1"/>
                </a:solidFill>
                <a:cs typeface="Times New Roman" panose="02020603050405020304" pitchFamily="18" charset="0"/>
              </a:rPr>
              <a:t>HOTEL RESERVATION &amp; CANCELLATION </a:t>
            </a:r>
            <a:r>
              <a:rPr lang="en-US" sz="6000" dirty="0" smtClean="0">
                <a:solidFill>
                  <a:schemeClr val="tx1"/>
                </a:solidFill>
                <a:cs typeface="Times New Roman" panose="02020603050405020304" pitchFamily="18" charset="0"/>
              </a:rPr>
              <a:t>PREDICTION</a:t>
            </a:r>
            <a:endParaRPr lang="en-IN" sz="6000" dirty="0">
              <a:solidFill>
                <a:schemeClr val="tx1"/>
              </a:solidFill>
            </a:endParaRPr>
          </a:p>
        </p:txBody>
      </p:sp>
      <p:sp>
        <p:nvSpPr>
          <p:cNvPr id="3" name="Subtitle 2"/>
          <p:cNvSpPr>
            <a:spLocks noGrp="1"/>
          </p:cNvSpPr>
          <p:nvPr>
            <p:ph type="subTitle" idx="1"/>
          </p:nvPr>
        </p:nvSpPr>
        <p:spPr>
          <a:xfrm>
            <a:off x="7135737" y="4455621"/>
            <a:ext cx="4022713" cy="1143000"/>
          </a:xfrm>
        </p:spPr>
        <p:txBody>
          <a:bodyPr/>
          <a:lstStyle/>
          <a:p>
            <a:r>
              <a:rPr lang="en-US" dirty="0" smtClean="0"/>
              <a:t>- 119CS0040</a:t>
            </a:r>
            <a:endParaRPr lang="en-IN" dirty="0"/>
          </a:p>
          <a:p>
            <a:r>
              <a:rPr lang="en-US" dirty="0"/>
              <a:t>-GADDAM ASHOK MUNNA</a:t>
            </a:r>
          </a:p>
          <a:p>
            <a:endParaRPr lang="en-IN" dirty="0"/>
          </a:p>
        </p:txBody>
      </p:sp>
    </p:spTree>
    <p:extLst>
      <p:ext uri="{BB962C8B-B14F-4D97-AF65-F5344CB8AC3E}">
        <p14:creationId xmlns:p14="http://schemas.microsoft.com/office/powerpoint/2010/main" val="246537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IN" dirty="0"/>
          </a:p>
        </p:txBody>
      </p:sp>
      <p:sp>
        <p:nvSpPr>
          <p:cNvPr id="3" name="Content Placeholder 2"/>
          <p:cNvSpPr>
            <a:spLocks noGrp="1"/>
          </p:cNvSpPr>
          <p:nvPr>
            <p:ph idx="1"/>
          </p:nvPr>
        </p:nvSpPr>
        <p:spPr>
          <a:xfrm>
            <a:off x="1034041" y="1999716"/>
            <a:ext cx="10121639" cy="3869377"/>
          </a:xfrm>
        </p:spPr>
        <p:txBody>
          <a:bodyPr>
            <a:noAutofit/>
          </a:bodyPr>
          <a:lstStyle/>
          <a:p>
            <a:pPr lvl="1" algn="just">
              <a:lnSpc>
                <a:spcPct val="100000"/>
              </a:lnSpc>
              <a:buFont typeface="Arial" panose="020B0604020202020204" pitchFamily="34" charset="0"/>
              <a:buChar char="•"/>
            </a:pPr>
            <a:r>
              <a:rPr lang="en-US" sz="2400" dirty="0"/>
              <a:t>Encoding categorical data is a process of converting categorical data into integer format so that the data with converted categorical values can be provided to the different models.</a:t>
            </a:r>
          </a:p>
          <a:p>
            <a:pPr lvl="1" algn="just">
              <a:lnSpc>
                <a:spcPct val="100000"/>
              </a:lnSpc>
              <a:buFont typeface="Arial" panose="020B0604020202020204" pitchFamily="34" charset="0"/>
              <a:buChar char="•"/>
            </a:pPr>
            <a:r>
              <a:rPr lang="en-US" sz="2400" dirty="0"/>
              <a:t>An approach to encoding categorical values is to use a technique called label encoding. Label encoding is simply converting each value in a column to a number.</a:t>
            </a:r>
          </a:p>
          <a:p>
            <a:pPr lvl="1" algn="just">
              <a:lnSpc>
                <a:spcPct val="100000"/>
              </a:lnSpc>
              <a:buFont typeface="Arial" panose="020B0604020202020204" pitchFamily="34" charset="0"/>
              <a:buChar char="•"/>
            </a:pPr>
            <a:r>
              <a:rPr lang="en-US" sz="2400" dirty="0"/>
              <a:t>This type of encoding is used when the variables in the data are ordinal, ordinal encoding converts each label into integer values and the encoded data represents the sequence of labels.</a:t>
            </a:r>
            <a:endParaRPr lang="en-IN" sz="2400" dirty="0"/>
          </a:p>
        </p:txBody>
      </p:sp>
    </p:spTree>
    <p:extLst>
      <p:ext uri="{BB962C8B-B14F-4D97-AF65-F5344CB8AC3E}">
        <p14:creationId xmlns:p14="http://schemas.microsoft.com/office/powerpoint/2010/main" val="302363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 IN DATASET</a:t>
            </a:r>
            <a:endParaRPr lang="en-IN" dirty="0"/>
          </a:p>
        </p:txBody>
      </p:sp>
      <p:sp>
        <p:nvSpPr>
          <p:cNvPr id="3" name="Content Placeholder 2"/>
          <p:cNvSpPr>
            <a:spLocks noGrp="1"/>
          </p:cNvSpPr>
          <p:nvPr>
            <p:ph sz="half" idx="1"/>
          </p:nvPr>
        </p:nvSpPr>
        <p:spPr/>
        <p:txBody>
          <a:bodyPr>
            <a:normAutofit fontScale="85000" lnSpcReduction="20000"/>
          </a:bodyPr>
          <a:lstStyle/>
          <a:p>
            <a:pPr lvl="1">
              <a:lnSpc>
                <a:spcPct val="150000"/>
              </a:lnSpc>
              <a:buFont typeface="Arial" panose="020B0604020202020204" pitchFamily="34" charset="0"/>
              <a:buChar char="•"/>
            </a:pPr>
            <a:endParaRPr lang="en-US" sz="2400" dirty="0" smtClean="0"/>
          </a:p>
          <a:p>
            <a:pPr lvl="1">
              <a:lnSpc>
                <a:spcPct val="150000"/>
              </a:lnSpc>
              <a:buFont typeface="Arial" panose="020B0604020202020204" pitchFamily="34" charset="0"/>
              <a:buChar char="•"/>
            </a:pPr>
            <a:r>
              <a:rPr lang="en-US" sz="2800" dirty="0" smtClean="0"/>
              <a:t>Hotel </a:t>
            </a:r>
            <a:endParaRPr lang="en-US" sz="2800" dirty="0"/>
          </a:p>
          <a:p>
            <a:pPr lvl="1">
              <a:lnSpc>
                <a:spcPct val="150000"/>
              </a:lnSpc>
              <a:buFont typeface="Arial" panose="020B0604020202020204" pitchFamily="34" charset="0"/>
              <a:buChar char="•"/>
            </a:pPr>
            <a:r>
              <a:rPr lang="en-US" sz="2800" dirty="0" err="1"/>
              <a:t>arrival_date_month</a:t>
            </a:r>
            <a:r>
              <a:rPr lang="en-US" sz="2800" dirty="0"/>
              <a:t> </a:t>
            </a:r>
          </a:p>
          <a:p>
            <a:pPr lvl="1">
              <a:lnSpc>
                <a:spcPct val="150000"/>
              </a:lnSpc>
              <a:buFont typeface="Arial" panose="020B0604020202020204" pitchFamily="34" charset="0"/>
              <a:buChar char="•"/>
            </a:pPr>
            <a:r>
              <a:rPr lang="en-US" sz="2800" dirty="0"/>
              <a:t>meal </a:t>
            </a:r>
          </a:p>
          <a:p>
            <a:pPr lvl="1">
              <a:lnSpc>
                <a:spcPct val="150000"/>
              </a:lnSpc>
              <a:buFont typeface="Arial" panose="020B0604020202020204" pitchFamily="34" charset="0"/>
              <a:buChar char="•"/>
            </a:pPr>
            <a:r>
              <a:rPr lang="en-US" sz="2800" dirty="0"/>
              <a:t>country </a:t>
            </a:r>
          </a:p>
          <a:p>
            <a:pPr lvl="1">
              <a:lnSpc>
                <a:spcPct val="150000"/>
              </a:lnSpc>
              <a:buFont typeface="Arial" panose="020B0604020202020204" pitchFamily="34" charset="0"/>
              <a:buChar char="•"/>
            </a:pPr>
            <a:r>
              <a:rPr lang="en-US" sz="2800" dirty="0" err="1"/>
              <a:t>Market_segment</a:t>
            </a:r>
            <a:r>
              <a:rPr lang="en-US" sz="2800" dirty="0"/>
              <a:t> </a:t>
            </a:r>
          </a:p>
          <a:p>
            <a:pPr lvl="1">
              <a:lnSpc>
                <a:spcPct val="150000"/>
              </a:lnSpc>
              <a:buFont typeface="Arial" panose="020B0604020202020204" pitchFamily="34" charset="0"/>
              <a:buChar char="•"/>
            </a:pPr>
            <a:r>
              <a:rPr lang="en-US" sz="2800" dirty="0" err="1"/>
              <a:t>distribution_channel</a:t>
            </a:r>
            <a:endParaRPr lang="en-IN" sz="2800" dirty="0"/>
          </a:p>
        </p:txBody>
      </p:sp>
      <p:sp>
        <p:nvSpPr>
          <p:cNvPr id="4" name="Content Placeholder 3"/>
          <p:cNvSpPr>
            <a:spLocks noGrp="1"/>
          </p:cNvSpPr>
          <p:nvPr>
            <p:ph sz="half" idx="2"/>
          </p:nvPr>
        </p:nvSpPr>
        <p:spPr/>
        <p:txBody>
          <a:bodyPr>
            <a:normAutofit fontScale="85000" lnSpcReduction="20000"/>
          </a:bodyPr>
          <a:lstStyle/>
          <a:p>
            <a:pPr marL="201168" lvl="1" indent="0">
              <a:lnSpc>
                <a:spcPct val="160000"/>
              </a:lnSpc>
              <a:buNone/>
            </a:pPr>
            <a:endParaRPr lang="en-US" sz="2600" dirty="0" smtClean="0">
              <a:latin typeface="Times New Roman" panose="02020603050405020304" pitchFamily="18" charset="0"/>
              <a:cs typeface="Times New Roman" panose="02020603050405020304" pitchFamily="18" charset="0"/>
            </a:endParaRPr>
          </a:p>
          <a:p>
            <a:pPr lvl="1">
              <a:lnSpc>
                <a:spcPct val="160000"/>
              </a:lnSpc>
              <a:buFont typeface="Arial" panose="020B0604020202020204" pitchFamily="34" charset="0"/>
              <a:buChar char="•"/>
            </a:pPr>
            <a:r>
              <a:rPr lang="en-US" sz="2600" dirty="0" err="1" smtClean="0">
                <a:cs typeface="Times New Roman" panose="02020603050405020304" pitchFamily="18" charset="0"/>
              </a:rPr>
              <a:t>reserved_room_type</a:t>
            </a:r>
            <a:endParaRPr lang="en-US" sz="2600" dirty="0">
              <a:cs typeface="Times New Roman" panose="02020603050405020304" pitchFamily="18" charset="0"/>
            </a:endParaRPr>
          </a:p>
          <a:p>
            <a:pPr lvl="1">
              <a:lnSpc>
                <a:spcPct val="160000"/>
              </a:lnSpc>
              <a:buFont typeface="Arial" panose="020B0604020202020204" pitchFamily="34" charset="0"/>
              <a:buChar char="•"/>
            </a:pPr>
            <a:r>
              <a:rPr lang="en-US" sz="2600" dirty="0" err="1" smtClean="0">
                <a:cs typeface="Times New Roman" panose="02020603050405020304" pitchFamily="18" charset="0"/>
              </a:rPr>
              <a:t>assigned_room_type</a:t>
            </a:r>
            <a:r>
              <a:rPr lang="en-US" sz="2600" dirty="0" smtClean="0">
                <a:cs typeface="Times New Roman" panose="02020603050405020304" pitchFamily="18" charset="0"/>
              </a:rPr>
              <a:t> </a:t>
            </a:r>
            <a:endParaRPr lang="en-US" sz="2600" dirty="0">
              <a:cs typeface="Times New Roman" panose="02020603050405020304" pitchFamily="18" charset="0"/>
            </a:endParaRPr>
          </a:p>
          <a:p>
            <a:pPr lvl="1">
              <a:lnSpc>
                <a:spcPct val="160000"/>
              </a:lnSpc>
              <a:buFont typeface="Arial" panose="020B0604020202020204" pitchFamily="34" charset="0"/>
              <a:buChar char="•"/>
            </a:pPr>
            <a:r>
              <a:rPr lang="en-US" sz="2600" dirty="0" err="1">
                <a:cs typeface="Times New Roman" panose="02020603050405020304" pitchFamily="18" charset="0"/>
              </a:rPr>
              <a:t>deposit_type</a:t>
            </a:r>
            <a:r>
              <a:rPr lang="en-US" sz="2600" dirty="0">
                <a:cs typeface="Times New Roman" panose="02020603050405020304" pitchFamily="18" charset="0"/>
              </a:rPr>
              <a:t> </a:t>
            </a:r>
          </a:p>
          <a:p>
            <a:pPr lvl="1">
              <a:lnSpc>
                <a:spcPct val="160000"/>
              </a:lnSpc>
              <a:buFont typeface="Arial" panose="020B0604020202020204" pitchFamily="34" charset="0"/>
              <a:buChar char="•"/>
            </a:pPr>
            <a:r>
              <a:rPr lang="en-US" sz="2600" dirty="0" err="1">
                <a:cs typeface="Times New Roman" panose="02020603050405020304" pitchFamily="18" charset="0"/>
              </a:rPr>
              <a:t>customer_type</a:t>
            </a:r>
            <a:r>
              <a:rPr lang="en-US" sz="2600" dirty="0">
                <a:cs typeface="Times New Roman" panose="02020603050405020304" pitchFamily="18" charset="0"/>
              </a:rPr>
              <a:t> </a:t>
            </a:r>
          </a:p>
          <a:p>
            <a:pPr lvl="1">
              <a:lnSpc>
                <a:spcPct val="160000"/>
              </a:lnSpc>
              <a:buFont typeface="Arial" panose="020B0604020202020204" pitchFamily="34" charset="0"/>
              <a:buChar char="•"/>
            </a:pPr>
            <a:r>
              <a:rPr lang="en-US" sz="2600" dirty="0" err="1">
                <a:cs typeface="Times New Roman" panose="02020603050405020304" pitchFamily="18" charset="0"/>
              </a:rPr>
              <a:t>reservation_status</a:t>
            </a:r>
            <a:r>
              <a:rPr lang="en-US" sz="2600" dirty="0">
                <a:cs typeface="Times New Roman" panose="02020603050405020304" pitchFamily="18" charset="0"/>
              </a:rPr>
              <a:t> </a:t>
            </a:r>
          </a:p>
          <a:p>
            <a:pPr lvl="1">
              <a:lnSpc>
                <a:spcPct val="160000"/>
              </a:lnSpc>
              <a:buFont typeface="Arial" panose="020B0604020202020204" pitchFamily="34" charset="0"/>
              <a:buChar char="•"/>
            </a:pPr>
            <a:r>
              <a:rPr lang="en-US" sz="2600" dirty="0" err="1">
                <a:cs typeface="Times New Roman" panose="02020603050405020304" pitchFamily="18" charset="0"/>
              </a:rPr>
              <a:t>reservation_status_date</a:t>
            </a:r>
            <a:r>
              <a:rPr lang="en-US" sz="2600" dirty="0">
                <a:cs typeface="Times New Roman" panose="02020603050405020304" pitchFamily="18" charset="0"/>
              </a:rPr>
              <a:t> </a:t>
            </a:r>
          </a:p>
          <a:p>
            <a:endParaRPr lang="en-IN" dirty="0"/>
          </a:p>
        </p:txBody>
      </p:sp>
    </p:spTree>
    <p:extLst>
      <p:ext uri="{BB962C8B-B14F-4D97-AF65-F5344CB8AC3E}">
        <p14:creationId xmlns:p14="http://schemas.microsoft.com/office/powerpoint/2010/main" val="311231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t>
            </a:r>
            <a:r>
              <a:rPr lang="en-US" dirty="0" smtClean="0"/>
              <a:t>THE MODEL</a:t>
            </a:r>
            <a:endParaRPr lang="en-IN" dirty="0"/>
          </a:p>
        </p:txBody>
      </p:sp>
      <p:sp>
        <p:nvSpPr>
          <p:cNvPr id="3" name="Content Placeholder 2"/>
          <p:cNvSpPr>
            <a:spLocks noGrp="1"/>
          </p:cNvSpPr>
          <p:nvPr>
            <p:ph idx="1"/>
          </p:nvPr>
        </p:nvSpPr>
        <p:spPr>
          <a:xfrm>
            <a:off x="1097280" y="2367184"/>
            <a:ext cx="10058400" cy="3501909"/>
          </a:xfrm>
        </p:spPr>
        <p:txBody>
          <a:bodyPr>
            <a:normAutofit/>
          </a:bodyPr>
          <a:lstStyle/>
          <a:p>
            <a:r>
              <a:rPr lang="en-US" sz="2400" dirty="0">
                <a:cs typeface="Times New Roman" panose="02020603050405020304" pitchFamily="18" charset="0"/>
              </a:rPr>
              <a:t>Size of training data = </a:t>
            </a:r>
            <a:r>
              <a:rPr lang="en-US" sz="2400" dirty="0" smtClean="0">
                <a:cs typeface="Times New Roman" panose="02020603050405020304" pitchFamily="18" charset="0"/>
              </a:rPr>
              <a:t>65</a:t>
            </a:r>
            <a:r>
              <a:rPr lang="en-US" sz="2400" dirty="0">
                <a:cs typeface="Times New Roman" panose="02020603050405020304" pitchFamily="18" charset="0"/>
              </a:rPr>
              <a:t>% </a:t>
            </a:r>
          </a:p>
          <a:p>
            <a:r>
              <a:rPr lang="en-US" sz="2400" dirty="0">
                <a:cs typeface="Times New Roman" panose="02020603050405020304" pitchFamily="18" charset="0"/>
              </a:rPr>
              <a:t>Size of testing data = </a:t>
            </a:r>
            <a:r>
              <a:rPr lang="en-US" sz="2400" dirty="0" smtClean="0">
                <a:cs typeface="Times New Roman" panose="02020603050405020304" pitchFamily="18" charset="0"/>
              </a:rPr>
              <a:t>35</a:t>
            </a:r>
            <a:r>
              <a:rPr lang="en-US" sz="2400" dirty="0">
                <a:cs typeface="Times New Roman" panose="02020603050405020304" pitchFamily="18" charset="0"/>
              </a:rPr>
              <a:t>%</a:t>
            </a:r>
          </a:p>
        </p:txBody>
      </p:sp>
    </p:spTree>
    <p:extLst>
      <p:ext uri="{BB962C8B-B14F-4D97-AF65-F5344CB8AC3E}">
        <p14:creationId xmlns:p14="http://schemas.microsoft.com/office/powerpoint/2010/main" val="85050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pic>
        <p:nvPicPr>
          <p:cNvPr id="4" name="Content Placeholder 3"/>
          <p:cNvPicPr>
            <a:picLocks noGrp="1" noChangeAspect="1"/>
          </p:cNvPicPr>
          <p:nvPr>
            <p:ph idx="1"/>
          </p:nvPr>
        </p:nvPicPr>
        <p:blipFill>
          <a:blip r:embed="rId2"/>
          <a:stretch>
            <a:fillRect/>
          </a:stretch>
        </p:blipFill>
        <p:spPr>
          <a:xfrm>
            <a:off x="293210" y="1820103"/>
            <a:ext cx="2949196" cy="2263336"/>
          </a:xfrm>
          <a:prstGeom prst="rect">
            <a:avLst/>
          </a:prstGeom>
        </p:spPr>
      </p:pic>
      <p:pic>
        <p:nvPicPr>
          <p:cNvPr id="5" name="Picture 4"/>
          <p:cNvPicPr>
            <a:picLocks noChangeAspect="1"/>
          </p:cNvPicPr>
          <p:nvPr/>
        </p:nvPicPr>
        <p:blipFill>
          <a:blip r:embed="rId3"/>
          <a:stretch>
            <a:fillRect/>
          </a:stretch>
        </p:blipFill>
        <p:spPr>
          <a:xfrm>
            <a:off x="3242406" y="1820103"/>
            <a:ext cx="2949196" cy="2263336"/>
          </a:xfrm>
          <a:prstGeom prst="rect">
            <a:avLst/>
          </a:prstGeom>
        </p:spPr>
      </p:pic>
      <p:pic>
        <p:nvPicPr>
          <p:cNvPr id="6" name="Picture 5"/>
          <p:cNvPicPr>
            <a:picLocks noChangeAspect="1"/>
          </p:cNvPicPr>
          <p:nvPr/>
        </p:nvPicPr>
        <p:blipFill>
          <a:blip r:embed="rId4"/>
          <a:stretch>
            <a:fillRect/>
          </a:stretch>
        </p:blipFill>
        <p:spPr>
          <a:xfrm>
            <a:off x="6206844" y="1812482"/>
            <a:ext cx="2933954" cy="2270957"/>
          </a:xfrm>
          <a:prstGeom prst="rect">
            <a:avLst/>
          </a:prstGeom>
        </p:spPr>
      </p:pic>
      <p:pic>
        <p:nvPicPr>
          <p:cNvPr id="7" name="Picture 6"/>
          <p:cNvPicPr>
            <a:picLocks noChangeAspect="1"/>
          </p:cNvPicPr>
          <p:nvPr/>
        </p:nvPicPr>
        <p:blipFill>
          <a:blip r:embed="rId5"/>
          <a:stretch>
            <a:fillRect/>
          </a:stretch>
        </p:blipFill>
        <p:spPr>
          <a:xfrm>
            <a:off x="9140798" y="1812482"/>
            <a:ext cx="2941575" cy="2232853"/>
          </a:xfrm>
          <a:prstGeom prst="rect">
            <a:avLst/>
          </a:prstGeom>
        </p:spPr>
      </p:pic>
      <p:pic>
        <p:nvPicPr>
          <p:cNvPr id="8" name="Picture 7"/>
          <p:cNvPicPr>
            <a:picLocks noChangeAspect="1"/>
          </p:cNvPicPr>
          <p:nvPr/>
        </p:nvPicPr>
        <p:blipFill>
          <a:blip r:embed="rId6"/>
          <a:stretch>
            <a:fillRect/>
          </a:stretch>
        </p:blipFill>
        <p:spPr>
          <a:xfrm>
            <a:off x="1581775" y="4045335"/>
            <a:ext cx="2933954" cy="2248095"/>
          </a:xfrm>
          <a:prstGeom prst="rect">
            <a:avLst/>
          </a:prstGeom>
        </p:spPr>
      </p:pic>
      <p:pic>
        <p:nvPicPr>
          <p:cNvPr id="9" name="Picture 8"/>
          <p:cNvPicPr>
            <a:picLocks noChangeAspect="1"/>
          </p:cNvPicPr>
          <p:nvPr/>
        </p:nvPicPr>
        <p:blipFill>
          <a:blip r:embed="rId7"/>
          <a:stretch>
            <a:fillRect/>
          </a:stretch>
        </p:blipFill>
        <p:spPr>
          <a:xfrm>
            <a:off x="4667123" y="4030094"/>
            <a:ext cx="2918713" cy="2263336"/>
          </a:xfrm>
          <a:prstGeom prst="rect">
            <a:avLst/>
          </a:prstGeom>
        </p:spPr>
      </p:pic>
      <p:pic>
        <p:nvPicPr>
          <p:cNvPr id="10" name="Picture 9"/>
          <p:cNvPicPr>
            <a:picLocks noChangeAspect="1"/>
          </p:cNvPicPr>
          <p:nvPr/>
        </p:nvPicPr>
        <p:blipFill>
          <a:blip r:embed="rId8"/>
          <a:stretch>
            <a:fillRect/>
          </a:stretch>
        </p:blipFill>
        <p:spPr>
          <a:xfrm>
            <a:off x="7737230" y="4022473"/>
            <a:ext cx="2933954" cy="2270957"/>
          </a:xfrm>
          <a:prstGeom prst="rect">
            <a:avLst/>
          </a:prstGeom>
        </p:spPr>
      </p:pic>
    </p:spTree>
    <p:extLst>
      <p:ext uri="{BB962C8B-B14F-4D97-AF65-F5344CB8AC3E}">
        <p14:creationId xmlns:p14="http://schemas.microsoft.com/office/powerpoint/2010/main" val="18838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USING VARIOUS CLASSIFIERS</a:t>
            </a:r>
            <a:endParaRPr lang="en-IN" dirty="0"/>
          </a:p>
        </p:txBody>
      </p:sp>
      <p:sp>
        <p:nvSpPr>
          <p:cNvPr id="3" name="Content Placeholder 2"/>
          <p:cNvSpPr>
            <a:spLocks noGrp="1"/>
          </p:cNvSpPr>
          <p:nvPr>
            <p:ph idx="1"/>
          </p:nvPr>
        </p:nvSpPr>
        <p:spPr/>
        <p:txBody>
          <a:bodyPr numCol="2">
            <a:normAutofit/>
          </a:bodyPr>
          <a:lstStyle/>
          <a:p>
            <a:pPr lvl="1">
              <a:buFont typeface="Arial" panose="020B0604020202020204" pitchFamily="34" charset="0"/>
              <a:buChar char="•"/>
            </a:pPr>
            <a:r>
              <a:rPr lang="en-IN" b="1" dirty="0" smtClean="0"/>
              <a:t>Logistic Regression</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0.9999673010267478 </a:t>
            </a:r>
            <a:endParaRPr lang="en-IN" dirty="0" smtClean="0"/>
          </a:p>
          <a:p>
            <a:pPr lvl="1">
              <a:buFont typeface="Arial" panose="020B0604020202020204" pitchFamily="34" charset="0"/>
              <a:buChar char="•"/>
            </a:pPr>
            <a:r>
              <a:rPr lang="en-IN" b="1" dirty="0" smtClean="0"/>
              <a:t>Gaussian NB</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1.0 </a:t>
            </a:r>
            <a:endParaRPr lang="en-IN" dirty="0" smtClean="0"/>
          </a:p>
          <a:p>
            <a:pPr lvl="1">
              <a:buFont typeface="Arial" panose="020B0604020202020204" pitchFamily="34" charset="0"/>
              <a:buChar char="•"/>
            </a:pPr>
            <a:r>
              <a:rPr lang="en-IN" b="1" dirty="0" err="1" smtClean="0"/>
              <a:t>Kneighbors</a:t>
            </a:r>
            <a:r>
              <a:rPr lang="en-IN" b="1" dirty="0" smtClean="0"/>
              <a:t> Classifier</a:t>
            </a:r>
            <a:r>
              <a:rPr lang="en-IN" dirty="0" smtClean="0"/>
              <a:t> </a:t>
            </a:r>
          </a:p>
          <a:p>
            <a:pPr marL="201168" lvl="1" indent="0">
              <a:buNone/>
            </a:pPr>
            <a:r>
              <a:rPr lang="en-IN" dirty="0" smtClean="0"/>
              <a:t>	Training </a:t>
            </a:r>
            <a:r>
              <a:rPr lang="en-IN" dirty="0"/>
              <a:t>accuracy: 0.8912228189101153 </a:t>
            </a:r>
            <a:endParaRPr lang="en-IN" dirty="0" smtClean="0"/>
          </a:p>
          <a:p>
            <a:pPr marL="201168" lvl="1" indent="0">
              <a:buNone/>
            </a:pPr>
            <a:r>
              <a:rPr lang="en-IN" dirty="0" smtClean="0"/>
              <a:t>	Testing </a:t>
            </a:r>
            <a:r>
              <a:rPr lang="en-IN" dirty="0"/>
              <a:t>accuracy: 0.839840429010529 </a:t>
            </a:r>
            <a:endParaRPr lang="en-IN" dirty="0" smtClean="0"/>
          </a:p>
          <a:p>
            <a:pPr lvl="1">
              <a:buFont typeface="Arial" panose="020B0604020202020204" pitchFamily="34" charset="0"/>
              <a:buChar char="•"/>
            </a:pPr>
            <a:r>
              <a:rPr lang="en-IN" b="1" dirty="0" err="1" smtClean="0"/>
              <a:t>DecisionTree</a:t>
            </a:r>
            <a:r>
              <a:rPr lang="en-IN" b="1" dirty="0" smtClean="0"/>
              <a:t> Classifier</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1.0 </a:t>
            </a:r>
            <a:endParaRPr lang="en-IN" dirty="0" smtClean="0"/>
          </a:p>
          <a:p>
            <a:pPr lvl="1">
              <a:buFont typeface="Arial" panose="020B0604020202020204" pitchFamily="34" charset="0"/>
              <a:buChar char="•"/>
            </a:pPr>
            <a:r>
              <a:rPr lang="en-IN" b="1" dirty="0" err="1" smtClean="0"/>
              <a:t>RandomForest</a:t>
            </a:r>
            <a:r>
              <a:rPr lang="en-IN" b="1" dirty="0" smtClean="0"/>
              <a:t> Classifier</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1.0 </a:t>
            </a:r>
            <a:endParaRPr lang="en-IN" dirty="0" smtClean="0"/>
          </a:p>
          <a:p>
            <a:pPr lvl="1">
              <a:buFont typeface="Arial" panose="020B0604020202020204" pitchFamily="34" charset="0"/>
              <a:buChar char="•"/>
            </a:pPr>
            <a:r>
              <a:rPr lang="en-IN" b="1" dirty="0" err="1" smtClean="0"/>
              <a:t>AdaBoost</a:t>
            </a:r>
            <a:r>
              <a:rPr lang="en-IN" b="1" dirty="0" smtClean="0"/>
              <a:t> Classifier</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1.0 </a:t>
            </a:r>
            <a:endParaRPr lang="en-IN" dirty="0" smtClean="0"/>
          </a:p>
          <a:p>
            <a:pPr lvl="1">
              <a:buFont typeface="Arial" panose="020B0604020202020204" pitchFamily="34" charset="0"/>
              <a:buChar char="•"/>
            </a:pPr>
            <a:r>
              <a:rPr lang="en-IN" b="1" dirty="0" err="1" smtClean="0"/>
              <a:t>GradientBoosting</a:t>
            </a:r>
            <a:r>
              <a:rPr lang="en-IN" b="1" dirty="0" smtClean="0"/>
              <a:t> Classifier</a:t>
            </a:r>
            <a:r>
              <a:rPr lang="en-IN" dirty="0" smtClean="0"/>
              <a:t> </a:t>
            </a:r>
          </a:p>
          <a:p>
            <a:pPr marL="201168" lvl="1" indent="0">
              <a:buNone/>
            </a:pPr>
            <a:r>
              <a:rPr lang="en-IN" dirty="0" smtClean="0"/>
              <a:t>	Training </a:t>
            </a:r>
            <a:r>
              <a:rPr lang="en-IN" dirty="0"/>
              <a:t>accuracy: 1.0 </a:t>
            </a:r>
            <a:endParaRPr lang="en-IN" dirty="0" smtClean="0"/>
          </a:p>
          <a:p>
            <a:pPr marL="201168" lvl="1" indent="0">
              <a:buNone/>
            </a:pPr>
            <a:r>
              <a:rPr lang="en-IN" dirty="0" smtClean="0"/>
              <a:t>	Testing </a:t>
            </a:r>
            <a:r>
              <a:rPr lang="en-IN" dirty="0"/>
              <a:t>accuracy: </a:t>
            </a:r>
            <a:r>
              <a:rPr lang="en-IN" dirty="0" smtClean="0"/>
              <a:t>1.0</a:t>
            </a:r>
            <a:endParaRPr lang="en-IN" dirty="0"/>
          </a:p>
        </p:txBody>
      </p:sp>
    </p:spTree>
    <p:extLst>
      <p:ext uri="{BB962C8B-B14F-4D97-AF65-F5344CB8AC3E}">
        <p14:creationId xmlns:p14="http://schemas.microsoft.com/office/powerpoint/2010/main" val="8780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097280" y="2256090"/>
            <a:ext cx="10058400" cy="3613004"/>
          </a:xfrm>
        </p:spPr>
        <p:txBody>
          <a:bodyPr>
            <a:normAutofit/>
          </a:bodyPr>
          <a:lstStyle/>
          <a:p>
            <a:pPr lvl="1" algn="just" fontAlgn="t">
              <a:spcBef>
                <a:spcPts val="0"/>
              </a:spcBef>
              <a:buFont typeface="Arial" panose="020B0604020202020204" pitchFamily="34" charset="0"/>
              <a:buChar char="•"/>
            </a:pPr>
            <a:r>
              <a:rPr lang="en-US" sz="2400" dirty="0">
                <a:cs typeface="Times New Roman" panose="02020603050405020304" pitchFamily="18" charset="0"/>
              </a:rPr>
              <a:t>The highest accuracy in this problem is obtained using the </a:t>
            </a:r>
            <a:r>
              <a:rPr lang="en-US" sz="2400" dirty="0" smtClean="0">
                <a:cs typeface="Times New Roman" panose="02020603050405020304" pitchFamily="18" charset="0"/>
              </a:rPr>
              <a:t>Gaussian NB, Decision </a:t>
            </a:r>
            <a:r>
              <a:rPr lang="en-US" sz="2400" dirty="0">
                <a:cs typeface="Times New Roman" panose="02020603050405020304" pitchFamily="18" charset="0"/>
              </a:rPr>
              <a:t>Tree Classifier, Random Forest Classifier, Ada Boost Classifier, and Gradient Boosting Classifier</a:t>
            </a:r>
          </a:p>
          <a:p>
            <a:pPr lvl="1" algn="just">
              <a:lnSpc>
                <a:spcPct val="150000"/>
              </a:lnSpc>
              <a:buFont typeface="Arial" panose="020B0604020202020204" pitchFamily="34" charset="0"/>
              <a:buChar char="•"/>
            </a:pPr>
            <a:r>
              <a:rPr lang="en-US" sz="2400" dirty="0">
                <a:cs typeface="Times New Roman" panose="02020603050405020304" pitchFamily="18" charset="0"/>
              </a:rPr>
              <a:t>Highest accuracy = 100%</a:t>
            </a:r>
          </a:p>
        </p:txBody>
      </p:sp>
    </p:spTree>
    <p:extLst>
      <p:ext uri="{BB962C8B-B14F-4D97-AF65-F5344CB8AC3E}">
        <p14:creationId xmlns:p14="http://schemas.microsoft.com/office/powerpoint/2010/main" val="250861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2674834"/>
            <a:ext cx="6492240" cy="3314486"/>
          </a:xfrm>
        </p:spPr>
        <p:txBody>
          <a:bodyPr>
            <a:normAutofit/>
          </a:bodyPr>
          <a:lstStyle/>
          <a:p>
            <a:r>
              <a:rPr lang="en-US" sz="9600" dirty="0" smtClean="0"/>
              <a:t>THANK YOU</a:t>
            </a:r>
            <a:endParaRPr lang="en-IN" sz="9600" dirty="0"/>
          </a:p>
        </p:txBody>
      </p:sp>
    </p:spTree>
    <p:extLst>
      <p:ext uri="{BB962C8B-B14F-4D97-AF65-F5344CB8AC3E}">
        <p14:creationId xmlns:p14="http://schemas.microsoft.com/office/powerpoint/2010/main" val="29660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a:xfrm>
            <a:off x="1097280" y="2427006"/>
            <a:ext cx="10058400" cy="3442088"/>
          </a:xfrm>
        </p:spPr>
        <p:txBody>
          <a:bodyPr>
            <a:normAutofit/>
          </a:bodyPr>
          <a:lstStyle/>
          <a:p>
            <a:pPr marL="0" indent="0" algn="just">
              <a:lnSpc>
                <a:spcPct val="100000"/>
              </a:lnSpc>
              <a:buNone/>
            </a:pPr>
            <a:r>
              <a:rPr lang="en-US" sz="2800" dirty="0">
                <a:cs typeface="Times New Roman" panose="02020603050405020304" pitchFamily="18" charset="0"/>
              </a:rPr>
              <a:t>Given a dataset containing data of reservations made by customers in different hotels, build a machine learning model to predict whether the customer cancels his/her hotel reservation or not. </a:t>
            </a:r>
          </a:p>
        </p:txBody>
      </p:sp>
    </p:spTree>
    <p:extLst>
      <p:ext uri="{BB962C8B-B14F-4D97-AF65-F5344CB8AC3E}">
        <p14:creationId xmlns:p14="http://schemas.microsoft.com/office/powerpoint/2010/main" val="4356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a:xfrm>
            <a:off x="1097280" y="2375730"/>
            <a:ext cx="10058400" cy="3493363"/>
          </a:xfrm>
        </p:spPr>
        <p:txBody>
          <a:bodyPr>
            <a:normAutofit/>
          </a:bodyPr>
          <a:lstStyle/>
          <a:p>
            <a:pPr lvl="1">
              <a:lnSpc>
                <a:spcPct val="100000"/>
              </a:lnSpc>
              <a:buFont typeface="Arial" panose="020B0604020202020204" pitchFamily="34" charset="0"/>
              <a:buChar char="•"/>
            </a:pPr>
            <a:r>
              <a:rPr lang="en-US" sz="2400" dirty="0" smtClean="0"/>
              <a:t>No</a:t>
            </a:r>
            <a:r>
              <a:rPr lang="en-US" sz="2400" dirty="0"/>
              <a:t>. of rows = 119390 </a:t>
            </a:r>
          </a:p>
          <a:p>
            <a:pPr lvl="1">
              <a:lnSpc>
                <a:spcPct val="100000"/>
              </a:lnSpc>
              <a:buFont typeface="Arial" panose="020B0604020202020204" pitchFamily="34" charset="0"/>
              <a:buChar char="•"/>
            </a:pPr>
            <a:r>
              <a:rPr lang="en-US" sz="2400" dirty="0"/>
              <a:t>No. of attributes = 32 </a:t>
            </a:r>
          </a:p>
          <a:p>
            <a:pPr lvl="1">
              <a:lnSpc>
                <a:spcPct val="100000"/>
              </a:lnSpc>
              <a:buFont typeface="Arial" panose="020B0604020202020204" pitchFamily="34" charset="0"/>
              <a:buChar char="•"/>
            </a:pPr>
            <a:r>
              <a:rPr lang="en-US" sz="2400" dirty="0"/>
              <a:t>Target variable = </a:t>
            </a:r>
            <a:r>
              <a:rPr lang="en-US" sz="2400" dirty="0" err="1"/>
              <a:t>is_canceled</a:t>
            </a:r>
            <a:r>
              <a:rPr lang="en-US" sz="2400" dirty="0"/>
              <a:t> </a:t>
            </a:r>
          </a:p>
          <a:p>
            <a:pPr lvl="1">
              <a:lnSpc>
                <a:spcPct val="100000"/>
              </a:lnSpc>
              <a:buFont typeface="Arial" panose="020B0604020202020204" pitchFamily="34" charset="0"/>
              <a:buChar char="•"/>
            </a:pPr>
            <a:r>
              <a:rPr lang="en-US" sz="2400" dirty="0"/>
              <a:t>No. of independent variables = 31 </a:t>
            </a:r>
          </a:p>
          <a:p>
            <a:pPr lvl="1">
              <a:lnSpc>
                <a:spcPct val="100000"/>
              </a:lnSpc>
              <a:buFont typeface="Arial" panose="020B0604020202020204" pitchFamily="34" charset="0"/>
              <a:buChar char="•"/>
            </a:pPr>
            <a:r>
              <a:rPr lang="en-US" sz="2400" dirty="0"/>
              <a:t>No. of numeric variables = 12 </a:t>
            </a:r>
          </a:p>
          <a:p>
            <a:pPr lvl="1">
              <a:lnSpc>
                <a:spcPct val="100000"/>
              </a:lnSpc>
              <a:buFont typeface="Arial" panose="020B0604020202020204" pitchFamily="34" charset="0"/>
              <a:buChar char="•"/>
            </a:pPr>
            <a:r>
              <a:rPr lang="en-US" sz="2400" dirty="0"/>
              <a:t>No. of object variables = 19</a:t>
            </a:r>
            <a:endParaRPr lang="en-IN" sz="2400" dirty="0"/>
          </a:p>
        </p:txBody>
      </p:sp>
    </p:spTree>
    <p:extLst>
      <p:ext uri="{BB962C8B-B14F-4D97-AF65-F5344CB8AC3E}">
        <p14:creationId xmlns:p14="http://schemas.microsoft.com/office/powerpoint/2010/main" val="294039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20006"/>
          </a:xfrm>
        </p:spPr>
        <p:txBody>
          <a:bodyPr/>
          <a:lstStyle/>
          <a:p>
            <a:r>
              <a:rPr lang="en-US" dirty="0" smtClean="0"/>
              <a:t>INDEPENDENTI VARIABLES IN DATASET</a:t>
            </a:r>
            <a:endParaRPr lang="en-IN" dirty="0"/>
          </a:p>
        </p:txBody>
      </p:sp>
      <p:sp>
        <p:nvSpPr>
          <p:cNvPr id="4" name="Content Placeholder 3"/>
          <p:cNvSpPr>
            <a:spLocks noGrp="1"/>
          </p:cNvSpPr>
          <p:nvPr>
            <p:ph sz="half" idx="2"/>
          </p:nvPr>
        </p:nvSpPr>
        <p:spPr>
          <a:xfrm>
            <a:off x="1097280" y="1737360"/>
            <a:ext cx="3602907" cy="4223174"/>
          </a:xfrm>
        </p:spPr>
        <p:txBody>
          <a:bodyPr>
            <a:noAutofit/>
          </a:bodyPr>
          <a:lstStyle/>
          <a:p>
            <a:pPr marL="342900" indent="-342900">
              <a:buFont typeface="Arial" panose="020B0604020202020204" pitchFamily="34" charset="0"/>
              <a:buChar char="•"/>
            </a:pPr>
            <a:r>
              <a:rPr lang="en-US" sz="1800" dirty="0"/>
              <a:t>Hotel </a:t>
            </a:r>
          </a:p>
          <a:p>
            <a:pPr marL="342900" indent="-342900">
              <a:buFont typeface="Arial" panose="020B0604020202020204" pitchFamily="34" charset="0"/>
              <a:buChar char="•"/>
            </a:pPr>
            <a:r>
              <a:rPr lang="en-US" sz="1800" dirty="0" err="1"/>
              <a:t>Lead_time</a:t>
            </a:r>
            <a:r>
              <a:rPr lang="en-US" sz="1800" dirty="0"/>
              <a:t>  </a:t>
            </a:r>
          </a:p>
          <a:p>
            <a:pPr marL="342900" indent="-342900">
              <a:buFont typeface="Arial" panose="020B0604020202020204" pitchFamily="34" charset="0"/>
              <a:buChar char="•"/>
            </a:pPr>
            <a:r>
              <a:rPr lang="en-US" sz="1800" dirty="0" err="1"/>
              <a:t>Arrival_date_year</a:t>
            </a:r>
            <a:r>
              <a:rPr lang="en-US" sz="1800" dirty="0"/>
              <a:t> </a:t>
            </a:r>
          </a:p>
          <a:p>
            <a:pPr marL="342900" indent="-342900">
              <a:buFont typeface="Arial" panose="020B0604020202020204" pitchFamily="34" charset="0"/>
              <a:buChar char="•"/>
            </a:pPr>
            <a:r>
              <a:rPr lang="en-US" sz="1800" dirty="0" err="1"/>
              <a:t>Arrival_date_month</a:t>
            </a:r>
            <a:r>
              <a:rPr lang="en-US" sz="1800" dirty="0"/>
              <a:t> </a:t>
            </a:r>
          </a:p>
          <a:p>
            <a:pPr marL="342900" indent="-342900">
              <a:buFont typeface="Arial" panose="020B0604020202020204" pitchFamily="34" charset="0"/>
              <a:buChar char="•"/>
            </a:pPr>
            <a:r>
              <a:rPr lang="en-US" sz="1800" dirty="0" err="1"/>
              <a:t>Arrival_date_week_number</a:t>
            </a:r>
            <a:endParaRPr lang="en-US" sz="1800" dirty="0"/>
          </a:p>
          <a:p>
            <a:pPr marL="342900" indent="-342900">
              <a:buFont typeface="Arial" panose="020B0604020202020204" pitchFamily="34" charset="0"/>
              <a:buChar char="•"/>
            </a:pPr>
            <a:r>
              <a:rPr lang="en-US" sz="1800" dirty="0" err="1"/>
              <a:t>Arrival_date_day_of_month</a:t>
            </a:r>
            <a:r>
              <a:rPr lang="en-US" sz="1800" dirty="0"/>
              <a:t> </a:t>
            </a:r>
          </a:p>
          <a:p>
            <a:pPr marL="342900" indent="-342900">
              <a:buFont typeface="Arial" panose="020B0604020202020204" pitchFamily="34" charset="0"/>
              <a:buChar char="•"/>
            </a:pPr>
            <a:r>
              <a:rPr lang="en-US" sz="1800" dirty="0" err="1"/>
              <a:t>Stays_in_weekend_nights</a:t>
            </a:r>
            <a:r>
              <a:rPr lang="en-US" sz="1800" dirty="0"/>
              <a:t> </a:t>
            </a:r>
          </a:p>
          <a:p>
            <a:pPr marL="342900" indent="-342900">
              <a:buFont typeface="Arial" panose="020B0604020202020204" pitchFamily="34" charset="0"/>
              <a:buChar char="•"/>
            </a:pPr>
            <a:r>
              <a:rPr lang="en-US" sz="1800" dirty="0" err="1"/>
              <a:t>Stays_in_week_nights</a:t>
            </a:r>
            <a:r>
              <a:rPr lang="en-US" sz="1800" dirty="0"/>
              <a:t> </a:t>
            </a:r>
          </a:p>
          <a:p>
            <a:pPr marL="342900" indent="-342900">
              <a:buFont typeface="Arial" panose="020B0604020202020204" pitchFamily="34" charset="0"/>
              <a:buChar char="•"/>
            </a:pPr>
            <a:r>
              <a:rPr lang="en-US" sz="1800" dirty="0" err="1"/>
              <a:t>required_car_parking_spaces</a:t>
            </a:r>
            <a:r>
              <a:rPr lang="en-US" sz="1800" dirty="0"/>
              <a:t> </a:t>
            </a:r>
          </a:p>
          <a:p>
            <a:pPr marL="342900" indent="-342900">
              <a:buFont typeface="Arial" panose="020B0604020202020204" pitchFamily="34" charset="0"/>
              <a:buChar char="•"/>
            </a:pPr>
            <a:r>
              <a:rPr lang="en-US" sz="1800" dirty="0" err="1"/>
              <a:t>customer_type</a:t>
            </a:r>
            <a:r>
              <a:rPr lang="en-US" sz="1800" dirty="0"/>
              <a:t> </a:t>
            </a:r>
          </a:p>
          <a:p>
            <a:pPr marL="342900" indent="-342900">
              <a:buFont typeface="Arial" panose="020B0604020202020204" pitchFamily="34" charset="0"/>
              <a:buChar char="•"/>
            </a:pPr>
            <a:r>
              <a:rPr lang="en-US" sz="1800" dirty="0"/>
              <a:t>company</a:t>
            </a:r>
          </a:p>
        </p:txBody>
      </p:sp>
      <p:sp>
        <p:nvSpPr>
          <p:cNvPr id="5" name="Text Placeholder 4"/>
          <p:cNvSpPr>
            <a:spLocks noGrp="1"/>
          </p:cNvSpPr>
          <p:nvPr>
            <p:ph type="body" sz="quarter" idx="3"/>
          </p:nvPr>
        </p:nvSpPr>
        <p:spPr>
          <a:xfrm>
            <a:off x="8186870" y="2144994"/>
            <a:ext cx="2968809" cy="3815539"/>
          </a:xfrm>
        </p:spPr>
        <p:txBody>
          <a:bodyPr>
            <a:noAutofit/>
          </a:bodyPr>
          <a:lstStyle/>
          <a:p>
            <a:pPr marL="342900" indent="-342900">
              <a:buFont typeface="Arial" panose="020B0604020202020204" pitchFamily="34" charset="0"/>
              <a:buChar char="•"/>
            </a:pPr>
            <a:r>
              <a:rPr lang="en-US" sz="1800" cap="none" dirty="0" err="1" smtClean="0">
                <a:solidFill>
                  <a:schemeClr val="tx1">
                    <a:lumMod val="75000"/>
                    <a:lumOff val="25000"/>
                  </a:schemeClr>
                </a:solidFill>
              </a:rPr>
              <a:t>Is_repeated_guest</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Previous_cancellations</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Previous_bookings_not_cancelled</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Reserved_room_type</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Assigned_room_type</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Booking_changes</a:t>
            </a:r>
            <a:endParaRPr lang="en-US" sz="1800" cap="none" dirty="0" smtClean="0">
              <a:solidFill>
                <a:schemeClr val="tx1">
                  <a:lumMod val="75000"/>
                  <a:lumOff val="25000"/>
                </a:schemeClr>
              </a:solidFill>
            </a:endParaRPr>
          </a:p>
          <a:p>
            <a:pPr marL="342900" indent="-342900">
              <a:buFont typeface="Arial" panose="020B0604020202020204" pitchFamily="34" charset="0"/>
              <a:buChar char="•"/>
            </a:pPr>
            <a:r>
              <a:rPr lang="en-US" sz="1800" cap="none" dirty="0" err="1" smtClean="0">
                <a:solidFill>
                  <a:schemeClr val="tx1">
                    <a:lumMod val="75000"/>
                    <a:lumOff val="25000"/>
                  </a:schemeClr>
                </a:solidFill>
              </a:rPr>
              <a:t>Deposit_type</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smtClean="0">
                <a:solidFill>
                  <a:schemeClr val="tx1">
                    <a:lumMod val="75000"/>
                    <a:lumOff val="25000"/>
                  </a:schemeClr>
                </a:solidFill>
              </a:rPr>
              <a:t>Agent </a:t>
            </a:r>
          </a:p>
          <a:p>
            <a:pPr marL="342900" indent="-342900">
              <a:buFont typeface="Arial" panose="020B0604020202020204" pitchFamily="34" charset="0"/>
              <a:buChar char="•"/>
            </a:pPr>
            <a:r>
              <a:rPr lang="en-US" sz="1800" cap="none" dirty="0" err="1" smtClean="0">
                <a:solidFill>
                  <a:schemeClr val="tx1">
                    <a:lumMod val="75000"/>
                    <a:lumOff val="25000"/>
                  </a:schemeClr>
                </a:solidFill>
              </a:rPr>
              <a:t>Total_of_special_requests</a:t>
            </a:r>
            <a:r>
              <a:rPr lang="en-US" sz="1800" cap="none" dirty="0" smtClean="0">
                <a:solidFill>
                  <a:schemeClr val="tx1">
                    <a:lumMod val="75000"/>
                    <a:lumOff val="25000"/>
                  </a:schemeClr>
                </a:solidFill>
              </a:rPr>
              <a:t> </a:t>
            </a:r>
          </a:p>
          <a:p>
            <a:pPr marL="342900" indent="-342900">
              <a:buFont typeface="Arial" panose="020B0604020202020204" pitchFamily="34" charset="0"/>
              <a:buChar char="•"/>
            </a:pPr>
            <a:r>
              <a:rPr lang="en-US" sz="1800" cap="none" dirty="0" err="1" smtClean="0">
                <a:solidFill>
                  <a:schemeClr val="tx1">
                    <a:lumMod val="75000"/>
                    <a:lumOff val="25000"/>
                  </a:schemeClr>
                </a:solidFill>
              </a:rPr>
              <a:t>Adr</a:t>
            </a:r>
            <a:r>
              <a:rPr lang="en-US" sz="1800" cap="none" dirty="0" smtClean="0">
                <a:solidFill>
                  <a:schemeClr val="tx1">
                    <a:lumMod val="75000"/>
                    <a:lumOff val="25000"/>
                  </a:schemeClr>
                </a:solidFill>
              </a:rPr>
              <a:t> </a:t>
            </a:r>
            <a:endParaRPr lang="en-US" sz="1800" cap="none" dirty="0">
              <a:solidFill>
                <a:schemeClr val="tx1">
                  <a:lumMod val="75000"/>
                  <a:lumOff val="25000"/>
                </a:schemeClr>
              </a:solidFill>
            </a:endParaRPr>
          </a:p>
        </p:txBody>
      </p:sp>
      <p:sp>
        <p:nvSpPr>
          <p:cNvPr id="6" name="Content Placeholder 5"/>
          <p:cNvSpPr>
            <a:spLocks noGrp="1"/>
          </p:cNvSpPr>
          <p:nvPr>
            <p:ph sz="quarter" idx="4"/>
          </p:nvPr>
        </p:nvSpPr>
        <p:spPr>
          <a:xfrm>
            <a:off x="4879649" y="1914258"/>
            <a:ext cx="3059394" cy="4046276"/>
          </a:xfrm>
        </p:spPr>
        <p:txBody>
          <a:bodyPr>
            <a:noAutofit/>
          </a:bodyPr>
          <a:lstStyle/>
          <a:p>
            <a:pPr marL="342900" indent="-342900">
              <a:buFont typeface="Arial" panose="020B0604020202020204" pitchFamily="34" charset="0"/>
              <a:buChar char="•"/>
            </a:pPr>
            <a:r>
              <a:rPr lang="en-US" sz="1800" dirty="0"/>
              <a:t>Adults </a:t>
            </a:r>
          </a:p>
          <a:p>
            <a:pPr marL="342900" indent="-342900">
              <a:buFont typeface="Arial" panose="020B0604020202020204" pitchFamily="34" charset="0"/>
              <a:buChar char="•"/>
            </a:pPr>
            <a:r>
              <a:rPr lang="en-US" sz="1800" dirty="0"/>
              <a:t>Children </a:t>
            </a:r>
          </a:p>
          <a:p>
            <a:pPr marL="342900" indent="-342900">
              <a:buFont typeface="Arial" panose="020B0604020202020204" pitchFamily="34" charset="0"/>
              <a:buChar char="•"/>
            </a:pPr>
            <a:r>
              <a:rPr lang="en-US" sz="1800" dirty="0"/>
              <a:t>Babies </a:t>
            </a:r>
          </a:p>
          <a:p>
            <a:pPr marL="342900" indent="-342900">
              <a:buFont typeface="Arial" panose="020B0604020202020204" pitchFamily="34" charset="0"/>
              <a:buChar char="•"/>
            </a:pPr>
            <a:r>
              <a:rPr lang="en-US" sz="1800" dirty="0"/>
              <a:t>Meal </a:t>
            </a:r>
          </a:p>
          <a:p>
            <a:pPr marL="342900" indent="-342900">
              <a:buFont typeface="Arial" panose="020B0604020202020204" pitchFamily="34" charset="0"/>
              <a:buChar char="•"/>
            </a:pPr>
            <a:r>
              <a:rPr lang="en-US" sz="1800" dirty="0"/>
              <a:t>Country </a:t>
            </a:r>
          </a:p>
          <a:p>
            <a:pPr marL="342900" indent="-342900">
              <a:buFont typeface="Arial" panose="020B0604020202020204" pitchFamily="34" charset="0"/>
              <a:buChar char="•"/>
            </a:pPr>
            <a:r>
              <a:rPr lang="en-US" sz="1800" dirty="0" err="1"/>
              <a:t>Market_segment</a:t>
            </a:r>
            <a:r>
              <a:rPr lang="en-US" sz="1800" dirty="0"/>
              <a:t> </a:t>
            </a:r>
          </a:p>
          <a:p>
            <a:pPr marL="342900" indent="-342900">
              <a:buFont typeface="Arial" panose="020B0604020202020204" pitchFamily="34" charset="0"/>
              <a:buChar char="•"/>
            </a:pPr>
            <a:r>
              <a:rPr lang="en-US" sz="1800" dirty="0" err="1"/>
              <a:t>Distribution_channel</a:t>
            </a:r>
            <a:endParaRPr lang="en-US" sz="1800" dirty="0"/>
          </a:p>
          <a:p>
            <a:pPr marL="342900" indent="-342900">
              <a:buFont typeface="Arial" panose="020B0604020202020204" pitchFamily="34" charset="0"/>
              <a:buChar char="•"/>
            </a:pPr>
            <a:r>
              <a:rPr lang="en-US" sz="1800" dirty="0" err="1"/>
              <a:t>reservation_status_date</a:t>
            </a:r>
            <a:r>
              <a:rPr lang="en-US" sz="1800" dirty="0"/>
              <a:t> </a:t>
            </a:r>
          </a:p>
          <a:p>
            <a:pPr marL="342900" indent="-342900">
              <a:buFont typeface="Arial" panose="020B0604020202020204" pitchFamily="34" charset="0"/>
              <a:buChar char="•"/>
            </a:pPr>
            <a:r>
              <a:rPr lang="en-US" sz="1800" dirty="0" err="1"/>
              <a:t>reservation_status</a:t>
            </a:r>
            <a:r>
              <a:rPr lang="en-US" sz="1800" dirty="0"/>
              <a:t> </a:t>
            </a:r>
          </a:p>
          <a:p>
            <a:pPr marL="342900" indent="-342900">
              <a:buFont typeface="Arial" panose="020B0604020202020204" pitchFamily="34" charset="0"/>
              <a:buChar char="•"/>
            </a:pPr>
            <a:r>
              <a:rPr lang="en-US" sz="1800" dirty="0" err="1"/>
              <a:t>days_in_waiting_list</a:t>
            </a:r>
            <a:r>
              <a:rPr lang="en-US" sz="1800" dirty="0"/>
              <a:t> </a:t>
            </a:r>
          </a:p>
        </p:txBody>
      </p:sp>
    </p:spTree>
    <p:extLst>
      <p:ext uri="{BB962C8B-B14F-4D97-AF65-F5344CB8AC3E}">
        <p14:creationId xmlns:p14="http://schemas.microsoft.com/office/powerpoint/2010/main" val="17113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IN" dirty="0"/>
          </a:p>
        </p:txBody>
      </p:sp>
      <p:pic>
        <p:nvPicPr>
          <p:cNvPr id="4" name="Content Placeholder 3"/>
          <p:cNvPicPr>
            <a:picLocks noGrp="1" noChangeAspect="1"/>
          </p:cNvPicPr>
          <p:nvPr>
            <p:ph idx="1"/>
          </p:nvPr>
        </p:nvPicPr>
        <p:blipFill>
          <a:blip r:embed="rId2"/>
          <a:stretch>
            <a:fillRect/>
          </a:stretch>
        </p:blipFill>
        <p:spPr>
          <a:xfrm>
            <a:off x="2640650" y="1846263"/>
            <a:ext cx="7093010" cy="4392167"/>
          </a:xfrm>
          <a:prstGeom prst="rect">
            <a:avLst/>
          </a:prstGeom>
        </p:spPr>
      </p:pic>
    </p:spTree>
    <p:extLst>
      <p:ext uri="{BB962C8B-B14F-4D97-AF65-F5344CB8AC3E}">
        <p14:creationId xmlns:p14="http://schemas.microsoft.com/office/powerpoint/2010/main" val="102784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endParaRPr lang="en-IN" dirty="0"/>
          </a:p>
        </p:txBody>
      </p:sp>
      <p:sp>
        <p:nvSpPr>
          <p:cNvPr id="3" name="Content Placeholder 2"/>
          <p:cNvSpPr>
            <a:spLocks noGrp="1"/>
          </p:cNvSpPr>
          <p:nvPr>
            <p:ph idx="1"/>
          </p:nvPr>
        </p:nvSpPr>
        <p:spPr>
          <a:xfrm>
            <a:off x="1097280" y="2187723"/>
            <a:ext cx="10058400" cy="3681371"/>
          </a:xfrm>
        </p:spPr>
        <p:txBody>
          <a:bodyPr/>
          <a:lstStyle/>
          <a:p>
            <a:pPr marL="0" indent="0" algn="just">
              <a:lnSpc>
                <a:spcPct val="100000"/>
              </a:lnSpc>
              <a:buNone/>
            </a:pPr>
            <a:r>
              <a:rPr lang="en-US" sz="2400" dirty="0" smtClean="0">
                <a:solidFill>
                  <a:schemeClr val="tx1"/>
                </a:solidFill>
              </a:rPr>
              <a:t>Data </a:t>
            </a:r>
            <a:r>
              <a:rPr lang="en-US" sz="2400" dirty="0">
                <a:solidFill>
                  <a:schemeClr val="tx1"/>
                </a:solidFill>
              </a:rPr>
              <a:t>cleaning is the process of preparing data for analysis by removing or modifying data that is incorrect, incomplete, irrelevant, duplicated, or improperly </a:t>
            </a:r>
            <a:r>
              <a:rPr lang="en-US" sz="2400" dirty="0" smtClean="0">
                <a:solidFill>
                  <a:schemeClr val="tx1"/>
                </a:solidFill>
              </a:rPr>
              <a:t>formatted.</a:t>
            </a:r>
            <a:endParaRPr lang="en-US" sz="2400" dirty="0">
              <a:solidFill>
                <a:schemeClr val="tx1"/>
              </a:solidFill>
            </a:endParaRPr>
          </a:p>
          <a:p>
            <a:pPr lvl="1" algn="just">
              <a:lnSpc>
                <a:spcPct val="150000"/>
              </a:lnSpc>
              <a:buFont typeface="Arial" panose="020B0604020202020204" pitchFamily="34" charset="0"/>
              <a:buChar char="•"/>
            </a:pPr>
            <a:r>
              <a:rPr lang="en-US" sz="2200" dirty="0" smtClean="0">
                <a:solidFill>
                  <a:schemeClr val="tx1"/>
                </a:solidFill>
              </a:rPr>
              <a:t>REPLACING </a:t>
            </a:r>
            <a:r>
              <a:rPr lang="en-US" sz="2200" dirty="0">
                <a:solidFill>
                  <a:schemeClr val="tx1"/>
                </a:solidFill>
              </a:rPr>
              <a:t>NULL/MISSING VALUES</a:t>
            </a:r>
          </a:p>
          <a:p>
            <a:pPr lvl="1" algn="just">
              <a:lnSpc>
                <a:spcPct val="150000"/>
              </a:lnSpc>
              <a:buFont typeface="Arial" panose="020B0604020202020204" pitchFamily="34" charset="0"/>
              <a:buChar char="•"/>
            </a:pPr>
            <a:r>
              <a:rPr lang="en-US" sz="2200" dirty="0" smtClean="0">
                <a:solidFill>
                  <a:schemeClr val="tx1"/>
                </a:solidFill>
              </a:rPr>
              <a:t>REMOVING </a:t>
            </a:r>
            <a:r>
              <a:rPr lang="en-US" sz="2200" dirty="0">
                <a:solidFill>
                  <a:schemeClr val="tx1"/>
                </a:solidFill>
              </a:rPr>
              <a:t>DUPLICATE  VALUES</a:t>
            </a:r>
          </a:p>
          <a:p>
            <a:endParaRPr lang="en-US" dirty="0" smtClean="0"/>
          </a:p>
          <a:p>
            <a:endParaRPr lang="en-IN" dirty="0"/>
          </a:p>
        </p:txBody>
      </p:sp>
      <p:pic>
        <p:nvPicPr>
          <p:cNvPr id="1026" name="Picture 2" descr="DATA CLEANING USING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764" y="3177715"/>
            <a:ext cx="3749853" cy="249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60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5000"/>
              </a:lnSpc>
              <a:spcBef>
                <a:spcPct val="0"/>
              </a:spcBef>
            </a:pPr>
            <a:r>
              <a:rPr lang="en-US" sz="4800" dirty="0" smtClean="0">
                <a:solidFill>
                  <a:schemeClr val="tx1"/>
                </a:solidFill>
                <a:latin typeface="+mj-lt"/>
              </a:rPr>
              <a:t>REPLACING NULL/MISSING VALUES</a:t>
            </a:r>
            <a:endParaRPr lang="en-IN" sz="4800" dirty="0">
              <a:latin typeface="+mj-lt"/>
            </a:endParaRPr>
          </a:p>
        </p:txBody>
      </p:sp>
      <p:sp>
        <p:nvSpPr>
          <p:cNvPr id="3" name="Content Placeholder 2"/>
          <p:cNvSpPr>
            <a:spLocks noGrp="1"/>
          </p:cNvSpPr>
          <p:nvPr>
            <p:ph idx="1"/>
          </p:nvPr>
        </p:nvSpPr>
        <p:spPr>
          <a:xfrm>
            <a:off x="1097280" y="2196268"/>
            <a:ext cx="10058400" cy="3672825"/>
          </a:xfrm>
        </p:spPr>
        <p:txBody>
          <a:bodyPr>
            <a:normAutofit/>
          </a:bodyPr>
          <a:lstStyle/>
          <a:p>
            <a:pPr marL="0" indent="0">
              <a:lnSpc>
                <a:spcPct val="100000"/>
              </a:lnSpc>
              <a:buNone/>
            </a:pPr>
            <a:r>
              <a:rPr lang="en-US" sz="2400" dirty="0"/>
              <a:t>Replacing numerical missing values with </a:t>
            </a:r>
            <a:r>
              <a:rPr lang="en-US" sz="2400" dirty="0" smtClean="0"/>
              <a:t>mean/median</a:t>
            </a:r>
          </a:p>
          <a:p>
            <a:pPr marL="0" indent="0">
              <a:lnSpc>
                <a:spcPct val="100000"/>
              </a:lnSpc>
              <a:buNone/>
            </a:pPr>
            <a:r>
              <a:rPr lang="en-US" sz="2400" dirty="0" smtClean="0"/>
              <a:t>Replacing </a:t>
            </a:r>
            <a:r>
              <a:rPr lang="en-US" sz="2400" dirty="0"/>
              <a:t>categorical missing values with </a:t>
            </a:r>
            <a:r>
              <a:rPr lang="en-US" sz="2400" dirty="0" smtClean="0"/>
              <a:t>mode</a:t>
            </a:r>
            <a:endParaRPr lang="en-US" sz="2400" dirty="0"/>
          </a:p>
          <a:p>
            <a:pPr lvl="1">
              <a:lnSpc>
                <a:spcPct val="150000"/>
              </a:lnSpc>
              <a:buFont typeface="Arial" panose="020B0604020202020204" pitchFamily="34" charset="0"/>
              <a:buChar char="•"/>
            </a:pPr>
            <a:r>
              <a:rPr lang="en-US" sz="2400" dirty="0" smtClean="0">
                <a:cs typeface="Times New Roman" panose="02020603050405020304" pitchFamily="18" charset="0"/>
              </a:rPr>
              <a:t>Number </a:t>
            </a:r>
            <a:r>
              <a:rPr lang="en-US" sz="2400" dirty="0">
                <a:cs typeface="Times New Roman" panose="02020603050405020304" pitchFamily="18" charset="0"/>
              </a:rPr>
              <a:t>of null values in [children] = 4 </a:t>
            </a:r>
          </a:p>
          <a:p>
            <a:pPr lvl="1">
              <a:lnSpc>
                <a:spcPct val="150000"/>
              </a:lnSpc>
              <a:buFont typeface="Arial" panose="020B0604020202020204" pitchFamily="34" charset="0"/>
              <a:buChar char="•"/>
            </a:pPr>
            <a:r>
              <a:rPr lang="en-US" sz="2400" dirty="0">
                <a:cs typeface="Times New Roman" panose="02020603050405020304" pitchFamily="18" charset="0"/>
              </a:rPr>
              <a:t>Number of null values in [agent] = 16340 </a:t>
            </a:r>
          </a:p>
          <a:p>
            <a:pPr lvl="1">
              <a:lnSpc>
                <a:spcPct val="150000"/>
              </a:lnSpc>
              <a:buFont typeface="Arial" panose="020B0604020202020204" pitchFamily="34" charset="0"/>
              <a:buChar char="•"/>
            </a:pPr>
            <a:r>
              <a:rPr lang="en-US" sz="2400" dirty="0">
                <a:cs typeface="Times New Roman" panose="02020603050405020304" pitchFamily="18" charset="0"/>
              </a:rPr>
              <a:t>Number of null values in [company] = 112593 </a:t>
            </a:r>
          </a:p>
        </p:txBody>
      </p:sp>
    </p:spTree>
    <p:extLst>
      <p:ext uri="{BB962C8B-B14F-4D97-AF65-F5344CB8AC3E}">
        <p14:creationId xmlns:p14="http://schemas.microsoft.com/office/powerpoint/2010/main" val="250143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BEFORE AND AFTER REPLACING NULL VALUES</a:t>
            </a:r>
            <a:endParaRPr lang="en-IN" sz="4000" dirty="0"/>
          </a:p>
        </p:txBody>
      </p:sp>
      <p:pic>
        <p:nvPicPr>
          <p:cNvPr id="5" name="Content Placeholder 4"/>
          <p:cNvPicPr>
            <a:picLocks noGrp="1" noChangeAspect="1"/>
          </p:cNvPicPr>
          <p:nvPr>
            <p:ph sz="half" idx="1"/>
          </p:nvPr>
        </p:nvPicPr>
        <p:blipFill>
          <a:blip r:embed="rId2"/>
          <a:stretch>
            <a:fillRect/>
          </a:stretch>
        </p:blipFill>
        <p:spPr>
          <a:xfrm>
            <a:off x="908956" y="1854423"/>
            <a:ext cx="4938712" cy="400640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406245" y="1960755"/>
            <a:ext cx="4937125" cy="3793740"/>
          </a:xfrm>
          <a:prstGeom prst="rect">
            <a:avLst/>
          </a:prstGeom>
        </p:spPr>
      </p:pic>
      <p:sp>
        <p:nvSpPr>
          <p:cNvPr id="7" name="Right Arrow 6"/>
          <p:cNvSpPr/>
          <p:nvPr/>
        </p:nvSpPr>
        <p:spPr>
          <a:xfrm>
            <a:off x="5896598" y="3426864"/>
            <a:ext cx="509647" cy="33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27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DUPLICATE VALUES</a:t>
            </a:r>
            <a:endParaRPr lang="en-IN" dirty="0"/>
          </a:p>
        </p:txBody>
      </p:sp>
      <p:sp>
        <p:nvSpPr>
          <p:cNvPr id="3" name="Content Placeholder 2"/>
          <p:cNvSpPr>
            <a:spLocks noGrp="1"/>
          </p:cNvSpPr>
          <p:nvPr>
            <p:ph idx="1"/>
          </p:nvPr>
        </p:nvSpPr>
        <p:spPr>
          <a:xfrm>
            <a:off x="1097280" y="2290272"/>
            <a:ext cx="10058400" cy="3578821"/>
          </a:xfrm>
        </p:spPr>
        <p:txBody>
          <a:bodyPr>
            <a:normAutofit/>
          </a:bodyPr>
          <a:lstStyle/>
          <a:p>
            <a:pPr lvl="1" algn="just">
              <a:lnSpc>
                <a:spcPct val="150000"/>
              </a:lnSpc>
              <a:buFont typeface="Arial" panose="020B0604020202020204" pitchFamily="34" charset="0"/>
              <a:buChar char="•"/>
            </a:pPr>
            <a:r>
              <a:rPr lang="en-US" sz="2400" dirty="0">
                <a:cs typeface="Times New Roman" panose="02020603050405020304" pitchFamily="18" charset="0"/>
              </a:rPr>
              <a:t>Number of duplicate values in the data set = 32013 </a:t>
            </a:r>
          </a:p>
          <a:p>
            <a:pPr lvl="1" algn="just">
              <a:lnSpc>
                <a:spcPct val="150000"/>
              </a:lnSpc>
              <a:buFont typeface="Arial" panose="020B0604020202020204" pitchFamily="34" charset="0"/>
              <a:buChar char="•"/>
            </a:pPr>
            <a:r>
              <a:rPr lang="en-US" sz="2400" dirty="0" smtClean="0">
                <a:cs typeface="Times New Roman" panose="02020603050405020304" pitchFamily="18" charset="0"/>
              </a:rPr>
              <a:t>In order to </a:t>
            </a:r>
            <a:r>
              <a:rPr lang="en-US" sz="2400" dirty="0">
                <a:cs typeface="Times New Roman" panose="02020603050405020304" pitchFamily="18" charset="0"/>
              </a:rPr>
              <a:t>obtain only distinct </a:t>
            </a:r>
            <a:r>
              <a:rPr lang="en-US" sz="2400" dirty="0" smtClean="0">
                <a:cs typeface="Times New Roman" panose="02020603050405020304" pitchFamily="18" charset="0"/>
              </a:rPr>
              <a:t>records, </a:t>
            </a:r>
            <a:r>
              <a:rPr lang="en-US" sz="2400" dirty="0">
                <a:cs typeface="Times New Roman" panose="02020603050405020304" pitchFamily="18" charset="0"/>
              </a:rPr>
              <a:t>We will eliminate the 32013 duplicate records from the data </a:t>
            </a:r>
            <a:r>
              <a:rPr lang="en-US" sz="2400" dirty="0" smtClean="0">
                <a:cs typeface="Times New Roman" panose="02020603050405020304" pitchFamily="18" charset="0"/>
              </a:rPr>
              <a:t>set. After </a:t>
            </a:r>
            <a:r>
              <a:rPr lang="en-US" sz="2400" dirty="0">
                <a:cs typeface="Times New Roman" panose="02020603050405020304" pitchFamily="18" charset="0"/>
              </a:rPr>
              <a:t>eliminating the </a:t>
            </a:r>
            <a:r>
              <a:rPr lang="en-US" sz="2400" dirty="0" smtClean="0">
                <a:cs typeface="Times New Roman" panose="02020603050405020304" pitchFamily="18" charset="0"/>
              </a:rPr>
              <a:t>duplicate values, </a:t>
            </a:r>
            <a:r>
              <a:rPr lang="en-US" sz="2400" dirty="0">
                <a:cs typeface="Times New Roman" panose="02020603050405020304" pitchFamily="18" charset="0"/>
              </a:rPr>
              <a:t>we will verify whether </a:t>
            </a:r>
            <a:r>
              <a:rPr lang="en-US" sz="2400" dirty="0" smtClean="0">
                <a:cs typeface="Times New Roman" panose="02020603050405020304" pitchFamily="18" charset="0"/>
              </a:rPr>
              <a:t>the </a:t>
            </a:r>
            <a:r>
              <a:rPr lang="en-US" sz="2400" dirty="0">
                <a:cs typeface="Times New Roman" panose="02020603050405020304" pitchFamily="18" charset="0"/>
              </a:rPr>
              <a:t>duplicates were eliminated from the data set or </a:t>
            </a:r>
            <a:r>
              <a:rPr lang="en-US" sz="2400" dirty="0" smtClean="0">
                <a:cs typeface="Times New Roman" panose="02020603050405020304" pitchFamily="18" charset="0"/>
              </a:rPr>
              <a:t>not. </a:t>
            </a:r>
            <a:endParaRPr lang="en-US" sz="2400" dirty="0">
              <a:cs typeface="Times New Roman" panose="02020603050405020304" pitchFamily="18" charset="0"/>
            </a:endParaRPr>
          </a:p>
          <a:p>
            <a:pPr lvl="1" algn="just">
              <a:lnSpc>
                <a:spcPct val="150000"/>
              </a:lnSpc>
              <a:buFont typeface="Arial" panose="020B0604020202020204" pitchFamily="34" charset="0"/>
              <a:buChar char="•"/>
            </a:pPr>
            <a:r>
              <a:rPr lang="en-US" sz="2400" dirty="0">
                <a:cs typeface="Times New Roman" panose="02020603050405020304" pitchFamily="18" charset="0"/>
              </a:rPr>
              <a:t>Number of rows in the dataset after removing duplicates = 87377 </a:t>
            </a:r>
          </a:p>
        </p:txBody>
      </p:sp>
    </p:spTree>
    <p:extLst>
      <p:ext uri="{BB962C8B-B14F-4D97-AF65-F5344CB8AC3E}">
        <p14:creationId xmlns:p14="http://schemas.microsoft.com/office/powerpoint/2010/main" val="33120155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199</TotalTime>
  <Words>412</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HOTEL RESERVATION &amp; CANCELLATION PREDICTION</vt:lpstr>
      <vt:lpstr>PROBLEM STATEMENT</vt:lpstr>
      <vt:lpstr>DATASET</vt:lpstr>
      <vt:lpstr>INDEPENDENTI VARIABLES IN DATASET</vt:lpstr>
      <vt:lpstr>CORRELATION MATRIX</vt:lpstr>
      <vt:lpstr>DATA CLEANING</vt:lpstr>
      <vt:lpstr>REPLACING NULL/MISSING VALUES</vt:lpstr>
      <vt:lpstr>BEFORE AND AFTER REPLACING NULL VALUES</vt:lpstr>
      <vt:lpstr>REMOVING DUPLICATE VALUES</vt:lpstr>
      <vt:lpstr>ENCODING CATEGORICAL DATA</vt:lpstr>
      <vt:lpstr>CATEGORICAL VARIABLES IN DATASET</vt:lpstr>
      <vt:lpstr>TRAINING THE MODEL</vt:lpstr>
      <vt:lpstr>CONFUSION MATRIX</vt:lpstr>
      <vt:lpstr>ACCURACY USING VARIOUS CLASSIFIERS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RESIDENT</dc:title>
  <dc:creator>dell</dc:creator>
  <cp:lastModifiedBy>dell</cp:lastModifiedBy>
  <cp:revision>13</cp:revision>
  <dcterms:created xsi:type="dcterms:W3CDTF">2022-10-06T18:51:27Z</dcterms:created>
  <dcterms:modified xsi:type="dcterms:W3CDTF">2022-10-07T04:13:45Z</dcterms:modified>
</cp:coreProperties>
</file>