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9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AE199-30EE-4867-8E2D-832A85809C3F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C2C1-9B7E-424D-BBE9-D37076F58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9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C2C1-9B7E-424D-BBE9-D37076F58DB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48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A1FCB-EA13-EDE9-1DC8-CC6B8FCB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32A4525-338E-2438-F62F-3EB49C074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0CB50C-EE37-2709-30AE-AF5027180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2A6F0-5159-CEC2-D6B2-EA91E41BF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C2C1-9B7E-424D-BBE9-D37076F58DB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1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3CCE5-A961-674B-B2AA-F5CC6D8C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C67C5B-BA7C-840B-90C7-0CF49EDB6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C685E8-0612-D4F1-BECC-D92CC6060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E7B752-D3BF-02C1-0CF7-FAFEF790A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C2C1-9B7E-424D-BBE9-D37076F58DB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28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6B07-D4A0-8CE7-1417-36549D97C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CE8040-EBB2-A068-822F-567957E4F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10BEB1-0678-B2E0-43B7-138B7C568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F66D2D-A319-5B0F-2969-84D94E51A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C2C1-9B7E-424D-BBE9-D37076F58DB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13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A9E66-8CFD-2AF0-2470-E541B3935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3437EC-C60D-66F5-7D67-1D1992810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E2BD42-0A04-20E3-A2A2-08939356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52862-EB27-CE4A-5458-8F1762929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C2C1-9B7E-424D-BBE9-D37076F58DB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14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39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24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11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69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25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29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4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3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97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0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91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1129E-6F54-4C80-84B2-16A219FDF026}" type="datetimeFigureOut">
              <a:rPr lang="pt-BR" smtClean="0"/>
              <a:t>20/07/2025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D8D62-9008-4B2C-9D25-4DD35E047F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1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24C93-E2CE-0A7C-05BA-1AC38B80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0021"/>
            <a:ext cx="9601200" cy="4771258"/>
          </a:xfrm>
        </p:spPr>
        <p:txBody>
          <a:bodyPr>
            <a:normAutofit/>
          </a:bodyPr>
          <a:lstStyle/>
          <a:p>
            <a:r>
              <a:rPr lang="pt-BR" sz="9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Primeiros Passos no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A53A7-656A-685D-1A95-B5B7903D5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14944"/>
            <a:ext cx="9601200" cy="309075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2">
                    <a:lumMod val="50000"/>
                  </a:schemeClr>
                </a:solidFill>
              </a:rPr>
              <a:t>Seu Guia Rápido para o Controle de Versão e Colaboração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81BA379-BC76-E8FD-F7BA-05DFDE916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79" y="8805700"/>
            <a:ext cx="3416441" cy="28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0C79-276F-0AD6-94D0-E4582E1F9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717C-ED68-3DAD-BDB4-3106434A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37" y="579554"/>
            <a:ext cx="8422105" cy="2826904"/>
          </a:xfrm>
        </p:spPr>
        <p:txBody>
          <a:bodyPr>
            <a:normAutofit/>
          </a:bodyPr>
          <a:lstStyle/>
          <a:p>
            <a:r>
              <a:rPr lang="pt-BR" sz="6000" dirty="0"/>
              <a:t>Onde ir agora?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574569-030F-D83D-99A7-01F75AD49A8B}"/>
              </a:ext>
            </a:extLst>
          </p:cNvPr>
          <p:cNvSpPr txBox="1">
            <a:spLocks/>
          </p:cNvSpPr>
          <p:nvPr/>
        </p:nvSpPr>
        <p:spPr>
          <a:xfrm>
            <a:off x="665737" y="3703552"/>
            <a:ext cx="8422105" cy="1742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0EF29-5651-0E71-AF69-F8C33138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5" y="3642459"/>
            <a:ext cx="8422105" cy="1998186"/>
          </a:xfrm>
        </p:spPr>
        <p:txBody>
          <a:bodyPr>
            <a:normAutofit/>
          </a:bodyPr>
          <a:lstStyle/>
          <a:p>
            <a:r>
              <a:rPr lang="pt-BR" dirty="0"/>
              <a:t>Explore mais comandos Git.</a:t>
            </a:r>
          </a:p>
          <a:p>
            <a:r>
              <a:rPr lang="pt-BR" dirty="0"/>
              <a:t>Participe de projetos Open Source.</a:t>
            </a:r>
          </a:p>
          <a:p>
            <a:r>
              <a:rPr lang="pt-BR" dirty="0"/>
              <a:t>Crie mais projetos!</a:t>
            </a:r>
          </a:p>
        </p:txBody>
      </p:sp>
    </p:spTree>
    <p:extLst>
      <p:ext uri="{BB962C8B-B14F-4D97-AF65-F5344CB8AC3E}">
        <p14:creationId xmlns:p14="http://schemas.microsoft.com/office/powerpoint/2010/main" val="20530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C2F61-E6EB-DAA7-2E70-37E78E12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5" y="765679"/>
            <a:ext cx="8422105" cy="2434059"/>
          </a:xfrm>
        </p:spPr>
        <p:txBody>
          <a:bodyPr>
            <a:normAutofit/>
          </a:bodyPr>
          <a:lstStyle/>
          <a:p>
            <a:r>
              <a:rPr lang="pt-BR" sz="6000" dirty="0"/>
              <a:t>Bem-vindo ao Mundo do GitHub!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56EA3-2F54-965E-ED0C-029BBCA5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4" y="4274559"/>
            <a:ext cx="8422105" cy="837437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Este guia descomplica o GitHub, mostrando como ele pode simplificar sua vida como desenvolvedor.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Prepare-se para dar seus primeiros passos e transformar a maneira como você desenvolve.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0392C4F-5F1F-49DB-AB1F-A2308DE9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47" y="8892556"/>
            <a:ext cx="2561906" cy="25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9FF0-BA53-A3A2-BF27-F760661B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E3430-DC3B-C75F-7EED-56144EF9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1" y="1071324"/>
            <a:ext cx="8422105" cy="1849184"/>
          </a:xfrm>
        </p:spPr>
        <p:txBody>
          <a:bodyPr>
            <a:normAutofit/>
          </a:bodyPr>
          <a:lstStyle/>
          <a:p>
            <a:r>
              <a:rPr lang="pt-BR" sz="6000" dirty="0"/>
              <a:t>O Que é GitHub e Por Que Você Precisa Dele?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6F8F1-2D4A-425E-9931-12E2323AA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0" y="2975990"/>
            <a:ext cx="8422105" cy="161289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GitHub</a:t>
            </a:r>
            <a:r>
              <a:rPr lang="pt-BR" dirty="0"/>
              <a:t> é uma rede social para desenvolvedores e um "super HD" na nuvem para seus projetos, com histórico de todas as alterações.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C032845-E47B-7C3B-5D80-125B8E5568D7}"/>
              </a:ext>
            </a:extLst>
          </p:cNvPr>
          <p:cNvSpPr txBox="1">
            <a:spLocks/>
          </p:cNvSpPr>
          <p:nvPr/>
        </p:nvSpPr>
        <p:spPr>
          <a:xfrm>
            <a:off x="589543" y="4198689"/>
            <a:ext cx="8422105" cy="2434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Por que você precisa do GitHub?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C5720CB-F689-B4AD-428C-CB5039FE4E5C}"/>
              </a:ext>
            </a:extLst>
          </p:cNvPr>
          <p:cNvSpPr txBox="1">
            <a:spLocks/>
          </p:cNvSpPr>
          <p:nvPr/>
        </p:nvSpPr>
        <p:spPr>
          <a:xfrm>
            <a:off x="589540" y="6440511"/>
            <a:ext cx="8422105" cy="5407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Controle de Versão</a:t>
            </a:r>
            <a:r>
              <a:rPr lang="pt-BR" dirty="0"/>
              <a:t>: Salve instantâneos do seu código.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Colaboração</a:t>
            </a:r>
            <a:r>
              <a:rPr lang="pt-BR" dirty="0"/>
              <a:t>: Trabalhe em equipe sem conflitos.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Portfólio</a:t>
            </a:r>
            <a:r>
              <a:rPr lang="pt-BR" dirty="0"/>
              <a:t>: Seus projetos como currículo online.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Backup</a:t>
            </a:r>
            <a:r>
              <a:rPr lang="pt-BR" dirty="0"/>
              <a:t>: Código seguro na nuvem, acessível de qualquer lugar.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AE8F2909-016C-3676-235D-7F841E6E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88" y="10864896"/>
            <a:ext cx="1438205" cy="1438205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39D9221C-673C-51F5-234A-E641595B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69" y="9404226"/>
            <a:ext cx="1301044" cy="1301044"/>
          </a:xfrm>
          <a:prstGeom prst="rect">
            <a:avLst/>
          </a:prstGeom>
        </p:spPr>
      </p:pic>
      <p:pic>
        <p:nvPicPr>
          <p:cNvPr id="12" name="Imagem 11" descr="Uma imagem contendo Ícone&#10;&#10;Descrição gerada automaticamente">
            <a:extLst>
              <a:ext uri="{FF2B5EF4-FFF2-40B4-BE49-F238E27FC236}">
                <a16:creationId xmlns:a16="http://schemas.microsoft.com/office/drawing/2014/main" id="{046DF9BD-665B-987E-18ED-DAC7BA940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85" y="7942171"/>
            <a:ext cx="1580812" cy="1580812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A84C5E64-109D-5419-0168-114A38A36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954" y="6792128"/>
            <a:ext cx="1021275" cy="10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73B5C-9A7D-094D-C1A8-999D571A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3436E-5FA8-6D30-EEDD-01C1BC5B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3" y="1060287"/>
            <a:ext cx="8422105" cy="1560426"/>
          </a:xfrm>
        </p:spPr>
        <p:txBody>
          <a:bodyPr>
            <a:normAutofit/>
          </a:bodyPr>
          <a:lstStyle/>
          <a:p>
            <a:r>
              <a:rPr lang="pt-BR" sz="6000" dirty="0"/>
              <a:t>Seu Primeiro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89F48-9DDD-1CE9-588C-2047BF7D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3" y="5877260"/>
            <a:ext cx="8422105" cy="439553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/>
              <a:t>Acesse </a:t>
            </a:r>
            <a:r>
              <a:rPr lang="pt-BR" b="1" dirty="0"/>
              <a:t>github.com</a:t>
            </a:r>
            <a:r>
              <a:rPr lang="pt-BR" dirty="0"/>
              <a:t>, faça login. </a:t>
            </a:r>
          </a:p>
          <a:p>
            <a:pPr marL="514350" indent="-514350">
              <a:buAutoNum type="arabicPeriod"/>
            </a:pPr>
            <a:r>
              <a:rPr lang="pt-BR" dirty="0"/>
              <a:t>2. Clique em </a:t>
            </a:r>
            <a:r>
              <a:rPr lang="pt-BR" b="1" dirty="0"/>
              <a:t>"+"</a:t>
            </a:r>
            <a:r>
              <a:rPr lang="pt-BR" dirty="0"/>
              <a:t> &gt; </a:t>
            </a:r>
            <a:r>
              <a:rPr lang="pt-BR" b="1" dirty="0"/>
              <a:t>"New repository"</a:t>
            </a:r>
            <a:r>
              <a:rPr lang="pt-BR" dirty="0"/>
              <a:t>. </a:t>
            </a:r>
          </a:p>
          <a:p>
            <a:pPr marL="514350" indent="-514350">
              <a:buAutoNum type="arabicPeriod"/>
            </a:pPr>
            <a:r>
              <a:rPr lang="pt-BR" dirty="0"/>
              <a:t>3. </a:t>
            </a:r>
            <a:r>
              <a:rPr lang="pt-BR" b="1" dirty="0"/>
              <a:t>Nome</a:t>
            </a:r>
            <a:r>
              <a:rPr lang="pt-BR" dirty="0"/>
              <a:t>: Escolha algo claro (ex: `meu-primeiro-projeto`). </a:t>
            </a:r>
          </a:p>
          <a:p>
            <a:pPr marL="514350" indent="-514350">
              <a:buAutoNum type="arabicPeriod"/>
            </a:pPr>
            <a:r>
              <a:rPr lang="pt-BR" dirty="0"/>
              <a:t>4. </a:t>
            </a:r>
            <a:r>
              <a:rPr lang="pt-BR" b="1" dirty="0"/>
              <a:t>Descrição</a:t>
            </a:r>
            <a:r>
              <a:rPr lang="pt-BR" dirty="0"/>
              <a:t>: (Opcional) Breve explicação. </a:t>
            </a:r>
          </a:p>
          <a:p>
            <a:pPr marL="514350" indent="-514350">
              <a:buAutoNum type="arabicPeriod"/>
            </a:pPr>
            <a:r>
              <a:rPr lang="pt-BR" dirty="0"/>
              <a:t>5. </a:t>
            </a:r>
            <a:r>
              <a:rPr lang="pt-BR" b="1" dirty="0"/>
              <a:t>Visibilidade</a:t>
            </a:r>
            <a:r>
              <a:rPr lang="pt-BR" dirty="0"/>
              <a:t>: Público ou Privado. </a:t>
            </a:r>
          </a:p>
          <a:p>
            <a:pPr marL="514350" indent="-514350">
              <a:buAutoNum type="arabicPeriod"/>
            </a:pPr>
            <a:r>
              <a:rPr lang="pt-BR" dirty="0"/>
              <a:t>6. Marque </a:t>
            </a:r>
            <a:r>
              <a:rPr lang="pt-BR" b="1" dirty="0"/>
              <a:t>"Add a README.md"</a:t>
            </a:r>
            <a:r>
              <a:rPr lang="pt-BR" dirty="0"/>
              <a:t>. </a:t>
            </a:r>
          </a:p>
          <a:p>
            <a:pPr marL="514350" indent="-514350">
              <a:buAutoNum type="arabicPeriod"/>
            </a:pPr>
            <a:r>
              <a:rPr lang="pt-BR" dirty="0"/>
              <a:t>7. Clique em </a:t>
            </a:r>
            <a:r>
              <a:rPr lang="pt-BR" b="1" dirty="0"/>
              <a:t>"Create repository"</a:t>
            </a:r>
            <a:r>
              <a:rPr lang="pt-BR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884313-F009-9FD5-56E3-C1539B2F92C7}"/>
              </a:ext>
            </a:extLst>
          </p:cNvPr>
          <p:cNvSpPr txBox="1">
            <a:spLocks/>
          </p:cNvSpPr>
          <p:nvPr/>
        </p:nvSpPr>
        <p:spPr>
          <a:xfrm>
            <a:off x="589543" y="2620713"/>
            <a:ext cx="8422105" cy="2721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Um </a:t>
            </a:r>
            <a:r>
              <a:rPr lang="pt-BR" sz="4800" b="1" dirty="0"/>
              <a:t>repositório</a:t>
            </a:r>
            <a:r>
              <a:rPr lang="pt-BR" sz="4800" dirty="0"/>
              <a:t> é onde seu projeto e todo o histórico de alterações vivem.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EFD9B610-514A-AE39-E9D5-AFEC9517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92" y="10431760"/>
            <a:ext cx="1438205" cy="14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0ACB7-DDE6-ACFE-A5E3-A44CF6B6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3CC8A-944D-969D-C104-1E0A8361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2" y="867360"/>
            <a:ext cx="8422105" cy="3322886"/>
          </a:xfrm>
        </p:spPr>
        <p:txBody>
          <a:bodyPr>
            <a:normAutofit fontScale="90000"/>
          </a:bodyPr>
          <a:lstStyle/>
          <a:p>
            <a:r>
              <a:rPr lang="pt-BR" sz="6700" dirty="0"/>
              <a:t>Clonando o Repositório</a:t>
            </a:r>
            <a:br>
              <a:rPr lang="pt-BR" sz="6000" dirty="0"/>
            </a:br>
            <a:br>
              <a:rPr lang="pt-BR" sz="6000" dirty="0"/>
            </a:br>
            <a:r>
              <a:rPr lang="pt-BR" sz="4800" dirty="0"/>
              <a:t>Trazendo o Código para Sua Máquina</a:t>
            </a:r>
            <a:br>
              <a:rPr lang="pt-BR" sz="6000" dirty="0"/>
            </a:b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EF7C4-D7C6-E756-9E26-911F6359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2" y="3703552"/>
            <a:ext cx="8422105" cy="283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Baixe o repositório online para trabalhar nele localmente.</a:t>
            </a:r>
          </a:p>
          <a:p>
            <a:pPr marL="514350" indent="-514350">
              <a:buAutoNum type="arabicPeriod"/>
            </a:pPr>
            <a:endParaRPr lang="pt-BR" dirty="0"/>
          </a:p>
          <a:p>
            <a:pPr marL="514350" indent="-514350">
              <a:buAutoNum type="arabicPeriod"/>
            </a:pPr>
            <a:r>
              <a:rPr lang="pt-BR" dirty="0"/>
              <a:t>No GitHub, clique </a:t>
            </a:r>
            <a:r>
              <a:rPr lang="pt-BR" b="1" dirty="0"/>
              <a:t>“&lt;&gt; Code” </a:t>
            </a:r>
            <a:r>
              <a:rPr lang="pt-BR" dirty="0"/>
              <a:t>e copie o URL.</a:t>
            </a:r>
          </a:p>
          <a:p>
            <a:pPr marL="514350" indent="-514350">
              <a:buAutoNum type="arabicPeriod"/>
            </a:pPr>
            <a:r>
              <a:rPr lang="pt-BR" dirty="0"/>
              <a:t>No seu </a:t>
            </a:r>
            <a:r>
              <a:rPr lang="pt-BR" b="1" dirty="0"/>
              <a:t>Terminal </a:t>
            </a:r>
            <a:r>
              <a:rPr lang="pt-BR" dirty="0"/>
              <a:t>(ou Prompt de Comando):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3E79BAB-32A5-8417-F3F4-3A01EC8A9DB1}"/>
              </a:ext>
            </a:extLst>
          </p:cNvPr>
          <p:cNvSpPr txBox="1">
            <a:spLocks/>
          </p:cNvSpPr>
          <p:nvPr/>
        </p:nvSpPr>
        <p:spPr>
          <a:xfrm>
            <a:off x="665737" y="3703552"/>
            <a:ext cx="8422105" cy="1742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pic>
        <p:nvPicPr>
          <p:cNvPr id="12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DE4D31B2-17D3-26CA-BBC8-7E71EF30E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4" y="6539744"/>
            <a:ext cx="8991600" cy="148590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98B4960-ACC9-9F7F-800E-87F13EFAF636}"/>
              </a:ext>
            </a:extLst>
          </p:cNvPr>
          <p:cNvSpPr txBox="1">
            <a:spLocks/>
          </p:cNvSpPr>
          <p:nvPr/>
        </p:nvSpPr>
        <p:spPr>
          <a:xfrm>
            <a:off x="665737" y="10678102"/>
            <a:ext cx="8422105" cy="55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Isso cria uma pasta com seu projeto!</a:t>
            </a:r>
            <a:endParaRPr lang="pt-BR" dirty="0"/>
          </a:p>
        </p:txBody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D3D5666D-BE2D-3A9D-2609-2357B30EC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2384"/>
            <a:ext cx="9601200" cy="1747104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A5C5CF51-A220-F6F5-ED7D-9E0BCA9D4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66" y="11276279"/>
            <a:ext cx="1034856" cy="10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3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AE503-3AF3-6993-9D20-C88768A88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ADEDB-9031-F7B5-4089-4F9D877F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36" y="515572"/>
            <a:ext cx="8422105" cy="2052933"/>
          </a:xfrm>
        </p:spPr>
        <p:txBody>
          <a:bodyPr>
            <a:normAutofit/>
          </a:bodyPr>
          <a:lstStyle/>
          <a:p>
            <a:r>
              <a:rPr lang="pt-BR" sz="6000" dirty="0"/>
              <a:t>Seu Primeiro Commit</a:t>
            </a:r>
            <a:br>
              <a:rPr lang="pt-BR" sz="6000" dirty="0"/>
            </a:br>
            <a:r>
              <a:rPr lang="pt-BR" sz="4800" dirty="0"/>
              <a:t>Salvando Suas Mudanças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11945-CB2E-5A00-9AE3-30385AA9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1" y="2830337"/>
            <a:ext cx="8422105" cy="154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b="1" dirty="0"/>
              <a:t>commit</a:t>
            </a:r>
            <a:r>
              <a:rPr lang="pt-BR" dirty="0"/>
              <a:t> é um "ponto de salvamento" no histórico do seu projeto.</a:t>
            </a:r>
          </a:p>
          <a:p>
            <a:pPr marL="0" indent="0">
              <a:buNone/>
            </a:pPr>
            <a:r>
              <a:rPr lang="pt-BR" dirty="0"/>
              <a:t>1.  </a:t>
            </a:r>
            <a:r>
              <a:rPr lang="pt-BR" b="1" dirty="0"/>
              <a:t>Verifique o status</a:t>
            </a:r>
            <a:r>
              <a:rPr lang="pt-BR" dirty="0"/>
              <a:t>: Veja o que mudou.   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EB806C-5EA9-D187-F6B9-855611927CD9}"/>
              </a:ext>
            </a:extLst>
          </p:cNvPr>
          <p:cNvSpPr txBox="1">
            <a:spLocks/>
          </p:cNvSpPr>
          <p:nvPr/>
        </p:nvSpPr>
        <p:spPr>
          <a:xfrm>
            <a:off x="665737" y="3703552"/>
            <a:ext cx="8422105" cy="1742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pic>
        <p:nvPicPr>
          <p:cNvPr id="6" name="Imagem 5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C8B2F418-5CAB-42AD-D64E-AA43A5B39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68" y="4474987"/>
            <a:ext cx="6419850" cy="173355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A389B6-0FDE-8DAC-0098-9F0243835EF6}"/>
              </a:ext>
            </a:extLst>
          </p:cNvPr>
          <p:cNvSpPr txBox="1">
            <a:spLocks/>
          </p:cNvSpPr>
          <p:nvPr/>
        </p:nvSpPr>
        <p:spPr>
          <a:xfrm>
            <a:off x="589541" y="6306627"/>
            <a:ext cx="8422105" cy="54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2.  </a:t>
            </a:r>
            <a:r>
              <a:rPr lang="pt-BR" b="1" dirty="0"/>
              <a:t>Prepare as mudanças</a:t>
            </a:r>
            <a:r>
              <a:rPr lang="pt-BR" dirty="0"/>
              <a:t>: Escolha o que incluir.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8BA952C7-149A-6741-6244-45E8AD5D4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" y="6953495"/>
            <a:ext cx="8820150" cy="203835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92E8F62-A04E-D5A4-6042-8DD6ABE9A721}"/>
              </a:ext>
            </a:extLst>
          </p:cNvPr>
          <p:cNvSpPr txBox="1">
            <a:spLocks/>
          </p:cNvSpPr>
          <p:nvPr/>
        </p:nvSpPr>
        <p:spPr>
          <a:xfrm>
            <a:off x="665737" y="9089935"/>
            <a:ext cx="8422105" cy="881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</a:t>
            </a:r>
            <a:r>
              <a:rPr lang="en-US" b="1" dirty="0"/>
              <a:t>Commite as mudancas: </a:t>
            </a:r>
            <a:r>
              <a:rPr lang="en-US" dirty="0"/>
              <a:t>Salve com uma mensagem clara.</a:t>
            </a:r>
            <a:endParaRPr lang="pt-BR" dirty="0"/>
          </a:p>
        </p:txBody>
      </p:sp>
      <p:pic>
        <p:nvPicPr>
          <p:cNvPr id="21" name="Imagem 20" descr="Texto">
            <a:extLst>
              <a:ext uri="{FF2B5EF4-FFF2-40B4-BE49-F238E27FC236}">
                <a16:creationId xmlns:a16="http://schemas.microsoft.com/office/drawing/2014/main" id="{89D975AF-B8CB-642C-E3B0-39BC0AA48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4" y="10060374"/>
            <a:ext cx="9582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9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CC5A-8D48-01A7-A9E4-B0E863155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475A-7108-DDBE-C9AF-A19576B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4" y="392633"/>
            <a:ext cx="8422105" cy="1909010"/>
          </a:xfrm>
        </p:spPr>
        <p:txBody>
          <a:bodyPr>
            <a:normAutofit/>
          </a:bodyPr>
          <a:lstStyle/>
          <a:p>
            <a:r>
              <a:rPr lang="pt-BR" sz="6000" dirty="0"/>
              <a:t>Enviando Suas Mudanças</a:t>
            </a:r>
            <a:br>
              <a:rPr lang="pt-BR" sz="6000" dirty="0"/>
            </a:br>
            <a:r>
              <a:rPr lang="pt-BR" sz="4800" dirty="0"/>
              <a:t>O `git push` para o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D3348-72B0-A8CE-FF77-6E43F92CD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1" y="2734517"/>
            <a:ext cx="8422105" cy="11745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Envie seus commits locais para o repositório online.</a:t>
            </a:r>
          </a:p>
          <a:p>
            <a:pPr marL="0" indent="0">
              <a:buNone/>
            </a:pPr>
            <a:r>
              <a:rPr lang="pt-BR" dirty="0"/>
              <a:t>ira como você desenvolve.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3315FF6E-2304-082D-7D57-790A47C38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0" y="3909044"/>
            <a:ext cx="7677150" cy="173355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7D3DC5-19ED-0B04-2CB3-5C6AD60B7535}"/>
              </a:ext>
            </a:extLst>
          </p:cNvPr>
          <p:cNvSpPr txBox="1">
            <a:spLocks/>
          </p:cNvSpPr>
          <p:nvPr/>
        </p:nvSpPr>
        <p:spPr>
          <a:xfrm>
            <a:off x="589542" y="6229857"/>
            <a:ext cx="8422105" cy="29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origin</a:t>
            </a:r>
            <a:r>
              <a:rPr lang="pt-BR" dirty="0"/>
              <a:t>: Apelido para a URL do seu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main</a:t>
            </a:r>
            <a:r>
              <a:rPr lang="pt-BR" dirty="0"/>
              <a:t>: Nome da Branch principal do projeto.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Suas alterações agora estão visíveis online e seguras!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38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EC022-8B25-D2F9-791B-79054D7CB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40286-7A4E-523D-7B95-E56EED0C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37" y="579554"/>
            <a:ext cx="8422105" cy="2826904"/>
          </a:xfrm>
        </p:spPr>
        <p:txBody>
          <a:bodyPr>
            <a:normAutofit/>
          </a:bodyPr>
          <a:lstStyle/>
          <a:p>
            <a:r>
              <a:rPr lang="pt-BR" sz="6000" dirty="0"/>
              <a:t>Mantendo Seu Código Atualizado</a:t>
            </a:r>
            <a:br>
              <a:rPr lang="pt-BR" sz="6000" dirty="0"/>
            </a:br>
            <a:r>
              <a:rPr lang="pt-BR" sz="4800" dirty="0"/>
              <a:t>O git pull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14044-F66C-2985-1FCE-1695A0E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5" y="3642459"/>
            <a:ext cx="8422105" cy="199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Baixe as últimas atualizações do GitHub para o seu projeto local.</a:t>
            </a:r>
          </a:p>
          <a:p>
            <a:pPr marL="0" indent="0">
              <a:buNone/>
            </a:pPr>
            <a:r>
              <a:rPr lang="pt-BR" dirty="0"/>
              <a:t>Use antes de começar a trabalhar para garantir que você tem a versão mais recente.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73551F-4F44-9DB7-BD95-301ED8DCD9B3}"/>
              </a:ext>
            </a:extLst>
          </p:cNvPr>
          <p:cNvSpPr txBox="1">
            <a:spLocks/>
          </p:cNvSpPr>
          <p:nvPr/>
        </p:nvSpPr>
        <p:spPr>
          <a:xfrm>
            <a:off x="665737" y="3703552"/>
            <a:ext cx="8422105" cy="1742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BC2A3E8-04D9-DBAE-2483-83854924F9DE}"/>
              </a:ext>
            </a:extLst>
          </p:cNvPr>
          <p:cNvSpPr txBox="1">
            <a:spLocks/>
          </p:cNvSpPr>
          <p:nvPr/>
        </p:nvSpPr>
        <p:spPr>
          <a:xfrm>
            <a:off x="665735" y="7842748"/>
            <a:ext cx="8422105" cy="54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Dica</a:t>
            </a:r>
            <a:r>
              <a:rPr lang="pt-BR" dirty="0"/>
              <a:t>: Sempre puxe antes de começar a codificar!</a:t>
            </a:r>
          </a:p>
        </p:txBody>
      </p:sp>
      <p:pic>
        <p:nvPicPr>
          <p:cNvPr id="8" name="Imagem 7" descr="Texto&#10;&#10;Descrição gerada automaticamente com confiança baixa">
            <a:extLst>
              <a:ext uri="{FF2B5EF4-FFF2-40B4-BE49-F238E27FC236}">
                <a16:creationId xmlns:a16="http://schemas.microsoft.com/office/drawing/2014/main" id="{15F446D5-682C-B802-8FEA-7EE7395FF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5621759"/>
            <a:ext cx="76771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87232-1F7B-1E0E-C699-B8C00AF6C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1E43-5653-7B0B-C1A0-AB02F259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37" y="579554"/>
            <a:ext cx="8422105" cy="2826904"/>
          </a:xfrm>
        </p:spPr>
        <p:txBody>
          <a:bodyPr>
            <a:normAutofit/>
          </a:bodyPr>
          <a:lstStyle/>
          <a:p>
            <a:r>
              <a:rPr lang="pt-BR" sz="6000" dirty="0"/>
              <a:t>Em Resumo: Seu Fluxo de Trabalho Básico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E7D899-9042-692C-7FA6-EEACE9BB99F5}"/>
              </a:ext>
            </a:extLst>
          </p:cNvPr>
          <p:cNvSpPr txBox="1">
            <a:spLocks/>
          </p:cNvSpPr>
          <p:nvPr/>
        </p:nvSpPr>
        <p:spPr>
          <a:xfrm>
            <a:off x="665737" y="3703552"/>
            <a:ext cx="8422105" cy="1742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5407005-D632-0B94-DFF9-FB6A283886BA}"/>
              </a:ext>
            </a:extLst>
          </p:cNvPr>
          <p:cNvSpPr/>
          <p:nvPr/>
        </p:nvSpPr>
        <p:spPr>
          <a:xfrm>
            <a:off x="1151020" y="4279823"/>
            <a:ext cx="2486527" cy="11069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</a:t>
            </a:r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7555AD4-12A2-B025-BE07-BCCDF1AB8B27}"/>
              </a:ext>
            </a:extLst>
          </p:cNvPr>
          <p:cNvSpPr/>
          <p:nvPr/>
        </p:nvSpPr>
        <p:spPr>
          <a:xfrm>
            <a:off x="5835315" y="4261947"/>
            <a:ext cx="2486527" cy="11069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MODIFIQUE</a:t>
            </a:r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1018312-B64B-AE30-FEE6-D91A19971C4D}"/>
              </a:ext>
            </a:extLst>
          </p:cNvPr>
          <p:cNvSpPr/>
          <p:nvPr/>
        </p:nvSpPr>
        <p:spPr>
          <a:xfrm>
            <a:off x="5835314" y="6256441"/>
            <a:ext cx="2486527" cy="11069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57145C0-8557-A9F0-6E9C-F2C1E1CBFD0A}"/>
              </a:ext>
            </a:extLst>
          </p:cNvPr>
          <p:cNvSpPr/>
          <p:nvPr/>
        </p:nvSpPr>
        <p:spPr>
          <a:xfrm>
            <a:off x="1151018" y="6272795"/>
            <a:ext cx="2486527" cy="11069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093D92-56E6-A3CE-AE15-314E1CE44C90}"/>
              </a:ext>
            </a:extLst>
          </p:cNvPr>
          <p:cNvSpPr/>
          <p:nvPr/>
        </p:nvSpPr>
        <p:spPr>
          <a:xfrm>
            <a:off x="1151019" y="8230850"/>
            <a:ext cx="2486527" cy="11069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6039F08-C1F0-DF49-D5B9-AD67B8FEB1EA}"/>
              </a:ext>
            </a:extLst>
          </p:cNvPr>
          <p:cNvSpPr/>
          <p:nvPr/>
        </p:nvSpPr>
        <p:spPr>
          <a:xfrm>
            <a:off x="5835314" y="8278976"/>
            <a:ext cx="2486527" cy="11069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4E0126E4-5668-0ADF-C0C1-456F23C14978}"/>
              </a:ext>
            </a:extLst>
          </p:cNvPr>
          <p:cNvSpPr/>
          <p:nvPr/>
        </p:nvSpPr>
        <p:spPr>
          <a:xfrm>
            <a:off x="4122809" y="4623203"/>
            <a:ext cx="1379621" cy="48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03B6A012-B768-4A85-84BA-E6F3430527CC}"/>
              </a:ext>
            </a:extLst>
          </p:cNvPr>
          <p:cNvSpPr/>
          <p:nvPr/>
        </p:nvSpPr>
        <p:spPr>
          <a:xfrm rot="5400000">
            <a:off x="6751717" y="5641566"/>
            <a:ext cx="653718" cy="404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B68EF1C-2EB7-6426-6ED9-B9D37DF3C2F7}"/>
              </a:ext>
            </a:extLst>
          </p:cNvPr>
          <p:cNvSpPr/>
          <p:nvPr/>
        </p:nvSpPr>
        <p:spPr>
          <a:xfrm rot="10800000">
            <a:off x="4122809" y="6585615"/>
            <a:ext cx="1379621" cy="48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409748F-B41A-50CD-7651-4C0016CA500C}"/>
              </a:ext>
            </a:extLst>
          </p:cNvPr>
          <p:cNvSpPr/>
          <p:nvPr/>
        </p:nvSpPr>
        <p:spPr>
          <a:xfrm rot="5400000">
            <a:off x="2067421" y="7602895"/>
            <a:ext cx="653718" cy="404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14C3ED6B-F432-3804-B41B-AB05470F7845}"/>
              </a:ext>
            </a:extLst>
          </p:cNvPr>
          <p:cNvSpPr/>
          <p:nvPr/>
        </p:nvSpPr>
        <p:spPr>
          <a:xfrm>
            <a:off x="4046620" y="8543670"/>
            <a:ext cx="1379621" cy="48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275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460</Words>
  <Application>Microsoft Office PowerPoint</Application>
  <PresentationFormat>Papel A3 (297 x 420 mm)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Primeiros Passos no GitHub</vt:lpstr>
      <vt:lpstr>Bem-vindo ao Mundo do GitHub!</vt:lpstr>
      <vt:lpstr>O Que é GitHub e Por Que Você Precisa Dele?</vt:lpstr>
      <vt:lpstr>Seu Primeiro Repositório</vt:lpstr>
      <vt:lpstr>Clonando o Repositório  Trazendo o Código para Sua Máquina </vt:lpstr>
      <vt:lpstr>Seu Primeiro Commit Salvando Suas Mudanças</vt:lpstr>
      <vt:lpstr>Enviando Suas Mudanças O `git push` para o GitHub</vt:lpstr>
      <vt:lpstr>Mantendo Seu Código Atualizado O git pull</vt:lpstr>
      <vt:lpstr>Em Resumo: Seu Fluxo de Trabalho Básico</vt:lpstr>
      <vt:lpstr>Onde ir agora?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Avila</dc:creator>
  <cp:lastModifiedBy>Gabriel Avila</cp:lastModifiedBy>
  <cp:revision>2</cp:revision>
  <dcterms:created xsi:type="dcterms:W3CDTF">2025-07-20T23:52:33Z</dcterms:created>
  <dcterms:modified xsi:type="dcterms:W3CDTF">2025-07-21T01:29:35Z</dcterms:modified>
</cp:coreProperties>
</file>