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73" r:id="rId3"/>
    <p:sldId id="257" r:id="rId4"/>
    <p:sldId id="265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81" r:id="rId13"/>
    <p:sldId id="274" r:id="rId14"/>
    <p:sldId id="278" r:id="rId15"/>
    <p:sldId id="277" r:id="rId16"/>
    <p:sldId id="279" r:id="rId17"/>
    <p:sldId id="280" r:id="rId18"/>
    <p:sldId id="275" r:id="rId19"/>
    <p:sldId id="282" r:id="rId20"/>
    <p:sldId id="283" r:id="rId21"/>
    <p:sldId id="276" r:id="rId22"/>
    <p:sldId id="284" r:id="rId23"/>
    <p:sldId id="285" r:id="rId24"/>
    <p:sldId id="286" r:id="rId25"/>
    <p:sldId id="287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89" r:id="rId34"/>
    <p:sldId id="288" r:id="rId35"/>
  </p:sldIdLst>
  <p:sldSz cx="18288000" cy="10287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mbria Math" panose="02040503050406030204" pitchFamily="18" charset="0"/>
      <p:regular r:id="rId41"/>
    </p:embeddedFont>
    <p:embeddedFont>
      <p:font typeface="Ebrima" panose="02000000000000000000" pitchFamily="2" charset="0"/>
      <p:regular r:id="rId42"/>
      <p:bold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CF688"/>
    <a:srgbClr val="FFFFAB"/>
    <a:srgbClr val="F2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font" Target="fonts/font3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font" Target="fonts/font6.fntdata" /><Relationship Id="rId47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font" Target="fonts/font2.fntdata" /><Relationship Id="rId46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5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font" Target="fonts/font1.fntdata" /><Relationship Id="rId40" Type="http://schemas.openxmlformats.org/officeDocument/2006/relationships/font" Target="fonts/font4.fntdata" /><Relationship Id="rId45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font" Target="fonts/font7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61281-D1AD-4EE7-B81B-67F65814529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D7E2F-C274-4EDF-8EF3-27AE74656FC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D7E2F-C274-4EDF-8EF3-27AE74656F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8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D7E2F-C274-4EDF-8EF3-27AE74656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6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D7E2F-C274-4EDF-8EF3-27AE74656FC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2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144D-E31C-4223-BEC7-85A0D65507DB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3C39-5173-4363-ACD0-6870E9EC0075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CE88B-C6C2-4271-94AB-13BE4C7DF654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854B-680D-4877-8E1C-048C73027CAF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AB673-A421-45AF-9EF5-0845BB8A1A91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8E074-EDE0-4780-A53E-476ADFDA1E97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545CD-B107-4693-9CB2-0000C5E02B5D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6BE4-CCC6-4696-AECC-5BB09DDA99AE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7D7C0-76F6-5AE6-4877-28436B6F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6A37-F2F3-4B2F-BA66-7CB2950C3A07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18ED9-C026-BCA8-1753-44DEE0D3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CF76D-378F-C75D-46CD-4A9FA96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002000" y="97917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B7421-F1E5-434B-AD02-3675C7BC5128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E340-6743-4819-89EB-88625BEA2DAC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2C44-B194-45D8-BE6B-9B019C478760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25800" y="98075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0">
                <a:solidFill>
                  <a:schemeClr val="tx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6.png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9600" y="1943090"/>
            <a:ext cx="7734943" cy="2009568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675348"/>
            <a:ext cx="18288000" cy="611652"/>
            <a:chOff x="0" y="0"/>
            <a:chExt cx="4816593" cy="161093"/>
          </a:xfrm>
          <a:solidFill>
            <a:srgbClr val="FFFF00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61093"/>
            </a:xfrm>
            <a:custGeom>
              <a:avLst/>
              <a:gdLst/>
              <a:ahLst/>
              <a:cxnLst/>
              <a:rect l="l" t="t" r="r" b="b"/>
              <a:pathLst>
                <a:path w="4816592" h="161093">
                  <a:moveTo>
                    <a:pt x="0" y="0"/>
                  </a:moveTo>
                  <a:lnTo>
                    <a:pt x="4816592" y="0"/>
                  </a:lnTo>
                  <a:lnTo>
                    <a:pt x="4816592" y="161093"/>
                  </a:lnTo>
                  <a:lnTo>
                    <a:pt x="0" y="161093"/>
                  </a:ln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199193"/>
            </a:xfrm>
            <a:prstGeom prst="rect">
              <a:avLst/>
            </a:prstGeom>
            <a:grpFill/>
            <a:ln>
              <a:solidFill>
                <a:srgbClr val="FFFF00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4335143"/>
            <a:ext cx="15469886" cy="950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21"/>
              </a:lnSpc>
            </a:pPr>
            <a:r>
              <a:rPr lang="en-US" sz="5729" b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Montserrat Bold"/>
              </a:rPr>
              <a:t>Showcase : Deep Markovian Trader</a:t>
            </a:r>
            <a:endParaRPr lang="en-US" sz="5029" b="1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Montserra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125201" y="7920108"/>
            <a:ext cx="6134100" cy="1055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42"/>
              </a:lnSpc>
            </a:pPr>
            <a:r>
              <a:rPr lang="en-US" sz="3030" err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Montserrat"/>
              </a:rPr>
              <a:t>Realização</a:t>
            </a:r>
            <a:r>
              <a:rPr lang="en-US" sz="3030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Montserrat"/>
              </a:rPr>
              <a:t>:</a:t>
            </a:r>
          </a:p>
          <a:p>
            <a:pPr>
              <a:lnSpc>
                <a:spcPts val="4382"/>
              </a:lnSpc>
              <a:spcBef>
                <a:spcPct val="0"/>
              </a:spcBef>
            </a:pPr>
            <a:r>
              <a:rPr lang="en-US" sz="3130" b="1" err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Montserrat Bold"/>
              </a:rPr>
              <a:t>Diretoria</a:t>
            </a:r>
            <a:r>
              <a:rPr lang="en-US" sz="3130" b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Montserrat Bold"/>
              </a:rPr>
              <a:t> de </a:t>
            </a:r>
            <a:r>
              <a:rPr lang="en-US" sz="3130" b="1" err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Montserrat Bold"/>
              </a:rPr>
              <a:t>Tecnologia</a:t>
            </a:r>
            <a:r>
              <a:rPr lang="en-US" sz="3130" b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Montserrat Bold"/>
              </a:rPr>
              <a:t> </a:t>
            </a:r>
            <a:r>
              <a:rPr lang="en-US" sz="3130" b="1" err="1">
                <a:solidFill>
                  <a:srgbClr val="000000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  <a:sym typeface="Montserrat Bold"/>
              </a:rPr>
              <a:t>FEA.dev</a:t>
            </a:r>
            <a:endParaRPr lang="en-US" sz="3130" b="1">
              <a:solidFill>
                <a:srgbClr val="000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  <a:sym typeface="Montserra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1ABD1-E7AB-AB3D-80E5-108843F932B3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7B06D-8406-070B-1796-5585766D9A5B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4C70AD-80E5-9EE9-5DC6-5872F2B92EE8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C7D008-9080-97D9-10D8-0E398613ED40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1F597009-14E2-E30C-E24E-7B975A18EFCE}"/>
              </a:ext>
            </a:extLst>
          </p:cNvPr>
          <p:cNvSpPr/>
          <p:nvPr/>
        </p:nvSpPr>
        <p:spPr>
          <a:xfrm>
            <a:off x="14235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C1B8C-DEAC-64D8-2052-AD4B42D4A851}"/>
              </a:ext>
            </a:extLst>
          </p:cNvPr>
          <p:cNvSpPr/>
          <p:nvPr/>
        </p:nvSpPr>
        <p:spPr>
          <a:xfrm>
            <a:off x="14377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A3A41CDE-161B-580D-21D6-09AD7A421646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1FA022-C1A7-0481-4F2D-11C241BE453B}"/>
              </a:ext>
            </a:extLst>
          </p:cNvPr>
          <p:cNvSpPr txBox="1"/>
          <p:nvPr/>
        </p:nvSpPr>
        <p:spPr>
          <a:xfrm>
            <a:off x="10449226" y="379517"/>
            <a:ext cx="3910008" cy="5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Oportunidades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Finquant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6B1713-564E-E20A-5D87-382BCE33AC8E}"/>
              </a:ext>
            </a:extLst>
          </p:cNvPr>
          <p:cNvSpPr txBox="1"/>
          <p:nvPr/>
        </p:nvSpPr>
        <p:spPr>
          <a:xfrm>
            <a:off x="14397041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Mecanismo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das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8E11FA-A6AF-8370-520C-BA0D790F15F1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Objetivos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Apresentação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5E79F-C974-701D-00C0-6188D4AEAF9C}"/>
              </a:ext>
            </a:extLst>
          </p:cNvPr>
          <p:cNvSpPr txBox="1"/>
          <p:nvPr/>
        </p:nvSpPr>
        <p:spPr>
          <a:xfrm>
            <a:off x="826777" y="2019300"/>
            <a:ext cx="16624921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Ebrima"/>
                <a:ea typeface="Ebrima"/>
                <a:cs typeface="Ebrima"/>
              </a:rPr>
              <a:t>Como </a:t>
            </a:r>
            <a:r>
              <a:rPr lang="en-US" sz="4000" err="1">
                <a:latin typeface="Ebrima"/>
                <a:ea typeface="Ebrima"/>
                <a:cs typeface="Ebrima"/>
              </a:rPr>
              <a:t>nasce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uma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estratégia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quantitativa</a:t>
            </a:r>
            <a:r>
              <a:rPr lang="en-US" sz="4000">
                <a:latin typeface="Ebrima"/>
                <a:ea typeface="Ebrima"/>
                <a:cs typeface="Ebrima"/>
              </a:rPr>
              <a:t>?</a:t>
            </a:r>
            <a:endParaRPr lang="pt-BR"/>
          </a:p>
          <a:p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446C8314-76AC-2776-AC68-7E6C2009A69F}"/>
              </a:ext>
            </a:extLst>
          </p:cNvPr>
          <p:cNvSpPr/>
          <p:nvPr/>
        </p:nvSpPr>
        <p:spPr>
          <a:xfrm>
            <a:off x="1042631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0F0567AE-036E-E49B-494A-A794DA155366}"/>
              </a:ext>
            </a:extLst>
          </p:cNvPr>
          <p:cNvSpPr/>
          <p:nvPr/>
        </p:nvSpPr>
        <p:spPr>
          <a:xfrm>
            <a:off x="1370430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544D9433-BB1A-576A-9A85-A51AA710C5EB}"/>
              </a:ext>
            </a:extLst>
          </p:cNvPr>
          <p:cNvSpPr/>
          <p:nvPr/>
        </p:nvSpPr>
        <p:spPr>
          <a:xfrm>
            <a:off x="714832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607B4A36-FD1E-3407-4141-03C7CEAFAEA9}"/>
              </a:ext>
            </a:extLst>
          </p:cNvPr>
          <p:cNvSpPr/>
          <p:nvPr/>
        </p:nvSpPr>
        <p:spPr>
          <a:xfrm>
            <a:off x="387033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1F697CD5-BBA3-9160-8C66-74D904D51B0D}"/>
              </a:ext>
            </a:extLst>
          </p:cNvPr>
          <p:cNvSpPr/>
          <p:nvPr/>
        </p:nvSpPr>
        <p:spPr>
          <a:xfrm>
            <a:off x="59234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2718C1-7329-1A07-C3A2-79F6FB0173FD}"/>
              </a:ext>
            </a:extLst>
          </p:cNvPr>
          <p:cNvSpPr txBox="1"/>
          <p:nvPr/>
        </p:nvSpPr>
        <p:spPr>
          <a:xfrm>
            <a:off x="1902220" y="363858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62F103-8B0E-03BF-9889-0D9BAE4673C8}"/>
              </a:ext>
            </a:extLst>
          </p:cNvPr>
          <p:cNvSpPr txBox="1"/>
          <p:nvPr/>
        </p:nvSpPr>
        <p:spPr>
          <a:xfrm>
            <a:off x="4945760" y="3638579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0F8178-9617-CF05-3C5A-136FC02E0829}"/>
              </a:ext>
            </a:extLst>
          </p:cNvPr>
          <p:cNvSpPr txBox="1"/>
          <p:nvPr/>
        </p:nvSpPr>
        <p:spPr>
          <a:xfrm>
            <a:off x="8223750" y="3638578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Dados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FA37D9-E29A-0270-546E-F23F93F32FAE}"/>
              </a:ext>
            </a:extLst>
          </p:cNvPr>
          <p:cNvSpPr txBox="1"/>
          <p:nvPr/>
        </p:nvSpPr>
        <p:spPr>
          <a:xfrm>
            <a:off x="11311830" y="3638578"/>
            <a:ext cx="222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3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735244-75FC-297A-2EC0-8EB11653FEBA}"/>
              </a:ext>
            </a:extLst>
          </p:cNvPr>
          <p:cNvSpPr txBox="1"/>
          <p:nvPr/>
        </p:nvSpPr>
        <p:spPr>
          <a:xfrm>
            <a:off x="14435537" y="3638578"/>
            <a:ext cx="252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Backtesting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23EF7C-FF57-09E7-C644-9B61E7E52737}"/>
              </a:ext>
            </a:extLst>
          </p:cNvPr>
          <p:cNvSpPr txBox="1"/>
          <p:nvPr/>
        </p:nvSpPr>
        <p:spPr>
          <a:xfrm>
            <a:off x="826777" y="5208805"/>
            <a:ext cx="1613764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Necessário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definir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em</a:t>
            </a:r>
            <a:r>
              <a:rPr lang="en-US" sz="2800">
                <a:latin typeface="Ebrima"/>
                <a:ea typeface="Ebrima"/>
                <a:cs typeface="Ebrima"/>
              </a:rPr>
              <a:t> que </a:t>
            </a:r>
            <a:r>
              <a:rPr lang="en-US" sz="2800" err="1">
                <a:latin typeface="Ebrima"/>
                <a:ea typeface="Ebrima"/>
                <a:cs typeface="Ebrima"/>
              </a:rPr>
              <a:t>universo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será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trabalhado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+mn-lt"/>
                <a:cs typeface="+mn-lt"/>
              </a:rPr>
              <a:t>Fórmula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ou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algoritmo</a:t>
            </a:r>
            <a:r>
              <a:rPr lang="en-US" sz="2800">
                <a:latin typeface="Ebrima"/>
                <a:ea typeface="+mn-lt"/>
                <a:cs typeface="+mn-lt"/>
              </a:rPr>
              <a:t> que </a:t>
            </a:r>
            <a:r>
              <a:rPr lang="en-US" sz="2800" err="1">
                <a:latin typeface="Ebrima"/>
                <a:ea typeface="+mn-lt"/>
                <a:cs typeface="+mn-lt"/>
              </a:rPr>
              <a:t>analisa</a:t>
            </a:r>
            <a:r>
              <a:rPr lang="en-US" sz="2800">
                <a:latin typeface="Ebrima"/>
                <a:ea typeface="+mn-lt"/>
                <a:cs typeface="+mn-lt"/>
              </a:rPr>
              <a:t> dados para </a:t>
            </a:r>
            <a:r>
              <a:rPr lang="en-US" sz="2800" err="1">
                <a:latin typeface="Ebrima"/>
                <a:ea typeface="+mn-lt"/>
                <a:cs typeface="+mn-lt"/>
              </a:rPr>
              <a:t>gerar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previsões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ou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sinais</a:t>
            </a:r>
            <a:r>
              <a:rPr lang="en-US" sz="2800">
                <a:latin typeface="Ebrima"/>
                <a:ea typeface="+mn-lt"/>
                <a:cs typeface="+mn-lt"/>
              </a:rPr>
              <a:t> de mercado</a:t>
            </a:r>
            <a:endParaRPr lang="en-US" sz="2800">
              <a:latin typeface="Ebrima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Ebrima"/>
                <a:ea typeface="Ebrima"/>
                <a:cs typeface="Ebrima"/>
              </a:rPr>
              <a:t>Etapa </a:t>
            </a:r>
            <a:r>
              <a:rPr lang="en-US" sz="2800" err="1">
                <a:latin typeface="Ebrima"/>
                <a:ea typeface="Ebrima"/>
                <a:cs typeface="Ebrima"/>
              </a:rPr>
              <a:t>importante</a:t>
            </a:r>
            <a:r>
              <a:rPr lang="en-US" sz="2800">
                <a:latin typeface="Ebrima"/>
                <a:ea typeface="Ebrima"/>
                <a:cs typeface="Ebrima"/>
              </a:rPr>
              <a:t> – “Data is the New Oil”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Identificar</a:t>
            </a:r>
            <a:r>
              <a:rPr lang="en-US" sz="2800">
                <a:latin typeface="Ebrima"/>
                <a:ea typeface="Ebrima"/>
                <a:cs typeface="Ebrima"/>
              </a:rPr>
              <a:t> as </a:t>
            </a:r>
            <a:r>
              <a:rPr lang="en-US" sz="2800" err="1">
                <a:latin typeface="Ebrima"/>
                <a:ea typeface="Ebrima"/>
                <a:cs typeface="Ebrima"/>
              </a:rPr>
              <a:t>características</a:t>
            </a:r>
            <a:r>
              <a:rPr lang="en-US" sz="2800">
                <a:latin typeface="Ebrima"/>
                <a:ea typeface="Ebrima"/>
                <a:cs typeface="Ebrima"/>
              </a:rPr>
              <a:t> que </a:t>
            </a:r>
            <a:r>
              <a:rPr lang="en-US" sz="2800" err="1">
                <a:latin typeface="Ebrima"/>
                <a:ea typeface="Ebrima"/>
                <a:cs typeface="Ebrima"/>
              </a:rPr>
              <a:t>asseguram</a:t>
            </a:r>
            <a:r>
              <a:rPr lang="en-US" sz="2800">
                <a:latin typeface="Ebrima"/>
                <a:ea typeface="Ebrima"/>
                <a:cs typeface="Ebrima"/>
              </a:rPr>
              <a:t> o </a:t>
            </a:r>
            <a:r>
              <a:rPr lang="en-US" sz="2800" err="1">
                <a:latin typeface="Ebrima"/>
                <a:ea typeface="Ebrima"/>
                <a:cs typeface="Ebrima"/>
              </a:rPr>
              <a:t>melhor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funcionamento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uma</a:t>
            </a:r>
            <a:r>
              <a:rPr lang="en-US" sz="2800">
                <a:latin typeface="Ebrima"/>
                <a:ea typeface="Ebrima"/>
                <a:cs typeface="Ebrima"/>
              </a:rPr>
              <a:t> dada </a:t>
            </a:r>
            <a:r>
              <a:rPr lang="en-US" sz="2800" err="1">
                <a:latin typeface="Ebrima"/>
                <a:ea typeface="Ebrima"/>
                <a:cs typeface="Ebrima"/>
              </a:rPr>
              <a:t>estratégia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81944-3D36-648E-A032-3188D555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51BD6B-56FE-80F9-C20C-BB4D4C8BFF89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EAF287-B2F6-1673-EE55-FCDB75A76B4F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Introdução</a:t>
            </a:r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1F715-40E0-F44D-2099-3721C9E9E35C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D05A19-85C5-586C-9E84-65C963850B24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F014A6-E70A-881D-6E8F-4E9EC0E55BA6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1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1ABD1-E7AB-AB3D-80E5-108843F932B3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7B06D-8406-070B-1796-5585766D9A5B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4C70AD-80E5-9EE9-5DC6-5872F2B92EE8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C7D008-9080-97D9-10D8-0E398613ED40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1F597009-14E2-E30C-E24E-7B975A18EFCE}"/>
              </a:ext>
            </a:extLst>
          </p:cNvPr>
          <p:cNvSpPr/>
          <p:nvPr/>
        </p:nvSpPr>
        <p:spPr>
          <a:xfrm>
            <a:off x="14235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C1B8C-DEAC-64D8-2052-AD4B42D4A851}"/>
              </a:ext>
            </a:extLst>
          </p:cNvPr>
          <p:cNvSpPr/>
          <p:nvPr/>
        </p:nvSpPr>
        <p:spPr>
          <a:xfrm>
            <a:off x="14377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A3A41CDE-161B-580D-21D6-09AD7A421646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1FA022-C1A7-0481-4F2D-11C241BE453B}"/>
              </a:ext>
            </a:extLst>
          </p:cNvPr>
          <p:cNvSpPr txBox="1"/>
          <p:nvPr/>
        </p:nvSpPr>
        <p:spPr>
          <a:xfrm>
            <a:off x="10449226" y="379517"/>
            <a:ext cx="3910008" cy="5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Oportunidades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Finquant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6B1713-564E-E20A-5D87-382BCE33AC8E}"/>
              </a:ext>
            </a:extLst>
          </p:cNvPr>
          <p:cNvSpPr txBox="1"/>
          <p:nvPr/>
        </p:nvSpPr>
        <p:spPr>
          <a:xfrm>
            <a:off x="14397041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Mecanismo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das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8E11FA-A6AF-8370-520C-BA0D790F15F1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Objetivos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Apresentação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5E79F-C974-701D-00C0-6188D4AEAF9C}"/>
              </a:ext>
            </a:extLst>
          </p:cNvPr>
          <p:cNvSpPr txBox="1"/>
          <p:nvPr/>
        </p:nvSpPr>
        <p:spPr>
          <a:xfrm>
            <a:off x="826777" y="2019300"/>
            <a:ext cx="16624921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Ebrima"/>
                <a:ea typeface="Ebrima"/>
                <a:cs typeface="Ebrima"/>
              </a:rPr>
              <a:t>Como </a:t>
            </a:r>
            <a:r>
              <a:rPr lang="en-US" sz="4000" err="1">
                <a:latin typeface="Ebrima"/>
                <a:ea typeface="Ebrima"/>
                <a:cs typeface="Ebrima"/>
              </a:rPr>
              <a:t>nasce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uma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estratégia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quantitativa</a:t>
            </a:r>
            <a:r>
              <a:rPr lang="en-US" sz="4000">
                <a:latin typeface="Ebrima"/>
                <a:ea typeface="Ebrima"/>
                <a:cs typeface="Ebrima"/>
              </a:rPr>
              <a:t>?</a:t>
            </a:r>
            <a:endParaRPr lang="pt-BR"/>
          </a:p>
          <a:p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66084CD4-0873-685D-85FF-4A0E40EDCEF8}"/>
              </a:ext>
            </a:extLst>
          </p:cNvPr>
          <p:cNvSpPr/>
          <p:nvPr/>
        </p:nvSpPr>
        <p:spPr>
          <a:xfrm>
            <a:off x="1042631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7D76C3F-398D-0EBB-A8C9-AB8449A75382}"/>
              </a:ext>
            </a:extLst>
          </p:cNvPr>
          <p:cNvSpPr/>
          <p:nvPr/>
        </p:nvSpPr>
        <p:spPr>
          <a:xfrm>
            <a:off x="1370430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0E7E1049-1C0C-F624-E124-4F48B36A379C}"/>
              </a:ext>
            </a:extLst>
          </p:cNvPr>
          <p:cNvSpPr/>
          <p:nvPr/>
        </p:nvSpPr>
        <p:spPr>
          <a:xfrm>
            <a:off x="714832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21EBEF36-B484-163F-0935-E2FF07682760}"/>
              </a:ext>
            </a:extLst>
          </p:cNvPr>
          <p:cNvSpPr/>
          <p:nvPr/>
        </p:nvSpPr>
        <p:spPr>
          <a:xfrm>
            <a:off x="387033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35420590-160B-B403-FA09-2655A48CEECF}"/>
              </a:ext>
            </a:extLst>
          </p:cNvPr>
          <p:cNvSpPr/>
          <p:nvPr/>
        </p:nvSpPr>
        <p:spPr>
          <a:xfrm>
            <a:off x="59234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FDA37-B7AA-8B84-5EF9-66D342EC07B8}"/>
              </a:ext>
            </a:extLst>
          </p:cNvPr>
          <p:cNvSpPr txBox="1"/>
          <p:nvPr/>
        </p:nvSpPr>
        <p:spPr>
          <a:xfrm>
            <a:off x="1902220" y="363858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953496-A122-DDCB-0525-C4528860A350}"/>
              </a:ext>
            </a:extLst>
          </p:cNvPr>
          <p:cNvSpPr txBox="1"/>
          <p:nvPr/>
        </p:nvSpPr>
        <p:spPr>
          <a:xfrm>
            <a:off x="4945760" y="3638579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A8DA22-A5E9-F08D-A5F3-1DCF0AA6B7B8}"/>
              </a:ext>
            </a:extLst>
          </p:cNvPr>
          <p:cNvSpPr txBox="1"/>
          <p:nvPr/>
        </p:nvSpPr>
        <p:spPr>
          <a:xfrm>
            <a:off x="8223750" y="3638578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Dados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15B251-2A2A-542E-5392-9FA765B7F108}"/>
              </a:ext>
            </a:extLst>
          </p:cNvPr>
          <p:cNvSpPr txBox="1"/>
          <p:nvPr/>
        </p:nvSpPr>
        <p:spPr>
          <a:xfrm>
            <a:off x="11311830" y="3638578"/>
            <a:ext cx="222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29B5E3-016A-D8CC-A43F-1544043961C2}"/>
              </a:ext>
            </a:extLst>
          </p:cNvPr>
          <p:cNvSpPr txBox="1"/>
          <p:nvPr/>
        </p:nvSpPr>
        <p:spPr>
          <a:xfrm>
            <a:off x="14435537" y="3638578"/>
            <a:ext cx="252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Backtesting</a:t>
            </a:r>
            <a:endParaRPr lang="en-US" sz="3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373C0-D0A9-276B-F18E-9D6FC9F10AB7}"/>
              </a:ext>
            </a:extLst>
          </p:cNvPr>
          <p:cNvSpPr txBox="1"/>
          <p:nvPr/>
        </p:nvSpPr>
        <p:spPr>
          <a:xfrm>
            <a:off x="826777" y="5208805"/>
            <a:ext cx="16137645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Necessário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definir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em</a:t>
            </a:r>
            <a:r>
              <a:rPr lang="en-US" sz="2800">
                <a:latin typeface="Ebrima"/>
                <a:ea typeface="Ebrima"/>
                <a:cs typeface="Ebrima"/>
              </a:rPr>
              <a:t> que </a:t>
            </a:r>
            <a:r>
              <a:rPr lang="en-US" sz="2800" err="1">
                <a:latin typeface="Ebrima"/>
                <a:ea typeface="Ebrima"/>
                <a:cs typeface="Ebrima"/>
              </a:rPr>
              <a:t>universo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será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trabalhado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+mn-lt"/>
                <a:cs typeface="+mn-lt"/>
              </a:rPr>
              <a:t>Fórmula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ou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algoritmo</a:t>
            </a:r>
            <a:r>
              <a:rPr lang="en-US" sz="2800">
                <a:latin typeface="Ebrima"/>
                <a:ea typeface="+mn-lt"/>
                <a:cs typeface="+mn-lt"/>
              </a:rPr>
              <a:t> que </a:t>
            </a:r>
            <a:r>
              <a:rPr lang="en-US" sz="2800" err="1">
                <a:latin typeface="Ebrima"/>
                <a:ea typeface="+mn-lt"/>
                <a:cs typeface="+mn-lt"/>
              </a:rPr>
              <a:t>analisa</a:t>
            </a:r>
            <a:r>
              <a:rPr lang="en-US" sz="2800">
                <a:latin typeface="Ebrima"/>
                <a:ea typeface="+mn-lt"/>
                <a:cs typeface="+mn-lt"/>
              </a:rPr>
              <a:t> dados para </a:t>
            </a:r>
            <a:r>
              <a:rPr lang="en-US" sz="2800" err="1">
                <a:latin typeface="Ebrima"/>
                <a:ea typeface="+mn-lt"/>
                <a:cs typeface="+mn-lt"/>
              </a:rPr>
              <a:t>gerar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previsões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ou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sinais</a:t>
            </a:r>
            <a:r>
              <a:rPr lang="en-US" sz="2800">
                <a:latin typeface="Ebrima"/>
                <a:ea typeface="+mn-lt"/>
                <a:cs typeface="+mn-lt"/>
              </a:rPr>
              <a:t> de mercado</a:t>
            </a:r>
            <a:endParaRPr lang="en-US" sz="2800">
              <a:latin typeface="Ebrima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Ebrima"/>
                <a:ea typeface="Ebrima"/>
                <a:cs typeface="Ebrima"/>
              </a:rPr>
              <a:t>Etapa </a:t>
            </a:r>
            <a:r>
              <a:rPr lang="en-US" sz="2800" err="1">
                <a:latin typeface="Ebrima"/>
                <a:ea typeface="Ebrima"/>
                <a:cs typeface="Ebrima"/>
              </a:rPr>
              <a:t>importante</a:t>
            </a:r>
            <a:r>
              <a:rPr lang="en-US" sz="2800">
                <a:latin typeface="Ebrima"/>
                <a:ea typeface="Ebrima"/>
                <a:cs typeface="Ebrima"/>
              </a:rPr>
              <a:t> – “Data is the New Oil”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Ebrima"/>
                <a:ea typeface="+mn-lt"/>
                <a:cs typeface="+mn-lt"/>
              </a:rPr>
              <a:t>Conjunto de </a:t>
            </a:r>
            <a:r>
              <a:rPr lang="en-US" sz="2800" err="1">
                <a:latin typeface="Ebrima"/>
                <a:ea typeface="+mn-lt"/>
                <a:cs typeface="+mn-lt"/>
              </a:rPr>
              <a:t>regras</a:t>
            </a:r>
            <a:r>
              <a:rPr lang="en-US" sz="2800">
                <a:latin typeface="Ebrima"/>
                <a:ea typeface="+mn-lt"/>
                <a:cs typeface="+mn-lt"/>
              </a:rPr>
              <a:t> que </a:t>
            </a:r>
            <a:r>
              <a:rPr lang="en-US" sz="2800" err="1">
                <a:latin typeface="Ebrima"/>
                <a:ea typeface="+mn-lt"/>
                <a:cs typeface="+mn-lt"/>
              </a:rPr>
              <a:t>usa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os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sinais</a:t>
            </a:r>
            <a:r>
              <a:rPr lang="en-US" sz="2800">
                <a:latin typeface="Ebrima"/>
                <a:ea typeface="+mn-lt"/>
                <a:cs typeface="+mn-lt"/>
              </a:rPr>
              <a:t> do </a:t>
            </a:r>
            <a:r>
              <a:rPr lang="en-US" sz="2800" err="1">
                <a:latin typeface="Ebrima"/>
                <a:ea typeface="+mn-lt"/>
                <a:cs typeface="+mn-lt"/>
              </a:rPr>
              <a:t>modelo</a:t>
            </a:r>
            <a:r>
              <a:rPr lang="en-US" sz="2800">
                <a:latin typeface="Ebrima"/>
                <a:ea typeface="+mn-lt"/>
                <a:cs typeface="+mn-lt"/>
              </a:rPr>
              <a:t> para </a:t>
            </a:r>
            <a:r>
              <a:rPr lang="en-US" sz="2800" err="1">
                <a:latin typeface="Ebrima"/>
                <a:ea typeface="+mn-lt"/>
                <a:cs typeface="+mn-lt"/>
              </a:rPr>
              <a:t>executar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decisões</a:t>
            </a:r>
            <a:r>
              <a:rPr lang="en-US" sz="2800">
                <a:latin typeface="Ebrima"/>
                <a:ea typeface="+mn-lt"/>
                <a:cs typeface="+mn-lt"/>
              </a:rPr>
              <a:t> de </a:t>
            </a:r>
            <a:r>
              <a:rPr lang="en-US" sz="2800" err="1">
                <a:latin typeface="Ebrima"/>
                <a:ea typeface="+mn-lt"/>
                <a:cs typeface="+mn-lt"/>
              </a:rPr>
              <a:t>compra</a:t>
            </a:r>
            <a:r>
              <a:rPr lang="en-US" sz="2800">
                <a:latin typeface="Ebrima"/>
                <a:ea typeface="+mn-lt"/>
                <a:cs typeface="+mn-lt"/>
              </a:rPr>
              <a:t> e </a:t>
            </a:r>
            <a:r>
              <a:rPr lang="en-US" sz="2800" err="1">
                <a:latin typeface="Ebrima"/>
                <a:ea typeface="+mn-lt"/>
                <a:cs typeface="+mn-lt"/>
              </a:rPr>
              <a:t>venda</a:t>
            </a:r>
            <a:r>
              <a:rPr lang="en-US" sz="2800">
                <a:latin typeface="Ebrima"/>
                <a:ea typeface="+mn-lt"/>
                <a:cs typeface="+mn-lt"/>
              </a:rPr>
              <a:t>.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Ebrima"/>
                <a:ea typeface="Ebrima"/>
                <a:cs typeface="Ebrima"/>
              </a:rPr>
              <a:t>Etapa que </a:t>
            </a:r>
            <a:r>
              <a:rPr lang="en-US" sz="2800" err="1">
                <a:latin typeface="Ebrima"/>
                <a:ea typeface="Ebrima"/>
                <a:cs typeface="Ebrima"/>
              </a:rPr>
              <a:t>consiste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em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testar</a:t>
            </a:r>
            <a:r>
              <a:rPr lang="en-US" sz="2800">
                <a:latin typeface="Ebrima"/>
                <a:ea typeface="Ebrima"/>
                <a:cs typeface="Ebrima"/>
              </a:rPr>
              <a:t> o </a:t>
            </a: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 no passado – </a:t>
            </a:r>
            <a:r>
              <a:rPr lang="en-US" sz="2800" err="1">
                <a:latin typeface="Ebrima"/>
                <a:ea typeface="Ebrima"/>
                <a:cs typeface="Ebrima"/>
              </a:rPr>
              <a:t>avaliando</a:t>
            </a:r>
            <a:r>
              <a:rPr lang="en-US" sz="2800">
                <a:latin typeface="Ebrima"/>
                <a:ea typeface="Ebrima"/>
                <a:cs typeface="Ebrima"/>
              </a:rPr>
              <a:t> a </a:t>
            </a:r>
            <a:r>
              <a:rPr lang="en-US" sz="2800" err="1">
                <a:latin typeface="Ebrima"/>
                <a:ea typeface="Ebrima"/>
                <a:cs typeface="Ebrima"/>
              </a:rPr>
              <a:t>sua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eficácia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3DA5F-3B37-F103-CFB7-390DE3FF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2B3632-103E-08F0-EEFF-813C437EFF8A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F8867A-4798-55FD-5BB1-7B48CA8FF8D2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Introdução</a:t>
            </a:r>
            <a:endParaRPr lang="en-US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EE0FCA-1253-41C3-22FB-581271650DF0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249C27-9A6A-0189-6233-8CD953FDCA42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120A78-69B4-E292-FDE4-827383399512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4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C6819A-1B46-C4DE-4334-CE0875286FD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D2F496-2ADE-4937-561F-8AD52C6AB6A7}"/>
              </a:ext>
            </a:extLst>
          </p:cNvPr>
          <p:cNvSpPr/>
          <p:nvPr/>
        </p:nvSpPr>
        <p:spPr>
          <a:xfrm>
            <a:off x="2400300" y="1790700"/>
            <a:ext cx="13487400" cy="67056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FD543-3880-8CCB-DC9E-66E50894865C}"/>
              </a:ext>
            </a:extLst>
          </p:cNvPr>
          <p:cNvSpPr txBox="1"/>
          <p:nvPr/>
        </p:nvSpPr>
        <p:spPr>
          <a:xfrm>
            <a:off x="2400300" y="4358670"/>
            <a:ext cx="1348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Deep Markovian Trader</a:t>
            </a:r>
          </a:p>
        </p:txBody>
      </p:sp>
    </p:spTree>
    <p:extLst>
      <p:ext uri="{BB962C8B-B14F-4D97-AF65-F5344CB8AC3E}">
        <p14:creationId xmlns:p14="http://schemas.microsoft.com/office/powerpoint/2010/main" val="154348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Markov-Switching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Garch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401799" y="206822"/>
            <a:ext cx="391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</a:t>
            </a:r>
          </a:p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4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09C65E5-245C-8602-07EB-3C0F516D99E7}"/>
              </a:ext>
            </a:extLst>
          </p:cNvPr>
          <p:cNvSpPr/>
          <p:nvPr/>
        </p:nvSpPr>
        <p:spPr>
          <a:xfrm>
            <a:off x="1042631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58A964A-5A94-83A2-C733-CF91F5379636}"/>
              </a:ext>
            </a:extLst>
          </p:cNvPr>
          <p:cNvSpPr/>
          <p:nvPr/>
        </p:nvSpPr>
        <p:spPr>
          <a:xfrm>
            <a:off x="1370430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5DEBB5B-C6F2-35EC-B0C1-4F97A0A04869}"/>
              </a:ext>
            </a:extLst>
          </p:cNvPr>
          <p:cNvSpPr/>
          <p:nvPr/>
        </p:nvSpPr>
        <p:spPr>
          <a:xfrm>
            <a:off x="714832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E9C0491-8134-9625-CC85-A1B1E85EB340}"/>
              </a:ext>
            </a:extLst>
          </p:cNvPr>
          <p:cNvSpPr/>
          <p:nvPr/>
        </p:nvSpPr>
        <p:spPr>
          <a:xfrm>
            <a:off x="387033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F9FEF61F-4B19-65A6-130D-BF06790ABEDA}"/>
              </a:ext>
            </a:extLst>
          </p:cNvPr>
          <p:cNvSpPr/>
          <p:nvPr/>
        </p:nvSpPr>
        <p:spPr>
          <a:xfrm>
            <a:off x="59234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80C2F-E688-2A61-A0FA-49A41A4B9E0E}"/>
              </a:ext>
            </a:extLst>
          </p:cNvPr>
          <p:cNvSpPr txBox="1"/>
          <p:nvPr/>
        </p:nvSpPr>
        <p:spPr>
          <a:xfrm>
            <a:off x="1902220" y="3638580"/>
            <a:ext cx="145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endParaRPr lang="en-US" sz="3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EB18F-3742-8C0C-C22D-DD23F5AC5DBC}"/>
              </a:ext>
            </a:extLst>
          </p:cNvPr>
          <p:cNvSpPr txBox="1"/>
          <p:nvPr/>
        </p:nvSpPr>
        <p:spPr>
          <a:xfrm>
            <a:off x="4945760" y="3638579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5F0F9B-473E-7DE2-CDEF-D24B63FF3795}"/>
              </a:ext>
            </a:extLst>
          </p:cNvPr>
          <p:cNvSpPr txBox="1"/>
          <p:nvPr/>
        </p:nvSpPr>
        <p:spPr>
          <a:xfrm>
            <a:off x="8223750" y="3638578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Dados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2B2B8-4FD4-ADFE-75AE-A1FE008C0867}"/>
              </a:ext>
            </a:extLst>
          </p:cNvPr>
          <p:cNvSpPr txBox="1"/>
          <p:nvPr/>
        </p:nvSpPr>
        <p:spPr>
          <a:xfrm>
            <a:off x="11311830" y="3638578"/>
            <a:ext cx="222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34361C-1E49-DFF6-A8DF-0A7E2F9BEBB8}"/>
              </a:ext>
            </a:extLst>
          </p:cNvPr>
          <p:cNvSpPr txBox="1"/>
          <p:nvPr/>
        </p:nvSpPr>
        <p:spPr>
          <a:xfrm>
            <a:off x="14435537" y="3638578"/>
            <a:ext cx="252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Backtesting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F1A8E6-8F91-9A58-4EE6-3A12F6911CA6}"/>
              </a:ext>
            </a:extLst>
          </p:cNvPr>
          <p:cNvSpPr txBox="1"/>
          <p:nvPr/>
        </p:nvSpPr>
        <p:spPr>
          <a:xfrm>
            <a:off x="826777" y="5132605"/>
            <a:ext cx="16137645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: S&amp;P500</a:t>
            </a: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B431CE-FCFB-9480-8799-E5769CCB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227A5D-6FDE-CB94-B650-4E4AADFD3635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2827B5-DF83-CAE7-AB38-F74F7D5669F0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166F78-142A-7067-AD92-BBE6CF386196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A8C623-1D7B-665B-5D22-AD2BCFC85041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8C8E0F-AD89-0178-AD1D-8BA2B9D01AD4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2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Markov-Switching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Garch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401799" y="206822"/>
            <a:ext cx="391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</a:t>
            </a:r>
          </a:p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4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09C65E5-245C-8602-07EB-3C0F516D99E7}"/>
              </a:ext>
            </a:extLst>
          </p:cNvPr>
          <p:cNvSpPr/>
          <p:nvPr/>
        </p:nvSpPr>
        <p:spPr>
          <a:xfrm>
            <a:off x="1042631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58A964A-5A94-83A2-C733-CF91F5379636}"/>
              </a:ext>
            </a:extLst>
          </p:cNvPr>
          <p:cNvSpPr/>
          <p:nvPr/>
        </p:nvSpPr>
        <p:spPr>
          <a:xfrm>
            <a:off x="1370430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5DEBB5B-C6F2-35EC-B0C1-4F97A0A04869}"/>
              </a:ext>
            </a:extLst>
          </p:cNvPr>
          <p:cNvSpPr/>
          <p:nvPr/>
        </p:nvSpPr>
        <p:spPr>
          <a:xfrm>
            <a:off x="714832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E9C0491-8134-9625-CC85-A1B1E85EB340}"/>
              </a:ext>
            </a:extLst>
          </p:cNvPr>
          <p:cNvSpPr/>
          <p:nvPr/>
        </p:nvSpPr>
        <p:spPr>
          <a:xfrm>
            <a:off x="387033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F9FEF61F-4B19-65A6-130D-BF06790ABEDA}"/>
              </a:ext>
            </a:extLst>
          </p:cNvPr>
          <p:cNvSpPr/>
          <p:nvPr/>
        </p:nvSpPr>
        <p:spPr>
          <a:xfrm>
            <a:off x="59234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80C2F-E688-2A61-A0FA-49A41A4B9E0E}"/>
              </a:ext>
            </a:extLst>
          </p:cNvPr>
          <p:cNvSpPr txBox="1"/>
          <p:nvPr/>
        </p:nvSpPr>
        <p:spPr>
          <a:xfrm>
            <a:off x="1902220" y="3638580"/>
            <a:ext cx="145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EB18F-3742-8C0C-C22D-DD23F5AC5DBC}"/>
              </a:ext>
            </a:extLst>
          </p:cNvPr>
          <p:cNvSpPr txBox="1"/>
          <p:nvPr/>
        </p:nvSpPr>
        <p:spPr>
          <a:xfrm>
            <a:off x="4945760" y="3638579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endParaRPr lang="en-US" sz="3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5F0F9B-473E-7DE2-CDEF-D24B63FF3795}"/>
              </a:ext>
            </a:extLst>
          </p:cNvPr>
          <p:cNvSpPr txBox="1"/>
          <p:nvPr/>
        </p:nvSpPr>
        <p:spPr>
          <a:xfrm>
            <a:off x="8223750" y="3638578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Dados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2B2B8-4FD4-ADFE-75AE-A1FE008C0867}"/>
              </a:ext>
            </a:extLst>
          </p:cNvPr>
          <p:cNvSpPr txBox="1"/>
          <p:nvPr/>
        </p:nvSpPr>
        <p:spPr>
          <a:xfrm>
            <a:off x="11311830" y="3638578"/>
            <a:ext cx="222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34361C-1E49-DFF6-A8DF-0A7E2F9BEBB8}"/>
              </a:ext>
            </a:extLst>
          </p:cNvPr>
          <p:cNvSpPr txBox="1"/>
          <p:nvPr/>
        </p:nvSpPr>
        <p:spPr>
          <a:xfrm>
            <a:off x="14435537" y="3638578"/>
            <a:ext cx="252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Backtesting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DD0528-8A68-6619-0364-315776A1DC16}"/>
              </a:ext>
            </a:extLst>
          </p:cNvPr>
          <p:cNvSpPr txBox="1"/>
          <p:nvPr/>
        </p:nvSpPr>
        <p:spPr>
          <a:xfrm>
            <a:off x="826777" y="5132605"/>
            <a:ext cx="16137645" cy="22375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r>
              <a:rPr lang="en-US" sz="2800">
                <a:latin typeface="Ebrima"/>
                <a:ea typeface="Ebrima"/>
                <a:cs typeface="Ebrima"/>
              </a:rPr>
              <a:t>: S&amp;P500</a:t>
            </a: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4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: MSGARCH – </a:t>
            </a: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econométrico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usado</a:t>
            </a:r>
            <a:r>
              <a:rPr lang="en-US" sz="2800">
                <a:latin typeface="Ebrima"/>
                <a:ea typeface="Ebrima"/>
                <a:cs typeface="Ebrima"/>
              </a:rPr>
              <a:t> para </a:t>
            </a:r>
            <a:r>
              <a:rPr lang="en-US" sz="2800" err="1">
                <a:latin typeface="Ebrima"/>
                <a:ea typeface="Ebrima"/>
                <a:cs typeface="Ebrima"/>
              </a:rPr>
              <a:t>modelar</a:t>
            </a:r>
            <a:r>
              <a:rPr lang="en-US" sz="2800">
                <a:latin typeface="Ebrima"/>
                <a:ea typeface="Ebrima"/>
                <a:cs typeface="Ebrima"/>
              </a:rPr>
              <a:t> a </a:t>
            </a:r>
            <a:r>
              <a:rPr lang="en-US" sz="2800" err="1">
                <a:latin typeface="Ebrima"/>
                <a:ea typeface="Ebrima"/>
                <a:cs typeface="Ebrima"/>
              </a:rPr>
              <a:t>volatilidade</a:t>
            </a:r>
            <a:r>
              <a:rPr lang="en-US" sz="2800">
                <a:latin typeface="Ebrima"/>
                <a:ea typeface="Ebrima"/>
                <a:cs typeface="Ebrima"/>
              </a:rPr>
              <a:t> dos </a:t>
            </a: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r>
              <a:rPr lang="en-US" sz="2800">
                <a:latin typeface="Ebrima"/>
                <a:ea typeface="Ebrima"/>
                <a:cs typeface="Ebrima"/>
              </a:rPr>
              <a:t>; LSTM – </a:t>
            </a: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 de IA </a:t>
            </a:r>
            <a:r>
              <a:rPr lang="en-US" sz="2800" err="1">
                <a:latin typeface="Ebrima"/>
                <a:ea typeface="Ebrima"/>
                <a:cs typeface="Ebrima"/>
              </a:rPr>
              <a:t>aplicado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nas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ações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filtradas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como</a:t>
            </a:r>
            <a:r>
              <a:rPr lang="en-US" sz="2800">
                <a:latin typeface="Ebrima"/>
                <a:ea typeface="Ebrima"/>
                <a:cs typeface="Ebrima"/>
              </a:rPr>
              <a:t> low vol </a:t>
            </a:r>
            <a:r>
              <a:rPr lang="en-US" sz="2800" err="1">
                <a:latin typeface="Ebrima"/>
                <a:ea typeface="Ebrima"/>
                <a:cs typeface="Ebrima"/>
              </a:rPr>
              <a:t>pelo</a:t>
            </a:r>
            <a:r>
              <a:rPr lang="en-US" sz="2800">
                <a:latin typeface="Ebrima"/>
                <a:ea typeface="Ebrima"/>
                <a:cs typeface="Ebrima"/>
              </a:rPr>
              <a:t> MSGARCH para </a:t>
            </a:r>
            <a:r>
              <a:rPr lang="en-US" sz="2800" err="1">
                <a:latin typeface="Ebrima"/>
                <a:ea typeface="Ebrima"/>
                <a:cs typeface="Ebrima"/>
              </a:rPr>
              <a:t>prever</a:t>
            </a:r>
            <a:r>
              <a:rPr lang="en-US" sz="2800">
                <a:latin typeface="Ebrima"/>
                <a:ea typeface="Ebrima"/>
                <a:cs typeface="Ebrima"/>
              </a:rPr>
              <a:t> a </a:t>
            </a:r>
            <a:r>
              <a:rPr lang="en-US" sz="2800" err="1">
                <a:latin typeface="Ebrima"/>
                <a:ea typeface="Ebrima"/>
                <a:cs typeface="Ebrima"/>
              </a:rPr>
              <a:t>variação</a:t>
            </a:r>
            <a:r>
              <a:rPr lang="en-US" sz="2800">
                <a:latin typeface="Ebrima"/>
                <a:ea typeface="Ebrima"/>
                <a:cs typeface="Ebrima"/>
              </a:rPr>
              <a:t> dos </a:t>
            </a:r>
            <a:r>
              <a:rPr lang="en-US" sz="2800" err="1">
                <a:latin typeface="Ebrima"/>
                <a:ea typeface="Ebrima"/>
                <a:cs typeface="Ebrima"/>
              </a:rPr>
              <a:t>preços</a:t>
            </a:r>
            <a:r>
              <a:rPr lang="en-US" sz="2800">
                <a:latin typeface="Ebrima"/>
                <a:ea typeface="Ebrima"/>
                <a:cs typeface="Ebrima"/>
              </a:rPr>
              <a:t>.</a:t>
            </a: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9E7146-32AF-89ED-3E9B-AB6923FE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4EE5F3-E7A7-E103-A130-A59917023014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0D0BE9-65FB-1184-75F7-5B46BC97D479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0B15D7-94C8-0C30-9FCE-2035D20608C9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BE548B-BDC1-C4D3-AD7B-8242B09D4B67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70BCB0-30F7-DAF8-66DE-4C9BEE36D88C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Markov-Switching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Garch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401799" y="206822"/>
            <a:ext cx="391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</a:t>
            </a:r>
          </a:p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4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09C65E5-245C-8602-07EB-3C0F516D99E7}"/>
              </a:ext>
            </a:extLst>
          </p:cNvPr>
          <p:cNvSpPr/>
          <p:nvPr/>
        </p:nvSpPr>
        <p:spPr>
          <a:xfrm>
            <a:off x="1042631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58A964A-5A94-83A2-C733-CF91F5379636}"/>
              </a:ext>
            </a:extLst>
          </p:cNvPr>
          <p:cNvSpPr/>
          <p:nvPr/>
        </p:nvSpPr>
        <p:spPr>
          <a:xfrm>
            <a:off x="1370430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5DEBB5B-C6F2-35EC-B0C1-4F97A0A04869}"/>
              </a:ext>
            </a:extLst>
          </p:cNvPr>
          <p:cNvSpPr/>
          <p:nvPr/>
        </p:nvSpPr>
        <p:spPr>
          <a:xfrm>
            <a:off x="714832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E9C0491-8134-9625-CC85-A1B1E85EB340}"/>
              </a:ext>
            </a:extLst>
          </p:cNvPr>
          <p:cNvSpPr/>
          <p:nvPr/>
        </p:nvSpPr>
        <p:spPr>
          <a:xfrm>
            <a:off x="387033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F9FEF61F-4B19-65A6-130D-BF06790ABEDA}"/>
              </a:ext>
            </a:extLst>
          </p:cNvPr>
          <p:cNvSpPr/>
          <p:nvPr/>
        </p:nvSpPr>
        <p:spPr>
          <a:xfrm>
            <a:off x="59234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80C2F-E688-2A61-A0FA-49A41A4B9E0E}"/>
              </a:ext>
            </a:extLst>
          </p:cNvPr>
          <p:cNvSpPr txBox="1"/>
          <p:nvPr/>
        </p:nvSpPr>
        <p:spPr>
          <a:xfrm>
            <a:off x="1902220" y="3638580"/>
            <a:ext cx="145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EB18F-3742-8C0C-C22D-DD23F5AC5DBC}"/>
              </a:ext>
            </a:extLst>
          </p:cNvPr>
          <p:cNvSpPr txBox="1"/>
          <p:nvPr/>
        </p:nvSpPr>
        <p:spPr>
          <a:xfrm>
            <a:off x="4945760" y="3638579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5F0F9B-473E-7DE2-CDEF-D24B63FF3795}"/>
              </a:ext>
            </a:extLst>
          </p:cNvPr>
          <p:cNvSpPr txBox="1"/>
          <p:nvPr/>
        </p:nvSpPr>
        <p:spPr>
          <a:xfrm>
            <a:off x="8223750" y="3638578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Dados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2B2B8-4FD4-ADFE-75AE-A1FE008C0867}"/>
              </a:ext>
            </a:extLst>
          </p:cNvPr>
          <p:cNvSpPr txBox="1"/>
          <p:nvPr/>
        </p:nvSpPr>
        <p:spPr>
          <a:xfrm>
            <a:off x="11311830" y="3638578"/>
            <a:ext cx="222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34361C-1E49-DFF6-A8DF-0A7E2F9BEBB8}"/>
              </a:ext>
            </a:extLst>
          </p:cNvPr>
          <p:cNvSpPr txBox="1"/>
          <p:nvPr/>
        </p:nvSpPr>
        <p:spPr>
          <a:xfrm>
            <a:off x="14435537" y="3638578"/>
            <a:ext cx="252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Backtesting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D3D23B-2C2F-5D06-DAF3-1EDD349893F2}"/>
              </a:ext>
            </a:extLst>
          </p:cNvPr>
          <p:cNvSpPr txBox="1"/>
          <p:nvPr/>
        </p:nvSpPr>
        <p:spPr>
          <a:xfrm>
            <a:off x="826777" y="5132605"/>
            <a:ext cx="16137645" cy="29177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r>
              <a:rPr lang="en-US" sz="2800">
                <a:latin typeface="Ebrima"/>
                <a:ea typeface="Ebrima"/>
                <a:cs typeface="Ebrima"/>
              </a:rPr>
              <a:t>: S&amp;P500</a:t>
            </a: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4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+mn-lt"/>
                <a:cs typeface="+mn-lt"/>
              </a:rPr>
              <a:t>Modelo</a:t>
            </a:r>
            <a:r>
              <a:rPr lang="en-US" sz="2800">
                <a:latin typeface="Ebrima"/>
                <a:ea typeface="+mn-lt"/>
                <a:cs typeface="+mn-lt"/>
              </a:rPr>
              <a:t>: MSGARCH – </a:t>
            </a:r>
            <a:r>
              <a:rPr lang="en-US" sz="2800" err="1">
                <a:latin typeface="Ebrima"/>
                <a:ea typeface="+mn-lt"/>
                <a:cs typeface="+mn-lt"/>
              </a:rPr>
              <a:t>modelo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econométrico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usado</a:t>
            </a:r>
            <a:r>
              <a:rPr lang="en-US" sz="2800">
                <a:latin typeface="Ebrima"/>
                <a:ea typeface="+mn-lt"/>
                <a:cs typeface="+mn-lt"/>
              </a:rPr>
              <a:t> para </a:t>
            </a:r>
            <a:r>
              <a:rPr lang="en-US" sz="2800" err="1">
                <a:latin typeface="Ebrima"/>
                <a:ea typeface="+mn-lt"/>
                <a:cs typeface="+mn-lt"/>
              </a:rPr>
              <a:t>modelar</a:t>
            </a:r>
            <a:r>
              <a:rPr lang="en-US" sz="2800">
                <a:latin typeface="Ebrima"/>
                <a:ea typeface="+mn-lt"/>
                <a:cs typeface="+mn-lt"/>
              </a:rPr>
              <a:t> a </a:t>
            </a:r>
            <a:r>
              <a:rPr lang="en-US" sz="2800" err="1">
                <a:latin typeface="Ebrima"/>
                <a:ea typeface="+mn-lt"/>
                <a:cs typeface="+mn-lt"/>
              </a:rPr>
              <a:t>volatilidade</a:t>
            </a:r>
            <a:r>
              <a:rPr lang="en-US" sz="2800">
                <a:latin typeface="Ebrima"/>
                <a:ea typeface="+mn-lt"/>
                <a:cs typeface="+mn-lt"/>
              </a:rPr>
              <a:t> dos </a:t>
            </a:r>
            <a:r>
              <a:rPr lang="en-US" sz="2800" err="1">
                <a:latin typeface="Ebrima"/>
                <a:ea typeface="+mn-lt"/>
                <a:cs typeface="+mn-lt"/>
              </a:rPr>
              <a:t>ativos</a:t>
            </a:r>
            <a:r>
              <a:rPr lang="en-US" sz="2800">
                <a:latin typeface="Ebrima"/>
                <a:ea typeface="+mn-lt"/>
                <a:cs typeface="+mn-lt"/>
              </a:rPr>
              <a:t>; LSTM – </a:t>
            </a:r>
            <a:r>
              <a:rPr lang="en-US" sz="2800" err="1">
                <a:latin typeface="Ebrima"/>
                <a:ea typeface="+mn-lt"/>
                <a:cs typeface="+mn-lt"/>
              </a:rPr>
              <a:t>modelo</a:t>
            </a:r>
            <a:r>
              <a:rPr lang="en-US" sz="2800">
                <a:latin typeface="Ebrima"/>
                <a:ea typeface="+mn-lt"/>
                <a:cs typeface="+mn-lt"/>
              </a:rPr>
              <a:t> de IA </a:t>
            </a:r>
            <a:r>
              <a:rPr lang="en-US" sz="2800" err="1">
                <a:latin typeface="Ebrima"/>
                <a:ea typeface="+mn-lt"/>
                <a:cs typeface="+mn-lt"/>
              </a:rPr>
              <a:t>aplicado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nas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ações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filtradas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como</a:t>
            </a:r>
            <a:r>
              <a:rPr lang="en-US" sz="2800">
                <a:latin typeface="Ebrima"/>
                <a:ea typeface="+mn-lt"/>
                <a:cs typeface="+mn-lt"/>
              </a:rPr>
              <a:t> low vol </a:t>
            </a:r>
            <a:r>
              <a:rPr lang="en-US" sz="2800" err="1">
                <a:latin typeface="Ebrima"/>
                <a:ea typeface="+mn-lt"/>
                <a:cs typeface="+mn-lt"/>
              </a:rPr>
              <a:t>pelo</a:t>
            </a:r>
            <a:r>
              <a:rPr lang="en-US" sz="2800">
                <a:latin typeface="Ebrima"/>
                <a:ea typeface="+mn-lt"/>
                <a:cs typeface="+mn-lt"/>
              </a:rPr>
              <a:t> MSGARCH para </a:t>
            </a:r>
            <a:r>
              <a:rPr lang="en-US" sz="2800" err="1">
                <a:latin typeface="Ebrima"/>
                <a:ea typeface="+mn-lt"/>
                <a:cs typeface="+mn-lt"/>
              </a:rPr>
              <a:t>prever</a:t>
            </a:r>
            <a:r>
              <a:rPr lang="en-US" sz="2800">
                <a:latin typeface="Ebrima"/>
                <a:ea typeface="+mn-lt"/>
                <a:cs typeface="+mn-lt"/>
              </a:rPr>
              <a:t> a </a:t>
            </a:r>
            <a:r>
              <a:rPr lang="en-US" sz="2800" err="1">
                <a:latin typeface="Ebrima"/>
                <a:ea typeface="+mn-lt"/>
                <a:cs typeface="+mn-lt"/>
              </a:rPr>
              <a:t>variação</a:t>
            </a:r>
            <a:r>
              <a:rPr lang="en-US" sz="2800">
                <a:latin typeface="Ebrima"/>
                <a:ea typeface="+mn-lt"/>
                <a:cs typeface="+mn-lt"/>
              </a:rPr>
              <a:t> dos </a:t>
            </a:r>
            <a:r>
              <a:rPr lang="en-US" sz="2800" err="1">
                <a:latin typeface="Ebrima"/>
                <a:ea typeface="+mn-lt"/>
                <a:cs typeface="+mn-lt"/>
              </a:rPr>
              <a:t>preços</a:t>
            </a:r>
            <a:r>
              <a:rPr lang="en-US" sz="2800">
                <a:latin typeface="Ebrima"/>
                <a:ea typeface="+mn-lt"/>
                <a:cs typeface="+mn-lt"/>
              </a:rPr>
              <a:t>.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lnSpc>
                <a:spcPct val="85000"/>
              </a:lnSpc>
              <a:buFont typeface="Arial,Sans-Serif"/>
              <a:buChar char="•"/>
            </a:pPr>
            <a:endParaRPr lang="en-US" sz="2400">
              <a:latin typeface="Ebrima"/>
              <a:ea typeface="Ebrima"/>
              <a:cs typeface="Ebrima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Ebrima"/>
                <a:ea typeface="Ebrima"/>
                <a:cs typeface="Ebrima"/>
              </a:rPr>
              <a:t>Dados: </a:t>
            </a:r>
            <a:r>
              <a:rPr lang="en-US" sz="2800" err="1">
                <a:latin typeface="Ebrima"/>
                <a:ea typeface="Ebrima"/>
                <a:cs typeface="Ebrima"/>
              </a:rPr>
              <a:t>yfinance</a:t>
            </a:r>
            <a:r>
              <a:rPr lang="en-US" sz="2800">
                <a:latin typeface="Ebrima"/>
                <a:ea typeface="Ebrima"/>
                <a:cs typeface="Ebrima"/>
              </a:rPr>
              <a:t> (</a:t>
            </a:r>
            <a:r>
              <a:rPr lang="en-US" sz="2800" err="1">
                <a:latin typeface="Ebrima"/>
                <a:ea typeface="Ebrima"/>
                <a:cs typeface="Ebrima"/>
              </a:rPr>
              <a:t>preço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fechamento</a:t>
            </a:r>
            <a:r>
              <a:rPr lang="en-US" sz="2800">
                <a:latin typeface="Ebrima"/>
                <a:ea typeface="Ebrima"/>
                <a:cs typeface="Ebrima"/>
              </a:rPr>
              <a:t> + data)</a:t>
            </a: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425EB5-C1AD-5C01-C9ED-9B7A0D4E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E619F0-3A84-BACB-3039-AF980339900A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C18F3C-A04A-B751-6081-24260041300A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654489-F151-9BEC-FEA0-31807768B894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F2204E-E79D-BFD5-978F-1F942440874E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99A902-DEA2-029B-A8BD-1D4A59D95973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Markov-Switching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Garch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401799" y="206822"/>
            <a:ext cx="391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</a:t>
            </a:r>
          </a:p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4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09C65E5-245C-8602-07EB-3C0F516D99E7}"/>
              </a:ext>
            </a:extLst>
          </p:cNvPr>
          <p:cNvSpPr/>
          <p:nvPr/>
        </p:nvSpPr>
        <p:spPr>
          <a:xfrm>
            <a:off x="1042631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58A964A-5A94-83A2-C733-CF91F5379636}"/>
              </a:ext>
            </a:extLst>
          </p:cNvPr>
          <p:cNvSpPr/>
          <p:nvPr/>
        </p:nvSpPr>
        <p:spPr>
          <a:xfrm>
            <a:off x="1370430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5DEBB5B-C6F2-35EC-B0C1-4F97A0A04869}"/>
              </a:ext>
            </a:extLst>
          </p:cNvPr>
          <p:cNvSpPr/>
          <p:nvPr/>
        </p:nvSpPr>
        <p:spPr>
          <a:xfrm>
            <a:off x="714832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E9C0491-8134-9625-CC85-A1B1E85EB340}"/>
              </a:ext>
            </a:extLst>
          </p:cNvPr>
          <p:cNvSpPr/>
          <p:nvPr/>
        </p:nvSpPr>
        <p:spPr>
          <a:xfrm>
            <a:off x="387033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F9FEF61F-4B19-65A6-130D-BF06790ABEDA}"/>
              </a:ext>
            </a:extLst>
          </p:cNvPr>
          <p:cNvSpPr/>
          <p:nvPr/>
        </p:nvSpPr>
        <p:spPr>
          <a:xfrm>
            <a:off x="59234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80C2F-E688-2A61-A0FA-49A41A4B9E0E}"/>
              </a:ext>
            </a:extLst>
          </p:cNvPr>
          <p:cNvSpPr txBox="1"/>
          <p:nvPr/>
        </p:nvSpPr>
        <p:spPr>
          <a:xfrm>
            <a:off x="1902220" y="3638580"/>
            <a:ext cx="145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EB18F-3742-8C0C-C22D-DD23F5AC5DBC}"/>
              </a:ext>
            </a:extLst>
          </p:cNvPr>
          <p:cNvSpPr txBox="1"/>
          <p:nvPr/>
        </p:nvSpPr>
        <p:spPr>
          <a:xfrm>
            <a:off x="4945760" y="3638579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5F0F9B-473E-7DE2-CDEF-D24B63FF3795}"/>
              </a:ext>
            </a:extLst>
          </p:cNvPr>
          <p:cNvSpPr txBox="1"/>
          <p:nvPr/>
        </p:nvSpPr>
        <p:spPr>
          <a:xfrm>
            <a:off x="8223750" y="3638578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Dados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2B2B8-4FD4-ADFE-75AE-A1FE008C0867}"/>
              </a:ext>
            </a:extLst>
          </p:cNvPr>
          <p:cNvSpPr txBox="1"/>
          <p:nvPr/>
        </p:nvSpPr>
        <p:spPr>
          <a:xfrm>
            <a:off x="11311830" y="3638578"/>
            <a:ext cx="222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3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34361C-1E49-DFF6-A8DF-0A7E2F9BEBB8}"/>
              </a:ext>
            </a:extLst>
          </p:cNvPr>
          <p:cNvSpPr txBox="1"/>
          <p:nvPr/>
        </p:nvSpPr>
        <p:spPr>
          <a:xfrm>
            <a:off x="14435537" y="3638578"/>
            <a:ext cx="252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Backtesting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028835-809F-34BD-388A-5ADC6CF60308}"/>
              </a:ext>
            </a:extLst>
          </p:cNvPr>
          <p:cNvSpPr txBox="1"/>
          <p:nvPr/>
        </p:nvSpPr>
        <p:spPr>
          <a:xfrm>
            <a:off x="826777" y="5132605"/>
            <a:ext cx="16137645" cy="50629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r>
              <a:rPr lang="en-US" sz="2800">
                <a:latin typeface="Ebrima"/>
                <a:ea typeface="Ebrima"/>
                <a:cs typeface="Ebrima"/>
              </a:rPr>
              <a:t>: S&amp;P500</a:t>
            </a:r>
            <a:endParaRPr lang="en-US"/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400">
              <a:latin typeface="Ebrima"/>
              <a:ea typeface="Ebrima"/>
              <a:cs typeface="Ebrima"/>
            </a:endParaRPr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: MSGARCH – </a:t>
            </a: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econométrico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usado</a:t>
            </a:r>
            <a:r>
              <a:rPr lang="en-US" sz="2800">
                <a:latin typeface="Ebrima"/>
                <a:ea typeface="Ebrima"/>
                <a:cs typeface="Ebrima"/>
              </a:rPr>
              <a:t> para </a:t>
            </a:r>
            <a:r>
              <a:rPr lang="en-US" sz="2800" err="1">
                <a:latin typeface="Ebrima"/>
                <a:ea typeface="Ebrima"/>
                <a:cs typeface="Ebrima"/>
              </a:rPr>
              <a:t>modelar</a:t>
            </a:r>
            <a:r>
              <a:rPr lang="en-US" sz="2800">
                <a:latin typeface="Ebrima"/>
                <a:ea typeface="Ebrima"/>
                <a:cs typeface="Ebrima"/>
              </a:rPr>
              <a:t> a </a:t>
            </a:r>
            <a:r>
              <a:rPr lang="en-US" sz="2800" err="1">
                <a:latin typeface="Ebrima"/>
                <a:ea typeface="Ebrima"/>
                <a:cs typeface="Ebrima"/>
              </a:rPr>
              <a:t>volatilidade</a:t>
            </a:r>
            <a:r>
              <a:rPr lang="en-US" sz="2800">
                <a:latin typeface="Ebrima"/>
                <a:ea typeface="Ebrima"/>
                <a:cs typeface="Ebrima"/>
              </a:rPr>
              <a:t> dos </a:t>
            </a: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r>
              <a:rPr lang="en-US" sz="2800">
                <a:latin typeface="Ebrima"/>
                <a:ea typeface="Ebrima"/>
                <a:cs typeface="Ebrima"/>
              </a:rPr>
              <a:t>; LSTM – </a:t>
            </a: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 de IA </a:t>
            </a:r>
            <a:r>
              <a:rPr lang="en-US" sz="2800" err="1">
                <a:latin typeface="Ebrima"/>
                <a:ea typeface="Ebrima"/>
                <a:cs typeface="Ebrima"/>
              </a:rPr>
              <a:t>aplicado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nas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ações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filtradas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como</a:t>
            </a:r>
            <a:r>
              <a:rPr lang="en-US" sz="2800">
                <a:latin typeface="Ebrima"/>
                <a:ea typeface="Ebrima"/>
                <a:cs typeface="Ebrima"/>
              </a:rPr>
              <a:t> low vol </a:t>
            </a:r>
            <a:r>
              <a:rPr lang="en-US" sz="2800" err="1">
                <a:latin typeface="Ebrima"/>
                <a:ea typeface="Ebrima"/>
                <a:cs typeface="Ebrima"/>
              </a:rPr>
              <a:t>pelo</a:t>
            </a:r>
            <a:r>
              <a:rPr lang="en-US" sz="2800">
                <a:latin typeface="Ebrima"/>
                <a:ea typeface="Ebrima"/>
                <a:cs typeface="Ebrima"/>
              </a:rPr>
              <a:t> MSGARCH para </a:t>
            </a:r>
            <a:r>
              <a:rPr lang="en-US" sz="2800" err="1">
                <a:latin typeface="Ebrima"/>
                <a:ea typeface="Ebrima"/>
                <a:cs typeface="Ebrima"/>
              </a:rPr>
              <a:t>prever</a:t>
            </a:r>
            <a:r>
              <a:rPr lang="en-US" sz="2800">
                <a:latin typeface="Ebrima"/>
                <a:ea typeface="Ebrima"/>
                <a:cs typeface="Ebrima"/>
              </a:rPr>
              <a:t> a </a:t>
            </a:r>
            <a:r>
              <a:rPr lang="en-US" sz="2800" err="1">
                <a:latin typeface="Ebrima"/>
                <a:ea typeface="Ebrima"/>
                <a:cs typeface="Ebrima"/>
              </a:rPr>
              <a:t>variação</a:t>
            </a:r>
            <a:r>
              <a:rPr lang="en-US" sz="2800">
                <a:latin typeface="Ebrima"/>
                <a:ea typeface="Ebrima"/>
                <a:cs typeface="Ebrima"/>
              </a:rPr>
              <a:t> dos </a:t>
            </a:r>
            <a:r>
              <a:rPr lang="en-US" sz="2800" err="1">
                <a:latin typeface="Ebrima"/>
                <a:ea typeface="Ebrima"/>
                <a:cs typeface="Ebrima"/>
              </a:rPr>
              <a:t>preços</a:t>
            </a:r>
            <a:r>
              <a:rPr lang="en-US" sz="2800">
                <a:latin typeface="Ebrima"/>
                <a:ea typeface="Ebrima"/>
                <a:cs typeface="Ebrima"/>
              </a:rPr>
              <a:t>.</a:t>
            </a:r>
            <a:endParaRPr lang="en-US"/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endParaRPr lang="en-US" sz="24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r>
              <a:rPr lang="en-US" sz="2800">
                <a:latin typeface="Ebrima"/>
                <a:ea typeface="Ebrima"/>
                <a:cs typeface="Ebrima"/>
              </a:rPr>
              <a:t>Dados: </a:t>
            </a:r>
            <a:r>
              <a:rPr lang="en-US" sz="2800" err="1">
                <a:latin typeface="Ebrima"/>
                <a:ea typeface="Ebrima"/>
                <a:cs typeface="Ebrima"/>
              </a:rPr>
              <a:t>yfinance</a:t>
            </a:r>
            <a:r>
              <a:rPr lang="en-US" sz="2800">
                <a:latin typeface="Ebrima"/>
                <a:ea typeface="Ebrima"/>
                <a:cs typeface="Ebrima"/>
              </a:rPr>
              <a:t> (</a:t>
            </a:r>
            <a:r>
              <a:rPr lang="en-US" sz="2800" err="1">
                <a:latin typeface="Ebrima"/>
                <a:ea typeface="Ebrima"/>
                <a:cs typeface="Ebrima"/>
              </a:rPr>
              <a:t>preço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fechamento</a:t>
            </a:r>
            <a:r>
              <a:rPr lang="en-US" sz="2800">
                <a:latin typeface="Ebrima"/>
                <a:ea typeface="Ebrima"/>
                <a:cs typeface="Ebrima"/>
              </a:rPr>
              <a:t> + data)</a:t>
            </a:r>
            <a:endParaRPr lang="en-US">
              <a:latin typeface="Ebrima"/>
              <a:ea typeface="Ebrima"/>
              <a:cs typeface="Ebrima"/>
            </a:endParaRPr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Estratégia</a:t>
            </a:r>
            <a:r>
              <a:rPr lang="en-US" sz="2800">
                <a:latin typeface="Ebrima"/>
                <a:ea typeface="Ebrima"/>
                <a:cs typeface="Ebrima"/>
              </a:rPr>
              <a:t>: </a:t>
            </a:r>
            <a:r>
              <a:rPr lang="en-US" sz="2800" err="1">
                <a:latin typeface="Ebrima"/>
                <a:ea typeface="Ebrima"/>
                <a:cs typeface="Ebrima"/>
              </a:rPr>
              <a:t>compra</a:t>
            </a:r>
            <a:r>
              <a:rPr lang="en-US" sz="2800">
                <a:latin typeface="Ebrima"/>
                <a:ea typeface="Ebrima"/>
                <a:cs typeface="Ebrima"/>
              </a:rPr>
              <a:t>-se o </a:t>
            </a:r>
            <a:r>
              <a:rPr lang="en-US" sz="2800" err="1">
                <a:latin typeface="Ebrima"/>
                <a:ea typeface="Ebrima"/>
                <a:cs typeface="Ebrima"/>
              </a:rPr>
              <a:t>primeiro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percentil</a:t>
            </a:r>
            <a:r>
              <a:rPr lang="en-US" sz="2800">
                <a:latin typeface="Ebrima"/>
                <a:ea typeface="Ebrima"/>
                <a:cs typeface="Ebrima"/>
              </a:rPr>
              <a:t> das </a:t>
            </a:r>
            <a:r>
              <a:rPr lang="en-US" sz="2800" err="1">
                <a:latin typeface="Ebrima"/>
                <a:ea typeface="Ebrima"/>
                <a:cs typeface="Ebrima"/>
              </a:rPr>
              <a:t>ações</a:t>
            </a:r>
            <a:r>
              <a:rPr lang="en-US" sz="2800">
                <a:latin typeface="Ebrima"/>
                <a:ea typeface="Ebrima"/>
                <a:cs typeface="Ebrima"/>
              </a:rPr>
              <a:t> com </a:t>
            </a:r>
            <a:r>
              <a:rPr lang="en-US" sz="2800" err="1">
                <a:latin typeface="Ebrima"/>
                <a:ea typeface="Ebrima"/>
                <a:cs typeface="Ebrima"/>
              </a:rPr>
              <a:t>maior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variação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positiva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prevista</a:t>
            </a:r>
            <a:r>
              <a:rPr lang="en-US" sz="2800">
                <a:latin typeface="Ebrima"/>
                <a:ea typeface="Ebrima"/>
                <a:cs typeface="Ebrima"/>
              </a:rPr>
              <a:t> pela LSTM e </a:t>
            </a:r>
            <a:r>
              <a:rPr lang="en-US" sz="2800" err="1">
                <a:latin typeface="Ebrima"/>
                <a:ea typeface="Ebrima"/>
                <a:cs typeface="Ebrima"/>
              </a:rPr>
              <a:t>vende</a:t>
            </a:r>
            <a:r>
              <a:rPr lang="en-US" sz="2800">
                <a:latin typeface="Ebrima"/>
                <a:ea typeface="Ebrima"/>
                <a:cs typeface="Ebrima"/>
              </a:rPr>
              <a:t>-se a </a:t>
            </a:r>
            <a:r>
              <a:rPr lang="en-US" sz="2800" err="1">
                <a:latin typeface="Ebrima"/>
                <a:ea typeface="Ebrima"/>
                <a:cs typeface="Ebrima"/>
              </a:rPr>
              <a:t>descoberto</a:t>
            </a:r>
            <a:r>
              <a:rPr lang="en-US" sz="2800">
                <a:latin typeface="Ebrima"/>
                <a:ea typeface="Ebrima"/>
                <a:cs typeface="Ebrima"/>
              </a:rPr>
              <a:t> (short), </a:t>
            </a:r>
            <a:r>
              <a:rPr lang="en-US" sz="2800" err="1">
                <a:latin typeface="Ebrima"/>
                <a:ea typeface="Ebrima"/>
                <a:cs typeface="Ebrima"/>
              </a:rPr>
              <a:t>quando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possível</a:t>
            </a:r>
            <a:r>
              <a:rPr lang="en-US" sz="2800">
                <a:latin typeface="Ebrima"/>
                <a:ea typeface="Ebrima"/>
                <a:cs typeface="Ebrima"/>
              </a:rPr>
              <a:t>, as do </a:t>
            </a:r>
            <a:r>
              <a:rPr lang="en-US" sz="2800" err="1">
                <a:latin typeface="Ebrima"/>
                <a:ea typeface="Ebrima"/>
                <a:cs typeface="Ebrima"/>
              </a:rPr>
              <a:t>último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percentil</a:t>
            </a:r>
            <a:r>
              <a:rPr lang="en-US" sz="2800">
                <a:latin typeface="Ebrima"/>
                <a:ea typeface="Ebrima"/>
                <a:cs typeface="Ebrima"/>
              </a:rPr>
              <a:t>.</a:t>
            </a:r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endParaRPr lang="en-US" sz="2400">
              <a:latin typeface="Ebrima"/>
              <a:ea typeface="Ebrima"/>
              <a:cs typeface="Ebrima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800">
              <a:latin typeface="Ebrima"/>
              <a:ea typeface="Ebrima"/>
              <a:cs typeface="Ebrim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DD422D-C390-A61F-B976-1EE1B10F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A7E44D-2647-6609-8EB7-34919E04AA12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F97F5E-C56A-9EC2-2F6E-3DC28733A9E0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C3019C-4BC9-4A0A-13F5-4920004442E9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F56844-208D-9276-2B32-4BB72999B1E7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C9B84A-65BD-9CDE-8AA1-39FA8B47AB8D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18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Markov-Switching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Garch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401799" y="206822"/>
            <a:ext cx="391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</a:t>
            </a:r>
          </a:p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4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B09C65E5-245C-8602-07EB-3C0F516D99E7}"/>
              </a:ext>
            </a:extLst>
          </p:cNvPr>
          <p:cNvSpPr/>
          <p:nvPr/>
        </p:nvSpPr>
        <p:spPr>
          <a:xfrm>
            <a:off x="1042631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758A964A-5A94-83A2-C733-CF91F5379636}"/>
              </a:ext>
            </a:extLst>
          </p:cNvPr>
          <p:cNvSpPr/>
          <p:nvPr/>
        </p:nvSpPr>
        <p:spPr>
          <a:xfrm>
            <a:off x="1370430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5DEBB5B-C6F2-35EC-B0C1-4F97A0A04869}"/>
              </a:ext>
            </a:extLst>
          </p:cNvPr>
          <p:cNvSpPr/>
          <p:nvPr/>
        </p:nvSpPr>
        <p:spPr>
          <a:xfrm>
            <a:off x="714832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6E9C0491-8134-9625-CC85-A1B1E85EB340}"/>
              </a:ext>
            </a:extLst>
          </p:cNvPr>
          <p:cNvSpPr/>
          <p:nvPr/>
        </p:nvSpPr>
        <p:spPr>
          <a:xfrm>
            <a:off x="387033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F9FEF61F-4B19-65A6-130D-BF06790ABEDA}"/>
              </a:ext>
            </a:extLst>
          </p:cNvPr>
          <p:cNvSpPr/>
          <p:nvPr/>
        </p:nvSpPr>
        <p:spPr>
          <a:xfrm>
            <a:off x="59234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D80C2F-E688-2A61-A0FA-49A41A4B9E0E}"/>
              </a:ext>
            </a:extLst>
          </p:cNvPr>
          <p:cNvSpPr txBox="1"/>
          <p:nvPr/>
        </p:nvSpPr>
        <p:spPr>
          <a:xfrm>
            <a:off x="1902220" y="3638580"/>
            <a:ext cx="145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EB18F-3742-8C0C-C22D-DD23F5AC5DBC}"/>
              </a:ext>
            </a:extLst>
          </p:cNvPr>
          <p:cNvSpPr txBox="1"/>
          <p:nvPr/>
        </p:nvSpPr>
        <p:spPr>
          <a:xfrm>
            <a:off x="4945760" y="3638579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5F0F9B-473E-7DE2-CDEF-D24B63FF3795}"/>
              </a:ext>
            </a:extLst>
          </p:cNvPr>
          <p:cNvSpPr txBox="1"/>
          <p:nvPr/>
        </p:nvSpPr>
        <p:spPr>
          <a:xfrm>
            <a:off x="8223750" y="3638578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Dados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2B2B8-4FD4-ADFE-75AE-A1FE008C0867}"/>
              </a:ext>
            </a:extLst>
          </p:cNvPr>
          <p:cNvSpPr txBox="1"/>
          <p:nvPr/>
        </p:nvSpPr>
        <p:spPr>
          <a:xfrm>
            <a:off x="11311830" y="3638578"/>
            <a:ext cx="222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34361C-1E49-DFF6-A8DF-0A7E2F9BEBB8}"/>
              </a:ext>
            </a:extLst>
          </p:cNvPr>
          <p:cNvSpPr txBox="1"/>
          <p:nvPr/>
        </p:nvSpPr>
        <p:spPr>
          <a:xfrm>
            <a:off x="14435537" y="3638578"/>
            <a:ext cx="252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Backtesting</a:t>
            </a:r>
            <a:endParaRPr lang="en-US" sz="3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D7D669-3F2E-33B7-7F8A-B77CF0B2238E}"/>
              </a:ext>
            </a:extLst>
          </p:cNvPr>
          <p:cNvSpPr txBox="1"/>
          <p:nvPr/>
        </p:nvSpPr>
        <p:spPr>
          <a:xfrm>
            <a:off x="826777" y="5132605"/>
            <a:ext cx="16137645" cy="50629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r>
              <a:rPr lang="en-US" sz="2800">
                <a:latin typeface="Ebrima"/>
                <a:ea typeface="Ebrima"/>
                <a:cs typeface="Ebrima"/>
              </a:rPr>
              <a:t>: S&amp;P500</a:t>
            </a:r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endParaRPr lang="en-US" sz="24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: MSGARCH – </a:t>
            </a: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econométrico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usado</a:t>
            </a:r>
            <a:r>
              <a:rPr lang="en-US" sz="2800">
                <a:latin typeface="Ebrima"/>
                <a:ea typeface="Ebrima"/>
                <a:cs typeface="Ebrima"/>
              </a:rPr>
              <a:t> para </a:t>
            </a:r>
            <a:r>
              <a:rPr lang="en-US" sz="2800" err="1">
                <a:latin typeface="Ebrima"/>
                <a:ea typeface="Ebrima"/>
                <a:cs typeface="Ebrima"/>
              </a:rPr>
              <a:t>modelar</a:t>
            </a:r>
            <a:r>
              <a:rPr lang="en-US" sz="2800">
                <a:latin typeface="Ebrima"/>
                <a:ea typeface="Ebrima"/>
                <a:cs typeface="Ebrima"/>
              </a:rPr>
              <a:t> a </a:t>
            </a:r>
            <a:r>
              <a:rPr lang="en-US" sz="2800" err="1">
                <a:latin typeface="Ebrima"/>
                <a:ea typeface="Ebrima"/>
                <a:cs typeface="Ebrima"/>
              </a:rPr>
              <a:t>volatilidade</a:t>
            </a:r>
            <a:r>
              <a:rPr lang="en-US" sz="2800">
                <a:latin typeface="Ebrima"/>
                <a:ea typeface="Ebrima"/>
                <a:cs typeface="Ebrima"/>
              </a:rPr>
              <a:t> dos </a:t>
            </a: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r>
              <a:rPr lang="en-US" sz="2800">
                <a:latin typeface="Ebrima"/>
                <a:ea typeface="Ebrima"/>
                <a:cs typeface="Ebrima"/>
              </a:rPr>
              <a:t>; LSTM – </a:t>
            </a: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 de IA </a:t>
            </a:r>
            <a:r>
              <a:rPr lang="en-US" sz="2800" err="1">
                <a:latin typeface="Ebrima"/>
                <a:ea typeface="Ebrima"/>
                <a:cs typeface="Ebrima"/>
              </a:rPr>
              <a:t>aplicado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nas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ações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filtradas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como</a:t>
            </a:r>
            <a:r>
              <a:rPr lang="en-US" sz="2800">
                <a:latin typeface="Ebrima"/>
                <a:ea typeface="Ebrima"/>
                <a:cs typeface="Ebrima"/>
              </a:rPr>
              <a:t> low vol </a:t>
            </a:r>
            <a:r>
              <a:rPr lang="en-US" sz="2800" err="1">
                <a:latin typeface="Ebrima"/>
                <a:ea typeface="Ebrima"/>
                <a:cs typeface="Ebrima"/>
              </a:rPr>
              <a:t>pelo</a:t>
            </a:r>
            <a:r>
              <a:rPr lang="en-US" sz="2800">
                <a:latin typeface="Ebrima"/>
                <a:ea typeface="Ebrima"/>
                <a:cs typeface="Ebrima"/>
              </a:rPr>
              <a:t> MSGARCH para </a:t>
            </a:r>
            <a:r>
              <a:rPr lang="en-US" sz="2800" err="1">
                <a:latin typeface="Ebrima"/>
                <a:ea typeface="Ebrima"/>
                <a:cs typeface="Ebrima"/>
              </a:rPr>
              <a:t>prever</a:t>
            </a:r>
            <a:r>
              <a:rPr lang="en-US" sz="2800">
                <a:latin typeface="Ebrima"/>
                <a:ea typeface="Ebrima"/>
                <a:cs typeface="Ebrima"/>
              </a:rPr>
              <a:t> a </a:t>
            </a:r>
            <a:r>
              <a:rPr lang="en-US" sz="2800" err="1">
                <a:latin typeface="Ebrima"/>
                <a:ea typeface="Ebrima"/>
                <a:cs typeface="Ebrima"/>
              </a:rPr>
              <a:t>variação</a:t>
            </a:r>
            <a:r>
              <a:rPr lang="en-US" sz="2800">
                <a:latin typeface="Ebrima"/>
                <a:ea typeface="Ebrima"/>
                <a:cs typeface="Ebrima"/>
              </a:rPr>
              <a:t> dos </a:t>
            </a:r>
            <a:r>
              <a:rPr lang="en-US" sz="2800" err="1">
                <a:latin typeface="Ebrima"/>
                <a:ea typeface="Ebrima"/>
                <a:cs typeface="Ebrima"/>
              </a:rPr>
              <a:t>preços</a:t>
            </a:r>
            <a:r>
              <a:rPr lang="en-US" sz="2800">
                <a:latin typeface="Ebrima"/>
                <a:ea typeface="Ebrima"/>
                <a:cs typeface="Ebrima"/>
              </a:rPr>
              <a:t>.</a:t>
            </a:r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endParaRPr lang="en-US" sz="24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r>
              <a:rPr lang="en-US" sz="2800">
                <a:latin typeface="Ebrima"/>
                <a:ea typeface="Ebrima"/>
                <a:cs typeface="Ebrima"/>
              </a:rPr>
              <a:t>Dados: </a:t>
            </a:r>
            <a:r>
              <a:rPr lang="en-US" sz="2800" err="1">
                <a:latin typeface="Ebrima"/>
                <a:ea typeface="Ebrima"/>
                <a:cs typeface="Ebrima"/>
              </a:rPr>
              <a:t>yfinance</a:t>
            </a:r>
            <a:r>
              <a:rPr lang="en-US" sz="2800">
                <a:latin typeface="Ebrima"/>
                <a:ea typeface="Ebrima"/>
                <a:cs typeface="Ebrima"/>
              </a:rPr>
              <a:t> (</a:t>
            </a:r>
            <a:r>
              <a:rPr lang="en-US" sz="2800" err="1">
                <a:latin typeface="Ebrima"/>
                <a:ea typeface="Ebrima"/>
                <a:cs typeface="Ebrima"/>
              </a:rPr>
              <a:t>preço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fechamento</a:t>
            </a:r>
            <a:r>
              <a:rPr lang="en-US" sz="2800">
                <a:latin typeface="Ebrima"/>
                <a:ea typeface="Ebrima"/>
                <a:cs typeface="Ebrima"/>
              </a:rPr>
              <a:t> + data)</a:t>
            </a:r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lnSpc>
                <a:spcPct val="85000"/>
              </a:lnSpc>
              <a:buFont typeface="Arial,Sans-Serif" panose="020B0604020202020204" pitchFamily="34" charset="0"/>
              <a:buChar char="•"/>
            </a:pPr>
            <a:r>
              <a:rPr lang="en-US" sz="2800" err="1">
                <a:latin typeface="Ebrima"/>
                <a:ea typeface="+mn-lt"/>
                <a:cs typeface="+mn-lt"/>
              </a:rPr>
              <a:t>Estratégia</a:t>
            </a:r>
            <a:r>
              <a:rPr lang="en-US" sz="2800">
                <a:latin typeface="Ebrima"/>
                <a:ea typeface="+mn-lt"/>
                <a:cs typeface="+mn-lt"/>
              </a:rPr>
              <a:t>: </a:t>
            </a:r>
            <a:r>
              <a:rPr lang="en-US" sz="2800" err="1">
                <a:latin typeface="Ebrima"/>
                <a:ea typeface="+mn-lt"/>
                <a:cs typeface="+mn-lt"/>
              </a:rPr>
              <a:t>compra</a:t>
            </a:r>
            <a:r>
              <a:rPr lang="en-US" sz="2800">
                <a:latin typeface="Ebrima"/>
                <a:ea typeface="+mn-lt"/>
                <a:cs typeface="+mn-lt"/>
              </a:rPr>
              <a:t>-se o </a:t>
            </a:r>
            <a:r>
              <a:rPr lang="en-US" sz="2800" err="1">
                <a:latin typeface="Ebrima"/>
                <a:ea typeface="+mn-lt"/>
                <a:cs typeface="+mn-lt"/>
              </a:rPr>
              <a:t>primeiro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percentil</a:t>
            </a:r>
            <a:r>
              <a:rPr lang="en-US" sz="2800">
                <a:latin typeface="Ebrima"/>
                <a:ea typeface="+mn-lt"/>
                <a:cs typeface="+mn-lt"/>
              </a:rPr>
              <a:t> das </a:t>
            </a:r>
            <a:r>
              <a:rPr lang="en-US" sz="2800" err="1">
                <a:latin typeface="Ebrima"/>
                <a:ea typeface="+mn-lt"/>
                <a:cs typeface="+mn-lt"/>
              </a:rPr>
              <a:t>ações</a:t>
            </a:r>
            <a:r>
              <a:rPr lang="en-US" sz="2800">
                <a:latin typeface="Ebrima"/>
                <a:ea typeface="+mn-lt"/>
                <a:cs typeface="+mn-lt"/>
              </a:rPr>
              <a:t> com </a:t>
            </a:r>
            <a:r>
              <a:rPr lang="en-US" sz="2800" err="1">
                <a:latin typeface="Ebrima"/>
                <a:ea typeface="+mn-lt"/>
                <a:cs typeface="+mn-lt"/>
              </a:rPr>
              <a:t>maior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variação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positiva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prevista</a:t>
            </a:r>
            <a:r>
              <a:rPr lang="en-US" sz="2800">
                <a:latin typeface="Ebrima"/>
                <a:ea typeface="+mn-lt"/>
                <a:cs typeface="+mn-lt"/>
              </a:rPr>
              <a:t> pela LSTM e </a:t>
            </a:r>
            <a:r>
              <a:rPr lang="en-US" sz="2800" err="1">
                <a:latin typeface="Ebrima"/>
                <a:ea typeface="+mn-lt"/>
                <a:cs typeface="+mn-lt"/>
              </a:rPr>
              <a:t>vende</a:t>
            </a:r>
            <a:r>
              <a:rPr lang="en-US" sz="2800">
                <a:latin typeface="Ebrima"/>
                <a:ea typeface="+mn-lt"/>
                <a:cs typeface="+mn-lt"/>
              </a:rPr>
              <a:t>-se a </a:t>
            </a:r>
            <a:r>
              <a:rPr lang="en-US" sz="2800" err="1">
                <a:latin typeface="Ebrima"/>
                <a:ea typeface="+mn-lt"/>
                <a:cs typeface="+mn-lt"/>
              </a:rPr>
              <a:t>descoberto</a:t>
            </a:r>
            <a:r>
              <a:rPr lang="en-US" sz="2800">
                <a:latin typeface="Ebrima"/>
                <a:ea typeface="+mn-lt"/>
                <a:cs typeface="+mn-lt"/>
              </a:rPr>
              <a:t> (short), </a:t>
            </a:r>
            <a:r>
              <a:rPr lang="en-US" sz="2800" err="1">
                <a:latin typeface="Ebrima"/>
                <a:ea typeface="+mn-lt"/>
                <a:cs typeface="+mn-lt"/>
              </a:rPr>
              <a:t>quando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possível</a:t>
            </a:r>
            <a:r>
              <a:rPr lang="en-US" sz="2800">
                <a:latin typeface="Ebrima"/>
                <a:ea typeface="+mn-lt"/>
                <a:cs typeface="+mn-lt"/>
              </a:rPr>
              <a:t>, as do </a:t>
            </a:r>
            <a:r>
              <a:rPr lang="en-US" sz="2800" err="1">
                <a:latin typeface="Ebrima"/>
                <a:ea typeface="+mn-lt"/>
                <a:cs typeface="+mn-lt"/>
              </a:rPr>
              <a:t>último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percentil</a:t>
            </a:r>
            <a:r>
              <a:rPr lang="en-US" sz="2800">
                <a:latin typeface="Ebrima"/>
                <a:ea typeface="+mn-lt"/>
                <a:cs typeface="+mn-lt"/>
              </a:rPr>
              <a:t>.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4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Backtesting</a:t>
            </a:r>
            <a:r>
              <a:rPr lang="en-US" sz="2800">
                <a:latin typeface="Ebrima"/>
                <a:ea typeface="Ebrima"/>
                <a:cs typeface="Ebrima"/>
              </a:rPr>
              <a:t>: </a:t>
            </a:r>
            <a:r>
              <a:rPr lang="en-US" sz="2800" err="1">
                <a:latin typeface="Ebrima"/>
                <a:ea typeface="+mn-lt"/>
                <a:cs typeface="+mn-lt"/>
              </a:rPr>
              <a:t>backtest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vetorizado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realizado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sobre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os</a:t>
            </a:r>
            <a:r>
              <a:rPr lang="en-US" sz="2800">
                <a:latin typeface="Ebrima"/>
                <a:ea typeface="+mn-lt"/>
                <a:cs typeface="+mn-lt"/>
              </a:rPr>
              <a:t> dados </a:t>
            </a:r>
            <a:r>
              <a:rPr lang="en-US" sz="2800" err="1">
                <a:latin typeface="Ebrima"/>
                <a:ea typeface="+mn-lt"/>
                <a:cs typeface="+mn-lt"/>
              </a:rPr>
              <a:t>após</a:t>
            </a:r>
            <a:r>
              <a:rPr lang="en-US" sz="2800">
                <a:latin typeface="Ebrima"/>
                <a:ea typeface="+mn-lt"/>
                <a:cs typeface="+mn-lt"/>
              </a:rPr>
              <a:t> a </a:t>
            </a:r>
            <a:r>
              <a:rPr lang="en-US" sz="2800" err="1">
                <a:latin typeface="Ebrima"/>
                <a:ea typeface="+mn-lt"/>
                <a:cs typeface="+mn-lt"/>
              </a:rPr>
              <a:t>aplicação</a:t>
            </a:r>
            <a:r>
              <a:rPr lang="en-US" sz="2800">
                <a:latin typeface="Ebrima"/>
                <a:ea typeface="+mn-lt"/>
                <a:cs typeface="+mn-lt"/>
              </a:rPr>
              <a:t> da </a:t>
            </a:r>
            <a:r>
              <a:rPr lang="en-US" sz="2800" err="1">
                <a:latin typeface="Ebrima"/>
                <a:ea typeface="+mn-lt"/>
                <a:cs typeface="+mn-lt"/>
              </a:rPr>
              <a:t>estratégia</a:t>
            </a:r>
            <a:r>
              <a:rPr lang="en-US" sz="2800">
                <a:latin typeface="Ebrima"/>
                <a:ea typeface="+mn-lt"/>
                <a:cs typeface="+mn-lt"/>
              </a:rPr>
              <a:t>.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lnSpc>
                <a:spcPct val="85000"/>
              </a:lnSpc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2E3081-084D-F11A-2093-3B66B00E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4588F2-3C64-3B7E-8296-AF0B9EC92519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54D931-C43B-DB03-31E6-F3DE746D428B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4EDA9C-3D94-7D0E-35D0-22EAB33B033E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FFADA0A-3A36-C467-905C-C8D14A9CF0C1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6CE2CE-3F41-0DC9-7E26-22D272F8C90E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82C3C-EC51-2085-4445-C6934161A450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A1311030-F87B-36E2-1752-4C67ADBD23A5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67F045-8B32-D5F6-31D1-2490BF613ABE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E43A17-0814-39B8-8403-9196D107AF2B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DA7CE-F712-DB83-B3C8-B7B1B836F292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D60FB649-5DE9-92DC-E57D-93AA95B8577B}"/>
              </a:ext>
            </a:extLst>
          </p:cNvPr>
          <p:cNvSpPr/>
          <p:nvPr/>
        </p:nvSpPr>
        <p:spPr>
          <a:xfrm>
            <a:off x="103495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49169C-F361-439A-9DFE-8CAFB9EE7331}"/>
              </a:ext>
            </a:extLst>
          </p:cNvPr>
          <p:cNvSpPr/>
          <p:nvPr/>
        </p:nvSpPr>
        <p:spPr>
          <a:xfrm>
            <a:off x="104917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C6AF93-0817-32DF-0FAC-7EFAF14F8F00}"/>
              </a:ext>
            </a:extLst>
          </p:cNvPr>
          <p:cNvSpPr txBox="1"/>
          <p:nvPr/>
        </p:nvSpPr>
        <p:spPr>
          <a:xfrm>
            <a:off x="826777" y="2019300"/>
            <a:ext cx="16624921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Ebrima"/>
                <a:ea typeface="Ebrima"/>
                <a:cs typeface="Ebrima"/>
              </a:rPr>
              <a:t>Markov-Switching GARCH</a:t>
            </a:r>
          </a:p>
          <a:p>
            <a:endParaRPr lang="en-US" sz="4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sz="2800" err="1">
                <a:latin typeface="Ebrima"/>
                <a:ea typeface="Ebrima"/>
                <a:cs typeface="Ebrima"/>
              </a:rPr>
              <a:t>Utiliza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dois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conceitos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importantes</a:t>
            </a:r>
            <a:r>
              <a:rPr lang="en-US" sz="2800">
                <a:latin typeface="Ebrima"/>
                <a:ea typeface="Ebrima"/>
                <a:cs typeface="Ebrima"/>
              </a:rPr>
              <a:t>:</a:t>
            </a:r>
          </a:p>
          <a:p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mudanças</a:t>
            </a:r>
            <a:r>
              <a:rPr lang="en-US" sz="2800">
                <a:latin typeface="Ebrima"/>
                <a:ea typeface="Ebrima"/>
                <a:cs typeface="Ebrima"/>
              </a:rPr>
              <a:t> de regime (Markov-Switching) que </a:t>
            </a:r>
            <a:r>
              <a:rPr lang="en-US" sz="2800" err="1">
                <a:latin typeface="Ebrima"/>
                <a:ea typeface="Ebrima"/>
                <a:cs typeface="Ebrima"/>
              </a:rPr>
              <a:t>permite</a:t>
            </a:r>
            <a:r>
              <a:rPr lang="en-US" sz="2800">
                <a:latin typeface="Ebrima"/>
                <a:ea typeface="Ebrima"/>
                <a:cs typeface="Ebrima"/>
              </a:rPr>
              <a:t> que a </a:t>
            </a:r>
            <a:r>
              <a:rPr lang="en-US" sz="2800" err="1">
                <a:latin typeface="Ebrima"/>
                <a:ea typeface="Ebrima"/>
                <a:cs typeface="Ebrima"/>
              </a:rPr>
              <a:t>série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financeira</a:t>
            </a:r>
            <a:r>
              <a:rPr lang="en-US" sz="2800">
                <a:latin typeface="Ebrima"/>
                <a:ea typeface="Ebrima"/>
                <a:cs typeface="Ebrima"/>
              </a:rPr>
              <a:t> alterne entre </a:t>
            </a:r>
            <a:r>
              <a:rPr lang="en-US" sz="2800" err="1">
                <a:latin typeface="Ebrima"/>
                <a:ea typeface="Ebrima"/>
                <a:cs typeface="Ebrima"/>
              </a:rPr>
              <a:t>difentes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estados</a:t>
            </a:r>
            <a:r>
              <a:rPr lang="en-US" sz="2800">
                <a:latin typeface="Ebrima"/>
                <a:ea typeface="Ebrima"/>
                <a:cs typeface="Ebrima"/>
              </a:rPr>
              <a:t>, </a:t>
            </a:r>
            <a:r>
              <a:rPr lang="en-US" sz="2800" err="1">
                <a:latin typeface="Ebrima"/>
                <a:ea typeface="Ebrima"/>
                <a:cs typeface="Ebrima"/>
              </a:rPr>
              <a:t>como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períodos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alta</a:t>
            </a:r>
            <a:r>
              <a:rPr lang="en-US" sz="2800">
                <a:latin typeface="Ebrima"/>
                <a:ea typeface="Ebrima"/>
                <a:cs typeface="Ebrima"/>
              </a:rPr>
              <a:t> e </a:t>
            </a:r>
            <a:r>
              <a:rPr lang="en-US" sz="2800" err="1">
                <a:latin typeface="Ebrima"/>
                <a:ea typeface="Ebrima"/>
                <a:cs typeface="Ebrima"/>
              </a:rPr>
              <a:t>baixa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volatilidade</a:t>
            </a:r>
            <a:endParaRPr lang="en-US" sz="2800">
              <a:latin typeface="Ebrima"/>
              <a:ea typeface="Ebrima"/>
              <a:cs typeface="Ebrima"/>
            </a:endParaRPr>
          </a:p>
          <a:p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14350" indent="-514350">
              <a:buAutoNum type="arabicPeriod"/>
            </a:pPr>
            <a:r>
              <a:rPr lang="en-US" sz="2800" err="1">
                <a:latin typeface="Ebrima"/>
                <a:ea typeface="Ebrima"/>
                <a:cs typeface="Ebrima"/>
              </a:rPr>
              <a:t>Dentro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cada</a:t>
            </a:r>
            <a:r>
              <a:rPr lang="en-US" sz="2800">
                <a:latin typeface="Ebrima"/>
                <a:ea typeface="Ebrima"/>
                <a:cs typeface="Ebrima"/>
              </a:rPr>
              <a:t> regime, </a:t>
            </a:r>
            <a:r>
              <a:rPr lang="en-US" sz="2800">
                <a:latin typeface="Ebrima"/>
                <a:ea typeface="+mn-lt"/>
                <a:cs typeface="+mn-lt"/>
              </a:rPr>
              <a:t>o GARCH  (Generalized Autoregressive Conditional Heteroskedasticity) é </a:t>
            </a:r>
            <a:r>
              <a:rPr lang="en-US" sz="2800" err="1">
                <a:latin typeface="Ebrima"/>
                <a:ea typeface="+mn-lt"/>
                <a:cs typeface="+mn-lt"/>
              </a:rPr>
              <a:t>utilizado</a:t>
            </a:r>
            <a:r>
              <a:rPr lang="en-US" sz="2800">
                <a:latin typeface="Ebrima"/>
                <a:ea typeface="+mn-lt"/>
                <a:cs typeface="+mn-lt"/>
              </a:rPr>
              <a:t> para </a:t>
            </a:r>
            <a:r>
              <a:rPr lang="en-US" sz="2800" err="1">
                <a:latin typeface="Ebrima"/>
                <a:ea typeface="+mn-lt"/>
                <a:cs typeface="+mn-lt"/>
              </a:rPr>
              <a:t>modelar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como</a:t>
            </a:r>
            <a:r>
              <a:rPr lang="en-US" sz="2800">
                <a:latin typeface="Ebrima"/>
                <a:ea typeface="+mn-lt"/>
                <a:cs typeface="+mn-lt"/>
              </a:rPr>
              <a:t> a </a:t>
            </a:r>
            <a:r>
              <a:rPr lang="en-US" sz="2800" err="1">
                <a:latin typeface="Ebrima"/>
                <a:ea typeface="+mn-lt"/>
                <a:cs typeface="+mn-lt"/>
              </a:rPr>
              <a:t>volatilidade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depende</a:t>
            </a:r>
            <a:r>
              <a:rPr lang="en-US" sz="2800">
                <a:latin typeface="Ebrima"/>
                <a:ea typeface="+mn-lt"/>
                <a:cs typeface="+mn-lt"/>
              </a:rPr>
              <a:t> dos </a:t>
            </a:r>
            <a:r>
              <a:rPr lang="en-US" sz="2800" err="1">
                <a:latin typeface="Ebrima"/>
                <a:ea typeface="+mn-lt"/>
                <a:cs typeface="+mn-lt"/>
              </a:rPr>
              <a:t>retornos</a:t>
            </a:r>
            <a:r>
              <a:rPr lang="en-US" sz="2800">
                <a:latin typeface="Ebrima"/>
                <a:ea typeface="+mn-lt"/>
                <a:cs typeface="+mn-lt"/>
              </a:rPr>
              <a:t> passados.</a:t>
            </a:r>
          </a:p>
          <a:p>
            <a:endParaRPr lang="en-US" sz="2800">
              <a:ea typeface="+mn-lt"/>
              <a:cs typeface="+mn-lt"/>
            </a:endParaRPr>
          </a:p>
          <a:p>
            <a:r>
              <a:rPr lang="en-US" sz="2800">
                <a:ea typeface="+mn-lt"/>
                <a:cs typeface="+mn-lt"/>
              </a:rPr>
              <a:t>Essa </a:t>
            </a:r>
            <a:r>
              <a:rPr lang="en-US" sz="2800" err="1">
                <a:ea typeface="+mn-lt"/>
                <a:cs typeface="+mn-lt"/>
              </a:rPr>
              <a:t>combinação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torna</a:t>
            </a:r>
            <a:r>
              <a:rPr lang="en-US" sz="2800">
                <a:ea typeface="+mn-lt"/>
                <a:cs typeface="+mn-lt"/>
              </a:rPr>
              <a:t> o </a:t>
            </a:r>
            <a:r>
              <a:rPr lang="en-US" sz="2800" b="1" err="1">
                <a:ea typeface="+mn-lt"/>
                <a:cs typeface="+mn-lt"/>
              </a:rPr>
              <a:t>modelo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mais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flexível</a:t>
            </a:r>
            <a:r>
              <a:rPr lang="en-US" sz="2800" b="1">
                <a:ea typeface="+mn-lt"/>
                <a:cs typeface="+mn-lt"/>
              </a:rPr>
              <a:t> e </a:t>
            </a:r>
            <a:r>
              <a:rPr lang="en-US" sz="2800" b="1" err="1">
                <a:ea typeface="+mn-lt"/>
                <a:cs typeface="+mn-lt"/>
              </a:rPr>
              <a:t>realista</a:t>
            </a:r>
            <a:r>
              <a:rPr lang="en-US" sz="2800">
                <a:ea typeface="+mn-lt"/>
                <a:cs typeface="+mn-lt"/>
              </a:rPr>
              <a:t>, pois </a:t>
            </a:r>
            <a:r>
              <a:rPr lang="en-US" sz="2800" b="1" err="1">
                <a:ea typeface="+mn-lt"/>
                <a:cs typeface="+mn-lt"/>
              </a:rPr>
              <a:t>permite</a:t>
            </a:r>
            <a:r>
              <a:rPr lang="en-US" sz="2800" b="1">
                <a:ea typeface="+mn-lt"/>
                <a:cs typeface="+mn-lt"/>
              </a:rPr>
              <a:t> que a </a:t>
            </a:r>
            <a:r>
              <a:rPr lang="en-US" sz="2800" b="1" err="1">
                <a:ea typeface="+mn-lt"/>
                <a:cs typeface="+mn-lt"/>
              </a:rPr>
              <a:t>volatilidade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siga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padrões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distintos</a:t>
            </a:r>
            <a:r>
              <a:rPr lang="en-US" sz="2800" b="1">
                <a:ea typeface="+mn-lt"/>
                <a:cs typeface="+mn-lt"/>
              </a:rPr>
              <a:t>, </a:t>
            </a:r>
            <a:r>
              <a:rPr lang="en-US" sz="2800" b="1" err="1">
                <a:ea typeface="+mn-lt"/>
                <a:cs typeface="+mn-lt"/>
              </a:rPr>
              <a:t>dependendo</a:t>
            </a:r>
            <a:r>
              <a:rPr lang="en-US" sz="2800" b="1">
                <a:ea typeface="+mn-lt"/>
                <a:cs typeface="+mn-lt"/>
              </a:rPr>
              <a:t> do regime </a:t>
            </a:r>
            <a:r>
              <a:rPr lang="en-US" sz="2800" b="1" err="1">
                <a:ea typeface="+mn-lt"/>
                <a:cs typeface="+mn-lt"/>
              </a:rPr>
              <a:t>em</a:t>
            </a:r>
            <a:r>
              <a:rPr lang="en-US" sz="2800" b="1">
                <a:ea typeface="+mn-lt"/>
                <a:cs typeface="+mn-lt"/>
              </a:rPr>
              <a:t> que o mercado se </a:t>
            </a:r>
            <a:r>
              <a:rPr lang="en-US" sz="2800" b="1" err="1">
                <a:ea typeface="+mn-lt"/>
                <a:cs typeface="+mn-lt"/>
              </a:rPr>
              <a:t>encontra</a:t>
            </a:r>
            <a:r>
              <a:rPr lang="en-US" sz="2800" b="1">
                <a:ea typeface="+mn-lt"/>
                <a:cs typeface="+mn-lt"/>
              </a:rPr>
              <a:t>.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35D07-3FFE-82D7-19F9-1830B4259017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54382-D565-25A4-4287-3EE72AA32AFF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Markov-Switching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Garch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36E14-116A-CB11-C781-54DCCB56E083}"/>
              </a:ext>
            </a:extLst>
          </p:cNvPr>
          <p:cNvSpPr txBox="1"/>
          <p:nvPr/>
        </p:nvSpPr>
        <p:spPr>
          <a:xfrm>
            <a:off x="14401799" y="206822"/>
            <a:ext cx="391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</a:t>
            </a:r>
          </a:p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32AD89-E7FA-60EE-914C-B1E33A3A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FF16B3-5F0D-3B9F-860F-9925DDEDCFAD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25CC1D-5469-62CA-DEE6-2E34F147E787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AF620-8A80-1F25-2C81-7A26B091647C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Deep Markovian Trader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EBB288-EA37-2D2F-4D42-BA4B9788722A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F48D73-581B-0929-B15A-A9456EF88947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9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82C3C-EC51-2085-4445-C6934161A450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A1311030-F87B-36E2-1752-4C67ADBD23A5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67F045-8B32-D5F6-31D1-2490BF613ABE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E43A17-0814-39B8-8403-9196D107AF2B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DA7CE-F712-DB83-B3C8-B7B1B836F292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D60FB649-5DE9-92DC-E57D-93AA95B8577B}"/>
              </a:ext>
            </a:extLst>
          </p:cNvPr>
          <p:cNvSpPr/>
          <p:nvPr/>
        </p:nvSpPr>
        <p:spPr>
          <a:xfrm>
            <a:off x="103495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49169C-F361-439A-9DFE-8CAFB9EE7331}"/>
              </a:ext>
            </a:extLst>
          </p:cNvPr>
          <p:cNvSpPr/>
          <p:nvPr/>
        </p:nvSpPr>
        <p:spPr>
          <a:xfrm>
            <a:off x="104917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C6AF93-0817-32DF-0FAC-7EFAF14F8F00}"/>
                  </a:ext>
                </a:extLst>
              </p:cNvPr>
              <p:cNvSpPr txBox="1"/>
              <p:nvPr/>
            </p:nvSpPr>
            <p:spPr>
              <a:xfrm>
                <a:off x="826777" y="2019300"/>
                <a:ext cx="16624921" cy="655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Markov-Switching GARCH</a:t>
                </a:r>
              </a:p>
              <a:p>
                <a:endParaRPr lang="en-US" sz="40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MSGARCH assume que </a:t>
                </a:r>
                <a:r>
                  <a:rPr lang="en-US" sz="2800" b="1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retornos</a:t>
                </a:r>
                <a:r>
                  <a:rPr lang="en-US" sz="2800" b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𝒓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) seguem um </a:t>
                </a:r>
                <a:r>
                  <a:rPr lang="en-US" sz="2800" b="1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processo</a:t>
                </a:r>
                <a:r>
                  <a:rPr lang="en-US" sz="2800" b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de </a:t>
                </a:r>
                <a:r>
                  <a:rPr lang="en-US" sz="2800" b="1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volatilidade</a:t>
                </a:r>
                <a:r>
                  <a:rPr lang="en-US" sz="2800" b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b="1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condicional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que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muda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ao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longo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do tempo de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acordo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com um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processo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de Markov</a:t>
                </a:r>
              </a:p>
              <a:p>
                <a:endParaRPr lang="en-US" sz="28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𝒓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𝝈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𝝐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3200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endParaRPr lang="en-US" sz="2800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𝒓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: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retorno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do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ativo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no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instante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t</a:t>
                </a:r>
                <a:endParaRPr lang="en-US" sz="2800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Ebrima" panose="02000000000000000000" pitchFamily="2" charset="0"/>
                          </a:rPr>
                          <m:t>𝝈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 b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: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volatilidade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condicional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no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instante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t</a:t>
                </a:r>
                <a:endParaRPr lang="en-US" sz="2800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Ebrima" panose="02000000000000000000" pitchFamily="2" charset="0"/>
                          </a:rPr>
                          <m:t>𝝐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: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representa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choques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aleatórios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no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instante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t –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ruído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branco</a:t>
                </a:r>
                <a:endParaRPr lang="en-US" sz="28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endParaRPr lang="en-US" sz="2800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Diferença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para o GARCH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tradicional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está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na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volatilidade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(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Ebrima" panose="02000000000000000000" pitchFamily="2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)</m:t>
                    </m:r>
                  </m:oMath>
                </a14:m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que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depende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de um regime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oculto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)</m:t>
                    </m:r>
                  </m:oMath>
                </a14:m>
                <a:endParaRPr lang="en-US" sz="2800" b="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endParaRPr lang="en-US" sz="28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𝝈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²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𝜶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𝜷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²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Ebrima" panose="02000000000000000000" pitchFamily="2" charset="0"/>
                        </a:rPr>
                        <m:t>𝜸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𝑺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𝝈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²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C6AF93-0817-32DF-0FAC-7EFAF14F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7" y="2019300"/>
                <a:ext cx="16624921" cy="6555641"/>
              </a:xfrm>
              <a:prstGeom prst="rect">
                <a:avLst/>
              </a:prstGeom>
              <a:blipFill>
                <a:blip r:embed="rId3"/>
                <a:stretch>
                  <a:fillRect l="-1320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CC35D07-3FFE-82D7-19F9-1830B4259017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54382-D565-25A4-4287-3EE72AA32AFF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Markov-Switching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Garch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36E14-116A-CB11-C781-54DCCB56E083}"/>
              </a:ext>
            </a:extLst>
          </p:cNvPr>
          <p:cNvSpPr txBox="1"/>
          <p:nvPr/>
        </p:nvSpPr>
        <p:spPr>
          <a:xfrm>
            <a:off x="14401799" y="206822"/>
            <a:ext cx="391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</a:t>
            </a:r>
          </a:p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46379A-4A22-7BEE-33F5-9ED277FB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F75F41-560D-1274-4465-838431756195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4BDE78-358E-59C7-6C3E-69BD2D114755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F7501-5784-1431-CA31-92CF196F5E02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Deep Markovian Trader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DF1DF9-84AA-1ED1-B6D6-491C5276A4FE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FE5F1E-0961-816C-14A9-98533634FAB4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2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C6819A-1B46-C4DE-4334-CE0875286FD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D2F496-2ADE-4937-561F-8AD52C6AB6A7}"/>
              </a:ext>
            </a:extLst>
          </p:cNvPr>
          <p:cNvSpPr/>
          <p:nvPr/>
        </p:nvSpPr>
        <p:spPr>
          <a:xfrm>
            <a:off x="2400300" y="1790700"/>
            <a:ext cx="13487400" cy="67056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FD543-3880-8CCB-DC9E-66E50894865C}"/>
              </a:ext>
            </a:extLst>
          </p:cNvPr>
          <p:cNvSpPr txBox="1"/>
          <p:nvPr/>
        </p:nvSpPr>
        <p:spPr>
          <a:xfrm>
            <a:off x="5105400" y="435867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Introdução</a:t>
            </a:r>
            <a:endParaRPr lang="en-US" sz="96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8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82C3C-EC51-2085-4445-C6934161A450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A1311030-F87B-36E2-1752-4C67ADBD23A5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67F045-8B32-D5F6-31D1-2490BF613ABE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E43A17-0814-39B8-8403-9196D107AF2B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DA7CE-F712-DB83-B3C8-B7B1B836F292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D60FB649-5DE9-92DC-E57D-93AA95B8577B}"/>
              </a:ext>
            </a:extLst>
          </p:cNvPr>
          <p:cNvSpPr/>
          <p:nvPr/>
        </p:nvSpPr>
        <p:spPr>
          <a:xfrm>
            <a:off x="103495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49169C-F361-439A-9DFE-8CAFB9EE7331}"/>
              </a:ext>
            </a:extLst>
          </p:cNvPr>
          <p:cNvSpPr/>
          <p:nvPr/>
        </p:nvSpPr>
        <p:spPr>
          <a:xfrm>
            <a:off x="104917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C6AF93-0817-32DF-0FAC-7EFAF14F8F00}"/>
                  </a:ext>
                </a:extLst>
              </p:cNvPr>
              <p:cNvSpPr txBox="1"/>
              <p:nvPr/>
            </p:nvSpPr>
            <p:spPr>
              <a:xfrm>
                <a:off x="826777" y="2019300"/>
                <a:ext cx="16624921" cy="4051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Markov-Switching GARCH</a:t>
                </a:r>
              </a:p>
              <a:p>
                <a:endParaRPr lang="en-US" sz="2800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𝝈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²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𝜶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)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²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𝜸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𝝈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brima" panose="02000000000000000000" pitchFamily="2" charset="0"/>
                            </a:rPr>
                            <m:t>²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𝒕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800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endParaRPr lang="en-US" sz="2000" b="1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 </m:t>
                    </m:r>
                  </m:oMath>
                </a14:m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é o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estado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do mercado no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instante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t –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determinado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por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uma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cadeia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de Markov de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transição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:</a:t>
                </a:r>
              </a:p>
              <a:p>
                <a:endParaRPr lang="en-US" sz="28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𝒊𝒋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m:t>𝑷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𝒋</m:t>
                          </m:r>
                        </m:e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𝒕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Ebrima" panose="02000000000000000000" pitchFamily="2" charset="0"/>
                                  <a:cs typeface="Ebrima" panose="02000000000000000000" pitchFamily="2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=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𝒊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Ebrima" panose="02000000000000000000" pitchFamily="2" charset="0"/>
                          <a:cs typeface="Ebrima" panose="02000000000000000000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Ebrima" panose="02000000000000000000" pitchFamily="2" charset="0"/>
                              <a:cs typeface="Ebrima" panose="02000000000000000000" pitchFamily="2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en-US" sz="28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:endParaRPr lang="en-US" sz="20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Ebrima" panose="02000000000000000000" pitchFamily="2" charset="0"/>
                            <a:cs typeface="Ebrima" panose="02000000000000000000" pitchFamily="2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: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representa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a </a:t>
                </a:r>
                <a:r>
                  <a:rPr lang="en-US" sz="2800" err="1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probabilidade</a:t>
                </a:r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de mudar do regime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𝑖</m:t>
                    </m:r>
                  </m:oMath>
                </a14:m>
                <a:r>
                  <a:rPr lang="en-US" sz="2800">
                    <a:latin typeface="Ebrima" panose="02000000000000000000" pitchFamily="2" charset="0"/>
                    <a:ea typeface="Ebrima" panose="02000000000000000000" pitchFamily="2" charset="0"/>
                    <a:cs typeface="Ebrima" panose="02000000000000000000" pitchFamily="2" charset="0"/>
                  </a:rPr>
                  <a:t> para o regime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Ebrima" panose="02000000000000000000" pitchFamily="2" charset="0"/>
                        <a:cs typeface="Ebrima" panose="02000000000000000000" pitchFamily="2" charset="0"/>
                      </a:rPr>
                      <m:t>𝑗</m:t>
                    </m:r>
                  </m:oMath>
                </a14:m>
                <a:endParaRPr lang="en-US" sz="2800"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C6AF93-0817-32DF-0FAC-7EFAF14F8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7" y="2019300"/>
                <a:ext cx="16624921" cy="4051878"/>
              </a:xfrm>
              <a:prstGeom prst="rect">
                <a:avLst/>
              </a:prstGeom>
              <a:blipFill>
                <a:blip r:embed="rId3"/>
                <a:stretch>
                  <a:fillRect l="-1320" t="-2707" b="-1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CC35D07-3FFE-82D7-19F9-1830B4259017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54382-D565-25A4-4287-3EE72AA32AFF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Markov-Switching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Garch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036E14-116A-CB11-C781-54DCCB56E083}"/>
              </a:ext>
            </a:extLst>
          </p:cNvPr>
          <p:cNvSpPr txBox="1"/>
          <p:nvPr/>
        </p:nvSpPr>
        <p:spPr>
          <a:xfrm>
            <a:off x="14401799" y="206822"/>
            <a:ext cx="391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</a:t>
            </a:r>
          </a:p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8E73C6-857B-03D2-E0BD-0E838F4F8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987" y="6040452"/>
            <a:ext cx="10482026" cy="352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FBF31E-C77B-8DF5-C79F-7394CCEA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D0678-A2BB-54B7-329D-5959EA7F540E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BEFF7-859B-45D8-A7A4-11B3D611EACC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C97AC5-86D8-17A5-051F-113FCF1BFED0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Deep Markovian Trader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200241-899D-3BEE-7136-66D8B4EF969E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B929FC-F0A3-632B-AEA6-A508AD9F7F0C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1ABD1-E7AB-AB3D-80E5-108843F932B3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7B06D-8406-070B-1796-5585766D9A5B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4C70AD-80E5-9EE9-5DC6-5872F2B92EE8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C7D008-9080-97D9-10D8-0E398613ED40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1F597009-14E2-E30C-E24E-7B975A18EFCE}"/>
              </a:ext>
            </a:extLst>
          </p:cNvPr>
          <p:cNvSpPr/>
          <p:nvPr/>
        </p:nvSpPr>
        <p:spPr>
          <a:xfrm>
            <a:off x="14235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C1B8C-DEAC-64D8-2052-AD4B42D4A851}"/>
              </a:ext>
            </a:extLst>
          </p:cNvPr>
          <p:cNvSpPr/>
          <p:nvPr/>
        </p:nvSpPr>
        <p:spPr>
          <a:xfrm>
            <a:off x="14377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A3A41CDE-161B-580D-21D6-09AD7A421646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5E79F-C974-701D-00C0-6188D4AEAF9C}"/>
              </a:ext>
            </a:extLst>
          </p:cNvPr>
          <p:cNvSpPr txBox="1"/>
          <p:nvPr/>
        </p:nvSpPr>
        <p:spPr>
          <a:xfrm>
            <a:off x="826777" y="2019300"/>
            <a:ext cx="16624921" cy="75713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 </a:t>
            </a:r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4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4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sz="4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Modelos</a:t>
            </a:r>
            <a:r>
              <a:rPr lang="en-US" sz="28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Machine Learning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são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frequentemente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usados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problemas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devido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capacidade</a:t>
            </a:r>
            <a:r>
              <a:rPr lang="en-US" sz="28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aprender</a:t>
            </a:r>
            <a:r>
              <a:rPr lang="en-US" sz="28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padrões</a:t>
            </a:r>
            <a:r>
              <a:rPr lang="en-US" sz="28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partir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dados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históricos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sem</a:t>
            </a:r>
            <a:r>
              <a:rPr lang="en-US" sz="28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 </a:t>
            </a:r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necessidade</a:t>
            </a:r>
            <a:r>
              <a:rPr lang="en-US" sz="28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especificar</a:t>
            </a:r>
            <a:r>
              <a:rPr lang="en-US" sz="28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uma</a:t>
            </a:r>
            <a:r>
              <a:rPr lang="en-US" sz="28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formula </a:t>
            </a:r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matemática</a:t>
            </a:r>
            <a:r>
              <a:rPr lang="en-US" sz="28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explicita</a:t>
            </a:r>
            <a:r>
              <a:rPr lang="en-US" sz="28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–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excelente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para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modelar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problemas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complexos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!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ML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são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frequentemente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para resolver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dois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problemas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10287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Classficação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–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prevê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categorias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(ex: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prever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se o mercado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vai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subir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ou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cair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Regressão</a:t>
            </a:r>
            <a:r>
              <a:rPr lang="en-US" sz="28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–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prevê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valores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contínuos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(ex: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prever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retorno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esperado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um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arabicPeriod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800" err="1">
                <a:latin typeface="Ebrima"/>
                <a:ea typeface="Ebrima"/>
                <a:cs typeface="Ebrima"/>
              </a:rPr>
              <a:t>Nosso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modelo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lida</a:t>
            </a:r>
            <a:r>
              <a:rPr lang="en-US" sz="2800">
                <a:latin typeface="Ebrima"/>
                <a:ea typeface="Ebrima"/>
                <a:cs typeface="Ebrima"/>
              </a:rPr>
              <a:t> com um </a:t>
            </a:r>
            <a:r>
              <a:rPr lang="en-US" sz="2800" err="1">
                <a:latin typeface="Ebrima"/>
                <a:ea typeface="Ebrima"/>
                <a:cs typeface="Ebrima"/>
              </a:rPr>
              <a:t>problema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b="1" err="1">
                <a:latin typeface="Ebrima"/>
                <a:ea typeface="Ebrima"/>
                <a:cs typeface="Ebrima"/>
              </a:rPr>
              <a:t>regressão</a:t>
            </a:r>
            <a:r>
              <a:rPr lang="en-US" sz="2800">
                <a:latin typeface="Ebrima"/>
                <a:ea typeface="Ebrima"/>
                <a:cs typeface="Ebrima"/>
              </a:rPr>
              <a:t>, pois </a:t>
            </a:r>
            <a:r>
              <a:rPr lang="en-US" sz="2800" err="1">
                <a:latin typeface="Ebrima"/>
                <a:ea typeface="Ebrima"/>
                <a:cs typeface="Ebrima"/>
              </a:rPr>
              <a:t>visamos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prever</a:t>
            </a:r>
            <a:r>
              <a:rPr lang="en-US" sz="2800">
                <a:latin typeface="Ebrima"/>
                <a:ea typeface="Ebrima"/>
                <a:cs typeface="Ebrima"/>
              </a:rPr>
              <a:t> o </a:t>
            </a:r>
            <a:r>
              <a:rPr lang="en-US" sz="2800" err="1">
                <a:latin typeface="Ebrima"/>
                <a:ea typeface="Ebrima"/>
                <a:cs typeface="Ebrima"/>
              </a:rPr>
              <a:t>retorno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futuro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vários</a:t>
            </a:r>
            <a:r>
              <a:rPr lang="en-US" sz="2800">
                <a:latin typeface="Ebrima"/>
                <a:ea typeface="Ebrima"/>
                <a:cs typeface="Ebrima"/>
              </a:rPr>
              <a:t> </a:t>
            </a: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</a:p>
          <a:p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E302B-8C78-AD0E-EEDE-4F14EF15483B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54707-A093-2EF9-1093-5683CF114157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Markov-Switching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Garch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70F6A-F940-3E61-A474-9DC0792AB9F5}"/>
              </a:ext>
            </a:extLst>
          </p:cNvPr>
          <p:cNvSpPr txBox="1"/>
          <p:nvPr/>
        </p:nvSpPr>
        <p:spPr>
          <a:xfrm>
            <a:off x="14401799" y="206822"/>
            <a:ext cx="391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</a:t>
            </a:r>
          </a:p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B9C7B2-2600-E558-0F31-59BE1FA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F01768-7145-D236-84FE-69D55FFDE936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D9EB9C-1879-75BF-491E-8C24DEB3255B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D26AEA-6D13-AEBD-7FD8-8DBA8878EC1F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Deep Markovian Trader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067870-D4BF-5D32-08B8-E4FB8D57CDC5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8F6DE5-DBE7-5998-A8B3-18ED8476F27C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1ABD1-E7AB-AB3D-80E5-108843F932B3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7B06D-8406-070B-1796-5585766D9A5B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4C70AD-80E5-9EE9-5DC6-5872F2B92EE8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C7D008-9080-97D9-10D8-0E398613ED40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1F597009-14E2-E30C-E24E-7B975A18EFCE}"/>
              </a:ext>
            </a:extLst>
          </p:cNvPr>
          <p:cNvSpPr/>
          <p:nvPr/>
        </p:nvSpPr>
        <p:spPr>
          <a:xfrm>
            <a:off x="14235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C1B8C-DEAC-64D8-2052-AD4B42D4A851}"/>
              </a:ext>
            </a:extLst>
          </p:cNvPr>
          <p:cNvSpPr/>
          <p:nvPr/>
        </p:nvSpPr>
        <p:spPr>
          <a:xfrm>
            <a:off x="14377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A3A41CDE-161B-580D-21D6-09AD7A421646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5E79F-C974-701D-00C0-6188D4AEAF9C}"/>
              </a:ext>
            </a:extLst>
          </p:cNvPr>
          <p:cNvSpPr txBox="1"/>
          <p:nvPr/>
        </p:nvSpPr>
        <p:spPr>
          <a:xfrm>
            <a:off x="826777" y="2019300"/>
            <a:ext cx="16624921" cy="73558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Ebrima"/>
                <a:ea typeface="Ebrima"/>
                <a:cs typeface="Ebrima"/>
              </a:rPr>
              <a:t>Machine Learning </a:t>
            </a:r>
            <a:r>
              <a:rPr lang="en-US" sz="4000" err="1">
                <a:latin typeface="Ebrima"/>
                <a:ea typeface="Ebrima"/>
                <a:cs typeface="Ebrima"/>
              </a:rPr>
              <a:t>Aplicado</a:t>
            </a:r>
            <a:r>
              <a:rPr lang="en-US" sz="4000">
                <a:latin typeface="Ebrima"/>
                <a:ea typeface="Ebrima"/>
                <a:cs typeface="Ebrima"/>
              </a:rPr>
              <a:t> à </a:t>
            </a:r>
            <a:r>
              <a:rPr lang="en-US" sz="4000" err="1">
                <a:latin typeface="Ebrima"/>
                <a:ea typeface="Ebrima"/>
                <a:cs typeface="Ebrima"/>
              </a:rPr>
              <a:t>Previsão</a:t>
            </a:r>
            <a:endParaRPr lang="en-US" sz="4000">
              <a:latin typeface="Ebrima"/>
              <a:ea typeface="Ebrima"/>
              <a:cs typeface="Ebrima"/>
            </a:endParaRPr>
          </a:p>
          <a:p>
            <a:endParaRPr lang="en-US" sz="4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800" b="1" err="1">
                <a:latin typeface="Ebrima"/>
                <a:ea typeface="Ebrima"/>
                <a:cs typeface="Ebrima"/>
              </a:rPr>
              <a:t>Afinal</a:t>
            </a:r>
            <a:r>
              <a:rPr lang="en-US" sz="2800" b="1">
                <a:latin typeface="Ebrima"/>
                <a:ea typeface="Ebrima"/>
                <a:cs typeface="Ebrima"/>
              </a:rPr>
              <a:t>, o que é  um </a:t>
            </a:r>
            <a:r>
              <a:rPr lang="en-US" sz="2800" b="1" err="1">
                <a:latin typeface="Ebrima"/>
                <a:ea typeface="Ebrima"/>
                <a:cs typeface="Ebrima"/>
              </a:rPr>
              <a:t>modelo</a:t>
            </a:r>
            <a:r>
              <a:rPr lang="en-US" sz="2800" b="1">
                <a:latin typeface="Ebrima"/>
                <a:ea typeface="Ebrima"/>
                <a:cs typeface="Ebrima"/>
              </a:rPr>
              <a:t> de Machine Learning?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>
                <a:latin typeface="Ebrima"/>
                <a:ea typeface="Ebrima"/>
                <a:cs typeface="Ebrima"/>
              </a:rPr>
              <a:t>Uma </a:t>
            </a:r>
            <a:r>
              <a:rPr lang="en-US" sz="2800" err="1">
                <a:latin typeface="Ebrima"/>
                <a:ea typeface="Ebrima"/>
                <a:cs typeface="Ebrima"/>
              </a:rPr>
              <a:t>técnica</a:t>
            </a:r>
            <a:r>
              <a:rPr lang="en-US" sz="2800">
                <a:latin typeface="Ebrima"/>
                <a:ea typeface="Ebrima"/>
                <a:cs typeface="Ebrima"/>
              </a:rPr>
              <a:t> que </a:t>
            </a:r>
            <a:r>
              <a:rPr lang="en-US" sz="2800" err="1">
                <a:latin typeface="Ebrima"/>
                <a:ea typeface="Ebrima"/>
                <a:cs typeface="Ebrima"/>
              </a:rPr>
              <a:t>busca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uma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representação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matemática</a:t>
            </a:r>
            <a:r>
              <a:rPr lang="en-US" sz="2800">
                <a:latin typeface="Ebrima"/>
                <a:ea typeface="Ebrima"/>
                <a:cs typeface="Ebrima"/>
              </a:rPr>
              <a:t> que </a:t>
            </a:r>
            <a:r>
              <a:rPr lang="en-US" sz="2800" err="1">
                <a:latin typeface="Ebrima"/>
                <a:ea typeface="Ebrima"/>
                <a:cs typeface="Ebrima"/>
              </a:rPr>
              <a:t>descreva</a:t>
            </a:r>
            <a:r>
              <a:rPr lang="en-US" sz="2800">
                <a:latin typeface="Ebrima"/>
                <a:ea typeface="Ebrima"/>
                <a:cs typeface="Ebrima"/>
              </a:rPr>
              <a:t> a </a:t>
            </a:r>
            <a:r>
              <a:rPr lang="en-US" sz="2800" err="1">
                <a:latin typeface="Ebrima"/>
                <a:ea typeface="Ebrima"/>
                <a:cs typeface="Ebrima"/>
              </a:rPr>
              <a:t>relação</a:t>
            </a:r>
            <a:r>
              <a:rPr lang="en-US" sz="2800">
                <a:latin typeface="Ebrima"/>
                <a:ea typeface="Ebrima"/>
                <a:cs typeface="Ebrima"/>
              </a:rPr>
              <a:t> entre as </a:t>
            </a:r>
            <a:r>
              <a:rPr lang="en-US" sz="2800" err="1">
                <a:latin typeface="Ebrima"/>
                <a:ea typeface="Ebrima"/>
                <a:cs typeface="Ebrima"/>
              </a:rPr>
              <a:t>variáveis</a:t>
            </a:r>
            <a:r>
              <a:rPr lang="en-US" sz="2800">
                <a:latin typeface="Ebrima"/>
                <a:ea typeface="Ebrima"/>
                <a:cs typeface="Ebrima"/>
              </a:rPr>
              <a:t> de entrada (features) e as </a:t>
            </a:r>
            <a:r>
              <a:rPr lang="en-US" sz="2800" err="1">
                <a:latin typeface="Ebrima"/>
                <a:ea typeface="Ebrima"/>
                <a:cs typeface="Ebrima"/>
              </a:rPr>
              <a:t>variáveis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saída</a:t>
            </a:r>
            <a:r>
              <a:rPr lang="en-US" sz="2800">
                <a:latin typeface="Ebrima"/>
                <a:ea typeface="Ebrima"/>
                <a:cs typeface="Ebrima"/>
              </a:rPr>
              <a:t> (target).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2800">
                <a:latin typeface="Ebrima"/>
                <a:ea typeface="Ebrima"/>
                <a:cs typeface="Ebrima"/>
              </a:rPr>
              <a:t>Criado a </a:t>
            </a:r>
            <a:r>
              <a:rPr lang="en-US" sz="2800" err="1">
                <a:latin typeface="Ebrima"/>
                <a:ea typeface="Ebrima"/>
                <a:cs typeface="Ebrima"/>
              </a:rPr>
              <a:t>partir</a:t>
            </a:r>
            <a:r>
              <a:rPr lang="en-US" sz="2800">
                <a:latin typeface="Ebrima"/>
                <a:ea typeface="Ebrima"/>
                <a:cs typeface="Ebrima"/>
              </a:rPr>
              <a:t> de dados </a:t>
            </a:r>
            <a:r>
              <a:rPr lang="en-US" sz="2800" err="1">
                <a:latin typeface="Ebrima"/>
                <a:ea typeface="Ebrima"/>
                <a:cs typeface="Ebrima"/>
              </a:rPr>
              <a:t>históricos</a:t>
            </a:r>
            <a:r>
              <a:rPr lang="en-US" sz="2800">
                <a:latin typeface="Ebrima"/>
                <a:ea typeface="Ebrima"/>
                <a:cs typeface="Ebrima"/>
              </a:rPr>
              <a:t> e </a:t>
            </a:r>
            <a:r>
              <a:rPr lang="en-US" sz="2800" err="1">
                <a:latin typeface="Ebrima"/>
                <a:ea typeface="Ebrima"/>
                <a:cs typeface="Ebrima"/>
              </a:rPr>
              <a:t>treinado</a:t>
            </a:r>
            <a:r>
              <a:rPr lang="en-US" sz="2800">
                <a:latin typeface="Ebrima"/>
                <a:ea typeface="Ebrima"/>
                <a:cs typeface="Ebrima"/>
              </a:rPr>
              <a:t> para </a:t>
            </a:r>
            <a:r>
              <a:rPr lang="en-US" sz="2800" err="1">
                <a:latin typeface="Ebrima"/>
                <a:ea typeface="Ebrima"/>
                <a:cs typeface="Ebrima"/>
              </a:rPr>
              <a:t>identificar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padrões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ou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regularidades</a:t>
            </a:r>
            <a:r>
              <a:rPr lang="en-US" sz="2800">
                <a:latin typeface="Ebrima"/>
                <a:ea typeface="Ebrima"/>
                <a:cs typeface="Ebrima"/>
              </a:rPr>
              <a:t> que </a:t>
            </a:r>
            <a:r>
              <a:rPr lang="en-US" sz="2800" err="1">
                <a:latin typeface="Ebrima"/>
                <a:ea typeface="Ebrima"/>
                <a:cs typeface="Ebrima"/>
              </a:rPr>
              <a:t>ajudam</a:t>
            </a:r>
            <a:r>
              <a:rPr lang="en-US" sz="2800">
                <a:latin typeface="Ebrima"/>
                <a:ea typeface="Ebrima"/>
                <a:cs typeface="Ebrima"/>
              </a:rPr>
              <a:t> a </a:t>
            </a:r>
            <a:r>
              <a:rPr lang="en-US" sz="2800" err="1">
                <a:latin typeface="Ebrima"/>
                <a:ea typeface="Ebrima"/>
                <a:cs typeface="Ebrima"/>
              </a:rPr>
              <a:t>fazer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previsões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sobre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novos</a:t>
            </a:r>
            <a:r>
              <a:rPr lang="en-US" sz="2800">
                <a:latin typeface="Ebrima"/>
                <a:ea typeface="Ebrima"/>
                <a:cs typeface="Ebrima"/>
              </a:rPr>
              <a:t> dados</a:t>
            </a:r>
          </a:p>
          <a:p>
            <a:pPr algn="just"/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800" err="1">
                <a:latin typeface="Ebrima"/>
                <a:ea typeface="Ebrima"/>
                <a:cs typeface="Ebrima"/>
              </a:rPr>
              <a:t>Exemplo</a:t>
            </a:r>
            <a:r>
              <a:rPr lang="en-US" sz="2800">
                <a:latin typeface="Ebrima"/>
                <a:ea typeface="Ebrima"/>
                <a:cs typeface="Ebrima"/>
              </a:rPr>
              <a:t>: conjunto de dados </a:t>
            </a:r>
            <a:r>
              <a:rPr lang="en-US" sz="2800" err="1">
                <a:latin typeface="Ebrima"/>
                <a:ea typeface="Ebrima"/>
                <a:cs typeface="Ebrima"/>
              </a:rPr>
              <a:t>sobre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imóveis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latin typeface="Ebrima"/>
                <a:ea typeface="Ebrima"/>
                <a:cs typeface="Ebrima"/>
              </a:rPr>
              <a:t>Features podem ser características como o tamanho do imóvel, a localização e o número de quartos, enquanto a saída seria o preço do imóvel.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latin typeface="Ebrima"/>
                <a:ea typeface="Ebrima"/>
                <a:cs typeface="Ebrima"/>
              </a:rPr>
              <a:t>UM modelo de machine learning entende, a partir de dados históricos, como essas características influenciam o preço, de forma que, quando você fornecer as características de um novo imóvel, o modelo consiga prever o preço</a:t>
            </a:r>
            <a:endParaRPr lang="en-US" sz="2800">
              <a:latin typeface="Ebrima"/>
              <a:ea typeface="Ebrima"/>
              <a:cs typeface="Ebrima"/>
            </a:endParaRPr>
          </a:p>
          <a:p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E302B-8C78-AD0E-EEDE-4F14EF15483B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54707-A093-2EF9-1093-5683CF114157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Markov-Switching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Garch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70F6A-F940-3E61-A474-9DC0792AB9F5}"/>
              </a:ext>
            </a:extLst>
          </p:cNvPr>
          <p:cNvSpPr txBox="1"/>
          <p:nvPr/>
        </p:nvSpPr>
        <p:spPr>
          <a:xfrm>
            <a:off x="14401799" y="206822"/>
            <a:ext cx="391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</a:t>
            </a:r>
          </a:p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92F35A-D37F-9D43-D5C2-40924B78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384EA-794C-6CDD-4E1F-B5A809392AA0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A6A2F6-0995-22BC-89F4-8E3F5593DE4C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789EBF-6347-6B6A-63E4-52D0DE19A4B1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Deep Markovian Trader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C8DA1A-9E03-4798-4A20-7E3B86B2B11A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3D5D5-3FF0-9899-8EAC-60CB6EB1D3FD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77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1ABD1-E7AB-AB3D-80E5-108843F932B3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7B06D-8406-070B-1796-5585766D9A5B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4C70AD-80E5-9EE9-5DC6-5872F2B92EE8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C7D008-9080-97D9-10D8-0E398613ED40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1F597009-14E2-E30C-E24E-7B975A18EFCE}"/>
              </a:ext>
            </a:extLst>
          </p:cNvPr>
          <p:cNvSpPr/>
          <p:nvPr/>
        </p:nvSpPr>
        <p:spPr>
          <a:xfrm>
            <a:off x="14235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C1B8C-DEAC-64D8-2052-AD4B42D4A851}"/>
              </a:ext>
            </a:extLst>
          </p:cNvPr>
          <p:cNvSpPr/>
          <p:nvPr/>
        </p:nvSpPr>
        <p:spPr>
          <a:xfrm>
            <a:off x="14377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A3A41CDE-161B-580D-21D6-09AD7A421646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5E79F-C974-701D-00C0-6188D4AEAF9C}"/>
              </a:ext>
            </a:extLst>
          </p:cNvPr>
          <p:cNvSpPr txBox="1"/>
          <p:nvPr/>
        </p:nvSpPr>
        <p:spPr>
          <a:xfrm>
            <a:off x="826777" y="2019300"/>
            <a:ext cx="16624921" cy="69249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4000">
                <a:latin typeface="Ebrima"/>
                <a:ea typeface="Ebrima"/>
                <a:cs typeface="Ebrima"/>
              </a:rPr>
              <a:t>Machine Learning </a:t>
            </a:r>
            <a:r>
              <a:rPr lang="en-US" sz="4000" err="1">
                <a:latin typeface="Ebrima"/>
                <a:ea typeface="Ebrima"/>
                <a:cs typeface="Ebrima"/>
              </a:rPr>
              <a:t>Aplicado</a:t>
            </a:r>
            <a:r>
              <a:rPr lang="en-US" sz="4000">
                <a:latin typeface="Ebrima"/>
                <a:ea typeface="Ebrima"/>
                <a:cs typeface="Ebrima"/>
              </a:rPr>
              <a:t> à </a:t>
            </a:r>
            <a:r>
              <a:rPr lang="en-US" sz="4000" err="1">
                <a:latin typeface="Ebrima"/>
                <a:ea typeface="Ebrima"/>
                <a:cs typeface="Ebrima"/>
              </a:rPr>
              <a:t>Previsão</a:t>
            </a:r>
            <a:endParaRPr lang="en-US" sz="4000">
              <a:latin typeface="Ebrima"/>
              <a:ea typeface="Ebrima"/>
              <a:cs typeface="Ebrima"/>
            </a:endParaRPr>
          </a:p>
          <a:p>
            <a:pPr algn="just"/>
            <a:endParaRPr lang="en-US" sz="4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800" b="1" err="1">
                <a:latin typeface="Ebrima"/>
                <a:ea typeface="Ebrima"/>
                <a:cs typeface="Ebrima"/>
              </a:rPr>
              <a:t>Definição</a:t>
            </a:r>
            <a:r>
              <a:rPr lang="en-US" sz="2800" b="1">
                <a:latin typeface="Ebrima"/>
                <a:ea typeface="Ebrima"/>
                <a:cs typeface="Ebrima"/>
              </a:rPr>
              <a:t> de Rede Neural e </a:t>
            </a:r>
            <a:r>
              <a:rPr lang="en-US" sz="2800" b="1" err="1">
                <a:latin typeface="Ebrima"/>
                <a:ea typeface="Ebrima"/>
                <a:cs typeface="Ebrima"/>
              </a:rPr>
              <a:t>por</a:t>
            </a:r>
            <a:r>
              <a:rPr lang="en-US" sz="2800" b="1">
                <a:latin typeface="Ebrima"/>
                <a:ea typeface="Ebrima"/>
                <a:cs typeface="Ebrima"/>
              </a:rPr>
              <a:t> que </a:t>
            </a:r>
            <a:r>
              <a:rPr lang="en-US" sz="2800" b="1" err="1">
                <a:latin typeface="Ebrima"/>
                <a:ea typeface="Ebrima"/>
                <a:cs typeface="Ebrima"/>
              </a:rPr>
              <a:t>usá</a:t>
            </a:r>
            <a:r>
              <a:rPr lang="en-US" sz="2800" b="1">
                <a:latin typeface="Ebrima"/>
                <a:ea typeface="Ebrima"/>
                <a:cs typeface="Ebrima"/>
              </a:rPr>
              <a:t>-las?</a:t>
            </a:r>
          </a:p>
          <a:p>
            <a:pPr algn="just"/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latin typeface="Ebrima"/>
                <a:ea typeface="Ebrima"/>
                <a:cs typeface="Ebrima"/>
              </a:rPr>
              <a:t>Redes neurais são modelos poderosos de machine learning </a:t>
            </a:r>
            <a:r>
              <a:rPr lang="pt-BR" sz="2800" b="1">
                <a:latin typeface="Ebrima"/>
                <a:ea typeface="Ebrima"/>
                <a:cs typeface="Ebrima"/>
              </a:rPr>
              <a:t>inspirados no cérebro humano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latin typeface="Ebrima"/>
                <a:ea typeface="Ebrima"/>
                <a:cs typeface="Ebrima"/>
              </a:rPr>
              <a:t>Particularmente eficazes para lidar com problemas complexos e dados não lineares, capturando relações difíceis de modelar com abordagens tradicionais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latin typeface="Ebrima"/>
                <a:ea typeface="Ebrima"/>
                <a:cs typeface="Ebrima"/>
              </a:rPr>
              <a:t>Essa capacidade de identificar padrões complexos é o que torna as redes neurais tão eficazes para prever fenômenos como o preço de ativos, que seguem dinâmicas altamente não lineares e dependem de múltiplos fatores interconectados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latin typeface="Ebrima"/>
                <a:ea typeface="Ebrima"/>
                <a:cs typeface="Ebrima"/>
              </a:rPr>
              <a:t>No contexto da previsão de séries temporais, as redes neurais recorrentes (</a:t>
            </a:r>
            <a:r>
              <a:rPr lang="pt-BR" sz="2800" err="1">
                <a:latin typeface="Ebrima"/>
                <a:ea typeface="Ebrima"/>
                <a:cs typeface="Ebrima"/>
              </a:rPr>
              <a:t>RNNs</a:t>
            </a:r>
            <a:r>
              <a:rPr lang="pt-BR" sz="2800">
                <a:latin typeface="Ebrima"/>
                <a:ea typeface="Ebrima"/>
                <a:cs typeface="Ebrima"/>
              </a:rPr>
              <a:t>) se destacam. Dentro desse grupo, a arquitetura </a:t>
            </a:r>
            <a:r>
              <a:rPr lang="pt-BR" sz="2800" b="1">
                <a:latin typeface="Ebrima"/>
                <a:ea typeface="Ebrima"/>
                <a:cs typeface="Ebrima"/>
              </a:rPr>
              <a:t>LSTM (</a:t>
            </a:r>
            <a:r>
              <a:rPr lang="pt-BR" sz="2800" b="1" err="1">
                <a:latin typeface="Ebrima"/>
                <a:ea typeface="Ebrima"/>
                <a:cs typeface="Ebrima"/>
              </a:rPr>
              <a:t>Long</a:t>
            </a:r>
            <a:r>
              <a:rPr lang="pt-BR" sz="2800" b="1">
                <a:latin typeface="Ebrima"/>
                <a:ea typeface="Ebrima"/>
                <a:cs typeface="Ebrima"/>
              </a:rPr>
              <a:t> Short-</a:t>
            </a:r>
            <a:r>
              <a:rPr lang="pt-BR" sz="2800" b="1" err="1">
                <a:latin typeface="Ebrima"/>
                <a:ea typeface="Ebrima"/>
                <a:cs typeface="Ebrima"/>
              </a:rPr>
              <a:t>Term</a:t>
            </a:r>
            <a:r>
              <a:rPr lang="pt-BR" sz="2800" b="1">
                <a:latin typeface="Ebrima"/>
                <a:ea typeface="Ebrima"/>
                <a:cs typeface="Ebrima"/>
              </a:rPr>
              <a:t> </a:t>
            </a:r>
            <a:r>
              <a:rPr lang="pt-BR" sz="2800" b="1" err="1">
                <a:latin typeface="Ebrima"/>
                <a:ea typeface="Ebrima"/>
                <a:cs typeface="Ebrima"/>
              </a:rPr>
              <a:t>Memory</a:t>
            </a:r>
            <a:r>
              <a:rPr lang="pt-BR" sz="2800" b="1">
                <a:latin typeface="Ebrima"/>
                <a:ea typeface="Ebrima"/>
                <a:cs typeface="Ebrima"/>
              </a:rPr>
              <a:t>) é particularmente eficaz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>
                <a:latin typeface="Ebrima"/>
                <a:ea typeface="Ebrima"/>
                <a:cs typeface="Ebrima"/>
              </a:rPr>
              <a:t>Redes </a:t>
            </a:r>
            <a:r>
              <a:rPr lang="pt-BR" sz="2800" b="1">
                <a:latin typeface="Ebrima"/>
                <a:ea typeface="Ebrima"/>
                <a:cs typeface="Ebrima"/>
              </a:rPr>
              <a:t>LSTM são projetadas para capturar dependências de longo prazo</a:t>
            </a:r>
            <a:r>
              <a:rPr lang="pt-BR" sz="2800">
                <a:latin typeface="Ebrima"/>
                <a:ea typeface="Ebrima"/>
                <a:cs typeface="Ebrima"/>
              </a:rPr>
              <a:t>, permitindo que o modelo compreenda padrões temporais mais complexos e faça previsões mais precisas, especialmente quando a informação histórica é crucial para prever o futuro</a:t>
            </a:r>
            <a:endParaRPr lang="en-US" sz="2800">
              <a:latin typeface="Ebrima"/>
              <a:ea typeface="Ebrima"/>
              <a:cs typeface="Ebrim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E302B-8C78-AD0E-EEDE-4F14EF15483B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Concepção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54707-A093-2EF9-1093-5683CF114157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Markov-Switching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Garch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70F6A-F940-3E61-A474-9DC0792AB9F5}"/>
              </a:ext>
            </a:extLst>
          </p:cNvPr>
          <p:cNvSpPr txBox="1"/>
          <p:nvPr/>
        </p:nvSpPr>
        <p:spPr>
          <a:xfrm>
            <a:off x="14401799" y="206822"/>
            <a:ext cx="3910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Machine Learning</a:t>
            </a:r>
          </a:p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Aplicado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à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695F8B-6DFD-2E58-E7BF-D77C62CC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ABFDF0-8D80-3C67-C2C3-F4DF4FD254E8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8860B-29C8-D614-9646-F5D9E300586C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EDA8AC-18C9-E2F1-F68F-B33307ED41BD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Deep Markovian Trader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A3A084-F4B0-67AA-DDEC-DBF191BBE794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9EC0F8-FF50-6BD8-B7BE-2E74207A73FB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71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C6819A-1B46-C4DE-4334-CE0875286FD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D2F496-2ADE-4937-561F-8AD52C6AB6A7}"/>
              </a:ext>
            </a:extLst>
          </p:cNvPr>
          <p:cNvSpPr/>
          <p:nvPr/>
        </p:nvSpPr>
        <p:spPr>
          <a:xfrm>
            <a:off x="2400300" y="1790700"/>
            <a:ext cx="13487400" cy="67056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FD543-3880-8CCB-DC9E-66E50894865C}"/>
              </a:ext>
            </a:extLst>
          </p:cNvPr>
          <p:cNvSpPr txBox="1"/>
          <p:nvPr/>
        </p:nvSpPr>
        <p:spPr>
          <a:xfrm>
            <a:off x="3067050" y="4358670"/>
            <a:ext cx="12153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r>
              <a:rPr lang="en-US" sz="96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 </a:t>
            </a:r>
            <a:r>
              <a:rPr lang="en-US" sz="96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endParaRPr lang="en-US" sz="96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32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387443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 Connect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510820-A3A9-E514-345D-EF81B0C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A9AFF-13B1-43E0-1761-2E8668C9254E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467F28-474A-2EA6-3AA9-4DF102BBCDDB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E1CA0-8068-9601-E514-7CD4956D40F8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E76F2C-AE11-444D-45D8-394632611CC6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E78540-6A4D-E184-00E8-4080368CD7FF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Resultados</a:t>
            </a:r>
            <a:r>
              <a:rPr lang="en-US" b="1"/>
              <a:t> e </a:t>
            </a:r>
            <a:r>
              <a:rPr lang="en-US" b="1" err="1"/>
              <a:t>Desafios</a:t>
            </a:r>
            <a:endParaRPr lang="en-US" b="1"/>
          </a:p>
        </p:txBody>
      </p:sp>
      <p:pic>
        <p:nvPicPr>
          <p:cNvPr id="2" name="Imagem 1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AFDBBE4C-E546-115D-1C15-199407CB6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000375"/>
            <a:ext cx="144970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387443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 Connect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510820-A3A9-E514-345D-EF81B0C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A9AFF-13B1-43E0-1761-2E8668C9254E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467F28-474A-2EA6-3AA9-4DF102BBCDDB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E1CA0-8068-9601-E514-7CD4956D40F8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E76F2C-AE11-444D-45D8-394632611CC6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E78540-6A4D-E184-00E8-4080368CD7FF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Resultados</a:t>
            </a:r>
            <a:r>
              <a:rPr lang="en-US" b="1"/>
              <a:t> e </a:t>
            </a:r>
            <a:r>
              <a:rPr lang="en-US" b="1" err="1"/>
              <a:t>Desafios</a:t>
            </a:r>
            <a:endParaRPr lang="en-US" b="1"/>
          </a:p>
        </p:txBody>
      </p:sp>
      <p:pic>
        <p:nvPicPr>
          <p:cNvPr id="2" name="Imagem 1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98552451-3FD6-6B4B-31BF-38838F8E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000375"/>
            <a:ext cx="144970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90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387443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 Connect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510820-A3A9-E514-345D-EF81B0C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A9AFF-13B1-43E0-1761-2E8668C9254E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467F28-474A-2EA6-3AA9-4DF102BBCDDB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E1CA0-8068-9601-E514-7CD4956D40F8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E76F2C-AE11-444D-45D8-394632611CC6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E78540-6A4D-E184-00E8-4080368CD7FF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Resultados</a:t>
            </a:r>
            <a:r>
              <a:rPr lang="en-US" b="1"/>
              <a:t> e </a:t>
            </a:r>
            <a:r>
              <a:rPr lang="en-US" b="1" err="1"/>
              <a:t>Desafios</a:t>
            </a:r>
            <a:endParaRPr lang="en-US" b="1"/>
          </a:p>
        </p:txBody>
      </p:sp>
      <p:pic>
        <p:nvPicPr>
          <p:cNvPr id="2" name="Imagem 1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186A5EDC-59D5-301A-C249-C5F548458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000375"/>
            <a:ext cx="144970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86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387443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 Connect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510820-A3A9-E514-345D-EF81B0C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A9AFF-13B1-43E0-1761-2E8668C9254E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467F28-474A-2EA6-3AA9-4DF102BBCDDB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E1CA0-8068-9601-E514-7CD4956D40F8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E76F2C-AE11-444D-45D8-394632611CC6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E78540-6A4D-E184-00E8-4080368CD7FF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Resultados</a:t>
            </a:r>
            <a:r>
              <a:rPr lang="en-US" b="1"/>
              <a:t> e </a:t>
            </a:r>
            <a:r>
              <a:rPr lang="en-US" b="1" err="1"/>
              <a:t>Desafios</a:t>
            </a:r>
            <a:endParaRPr lang="en-US" b="1"/>
          </a:p>
        </p:txBody>
      </p:sp>
      <p:pic>
        <p:nvPicPr>
          <p:cNvPr id="2" name="Imagem 1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AFDC0C91-44DF-A399-B360-8F81F9915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000375"/>
            <a:ext cx="144970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36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387443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 Connect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510820-A3A9-E514-345D-EF81B0C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A9AFF-13B1-43E0-1761-2E8668C9254E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467F28-474A-2EA6-3AA9-4DF102BBCDDB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E1CA0-8068-9601-E514-7CD4956D40F8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E76F2C-AE11-444D-45D8-394632611CC6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E78540-6A4D-E184-00E8-4080368CD7FF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Resultados</a:t>
            </a:r>
            <a:r>
              <a:rPr lang="en-US" b="1"/>
              <a:t> e </a:t>
            </a:r>
            <a:r>
              <a:rPr lang="en-US" b="1" err="1"/>
              <a:t>Desafios</a:t>
            </a:r>
            <a:endParaRPr lang="en-US" b="1"/>
          </a:p>
        </p:txBody>
      </p:sp>
      <p:pic>
        <p:nvPicPr>
          <p:cNvPr id="2" name="Imagem 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2BC2532-75DB-CE38-B43F-5E4DD4EF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000375"/>
            <a:ext cx="144970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3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5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Oportunidades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Finquant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397041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Mecanismo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das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Objetivos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Apresentação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57554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err="1">
                <a:latin typeface="Ebrima"/>
                <a:ea typeface="Ebrima"/>
                <a:cs typeface="Ebrima"/>
              </a:rPr>
              <a:t>Objetivos</a:t>
            </a:r>
            <a:r>
              <a:rPr lang="en-US" sz="4000">
                <a:latin typeface="Ebrima"/>
                <a:ea typeface="Ebrima"/>
                <a:cs typeface="Ebrima"/>
              </a:rPr>
              <a:t> da </a:t>
            </a:r>
            <a:r>
              <a:rPr lang="en-US" sz="4000" err="1">
                <a:latin typeface="Ebrima"/>
                <a:ea typeface="Ebrima"/>
                <a:cs typeface="Ebrima"/>
              </a:rPr>
              <a:t>Apresentação</a:t>
            </a:r>
            <a:endParaRPr lang="en-US" sz="4000">
              <a:latin typeface="Ebrima"/>
              <a:ea typeface="Ebrima"/>
              <a:cs typeface="Ebrima"/>
            </a:endParaRPr>
          </a:p>
          <a:p>
            <a:endParaRPr lang="en-US" sz="4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err="1">
                <a:latin typeface="Ebrima"/>
                <a:ea typeface="Ebrima"/>
                <a:cs typeface="Ebrima"/>
              </a:rPr>
              <a:t>Introduzir</a:t>
            </a:r>
            <a:r>
              <a:rPr lang="en-US" sz="3200">
                <a:latin typeface="Ebrima"/>
                <a:ea typeface="Ebrima"/>
                <a:cs typeface="Ebrima"/>
              </a:rPr>
              <a:t> o mercado de </a:t>
            </a:r>
            <a:r>
              <a:rPr lang="en-US" sz="3200" err="1">
                <a:latin typeface="Ebrima"/>
                <a:ea typeface="Ebrima"/>
                <a:cs typeface="Ebrima"/>
              </a:rPr>
              <a:t>FinQuant</a:t>
            </a:r>
            <a:r>
              <a:rPr lang="en-US" sz="3200">
                <a:latin typeface="Ebrima"/>
                <a:ea typeface="Ebrima"/>
                <a:cs typeface="Ebrima"/>
              </a:rPr>
              <a:t> – </a:t>
            </a:r>
            <a:r>
              <a:rPr lang="en-US" sz="3200" err="1">
                <a:latin typeface="Ebrima"/>
                <a:ea typeface="Ebrima"/>
                <a:cs typeface="Ebrima"/>
              </a:rPr>
              <a:t>destacando</a:t>
            </a:r>
            <a:r>
              <a:rPr lang="en-US" sz="3200">
                <a:latin typeface="Ebrima"/>
                <a:ea typeface="Ebrima"/>
                <a:cs typeface="Ebrima"/>
              </a:rPr>
              <a:t> o </a:t>
            </a:r>
            <a:r>
              <a:rPr lang="en-US" sz="3200" err="1">
                <a:latin typeface="Ebrima"/>
                <a:ea typeface="Ebrima"/>
                <a:cs typeface="Ebrima"/>
              </a:rPr>
              <a:t>seu</a:t>
            </a:r>
            <a:r>
              <a:rPr lang="en-US" sz="3200">
                <a:latin typeface="Ebrima"/>
                <a:ea typeface="Ebrima"/>
                <a:cs typeface="Ebrima"/>
              </a:rPr>
              <a:t> </a:t>
            </a:r>
            <a:r>
              <a:rPr lang="en-US" sz="3200" err="1">
                <a:latin typeface="Ebrima"/>
                <a:ea typeface="Ebrima"/>
                <a:cs typeface="Ebrima"/>
              </a:rPr>
              <a:t>potencial</a:t>
            </a:r>
            <a:r>
              <a:rPr lang="en-US" sz="3200">
                <a:latin typeface="Ebrima"/>
                <a:ea typeface="Ebrima"/>
                <a:cs typeface="Ebrima"/>
              </a:rPr>
              <a:t> e </a:t>
            </a:r>
            <a:r>
              <a:rPr lang="en-US" sz="3200" err="1">
                <a:latin typeface="Ebrima"/>
                <a:ea typeface="Ebrima"/>
                <a:cs typeface="Ebrima"/>
              </a:rPr>
              <a:t>oportunidades</a:t>
            </a:r>
            <a:endParaRPr lang="en-US" sz="3200">
              <a:latin typeface="Ebrima"/>
              <a:ea typeface="Ebrima"/>
              <a:cs typeface="Ebrim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err="1">
                <a:latin typeface="Ebrima"/>
                <a:ea typeface="Ebrima"/>
                <a:cs typeface="Ebrima"/>
              </a:rPr>
              <a:t>Apresentar</a:t>
            </a:r>
            <a:r>
              <a:rPr lang="en-US" sz="3200">
                <a:latin typeface="Ebrima"/>
                <a:ea typeface="Ebrima"/>
                <a:cs typeface="Ebrima"/>
              </a:rPr>
              <a:t> a </a:t>
            </a:r>
            <a:r>
              <a:rPr lang="en-US" sz="3200" b="1" err="1">
                <a:latin typeface="Ebrima"/>
                <a:ea typeface="Ebrima"/>
                <a:cs typeface="Ebrima"/>
              </a:rPr>
              <a:t>construção</a:t>
            </a:r>
            <a:r>
              <a:rPr lang="en-US" sz="3200" b="1">
                <a:latin typeface="Ebrima"/>
                <a:ea typeface="Ebrima"/>
                <a:cs typeface="Ebrima"/>
              </a:rPr>
              <a:t> de </a:t>
            </a:r>
            <a:r>
              <a:rPr lang="en-US" sz="3200" b="1" err="1">
                <a:latin typeface="Ebrima"/>
                <a:ea typeface="Ebrima"/>
                <a:cs typeface="Ebrima"/>
              </a:rPr>
              <a:t>uma</a:t>
            </a:r>
            <a:r>
              <a:rPr lang="en-US" sz="3200" b="1">
                <a:latin typeface="Ebrima"/>
                <a:ea typeface="Ebrima"/>
                <a:cs typeface="Ebrima"/>
              </a:rPr>
              <a:t> </a:t>
            </a:r>
            <a:r>
              <a:rPr lang="en-US" sz="3200" b="1" err="1">
                <a:latin typeface="Ebrima"/>
                <a:ea typeface="Ebrima"/>
                <a:cs typeface="Ebrima"/>
              </a:rPr>
              <a:t>estratégia</a:t>
            </a:r>
            <a:r>
              <a:rPr lang="en-US" sz="3200" b="1">
                <a:latin typeface="Ebrima"/>
                <a:ea typeface="Ebrima"/>
                <a:cs typeface="Ebrima"/>
              </a:rPr>
              <a:t> </a:t>
            </a:r>
            <a:r>
              <a:rPr lang="en-US" sz="3200" b="1" err="1">
                <a:latin typeface="Ebrima"/>
                <a:ea typeface="Ebrima"/>
                <a:cs typeface="Ebrima"/>
              </a:rPr>
              <a:t>quantitativa</a:t>
            </a:r>
            <a:r>
              <a:rPr lang="en-US" sz="3200">
                <a:latin typeface="Ebrima"/>
                <a:ea typeface="Ebrima"/>
                <a:cs typeface="Ebrima"/>
              </a:rPr>
              <a:t>, </a:t>
            </a:r>
            <a:r>
              <a:rPr lang="en-US" sz="3200" err="1">
                <a:latin typeface="Ebrima"/>
                <a:ea typeface="Ebrima"/>
                <a:cs typeface="Ebrima"/>
              </a:rPr>
              <a:t>desde</a:t>
            </a:r>
            <a:r>
              <a:rPr lang="en-US" sz="3200">
                <a:latin typeface="Ebrima"/>
                <a:ea typeface="Ebrima"/>
                <a:cs typeface="Ebrima"/>
              </a:rPr>
              <a:t> a </a:t>
            </a:r>
            <a:r>
              <a:rPr lang="en-US" sz="3200" err="1">
                <a:latin typeface="Ebrima"/>
                <a:ea typeface="Ebrima"/>
                <a:cs typeface="Ebrima"/>
              </a:rPr>
              <a:t>filtragem</a:t>
            </a:r>
            <a:r>
              <a:rPr lang="en-US" sz="3200">
                <a:latin typeface="Ebrima"/>
                <a:ea typeface="Ebrima"/>
                <a:cs typeface="Ebrima"/>
              </a:rPr>
              <a:t> </a:t>
            </a:r>
            <a:r>
              <a:rPr lang="en-US" sz="3200" err="1">
                <a:latin typeface="Ebrima"/>
                <a:ea typeface="Ebrima"/>
                <a:cs typeface="Ebrima"/>
              </a:rPr>
              <a:t>até</a:t>
            </a:r>
            <a:r>
              <a:rPr lang="en-US" sz="3200">
                <a:latin typeface="Ebrima"/>
                <a:ea typeface="Ebrima"/>
                <a:cs typeface="Ebrima"/>
              </a:rPr>
              <a:t> a </a:t>
            </a:r>
            <a:r>
              <a:rPr lang="en-US" sz="3200" err="1">
                <a:latin typeface="Ebrima"/>
                <a:ea typeface="Ebrima"/>
                <a:cs typeface="Ebrima"/>
              </a:rPr>
              <a:t>execução</a:t>
            </a:r>
            <a:r>
              <a:rPr lang="en-US" sz="3200">
                <a:latin typeface="Ebrima"/>
                <a:ea typeface="Ebrima"/>
                <a:cs typeface="Ebrima"/>
              </a:rPr>
              <a:t> do trading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err="1">
                <a:latin typeface="Ebrima"/>
                <a:ea typeface="Ebrima"/>
                <a:cs typeface="Ebrima"/>
              </a:rPr>
              <a:t>Mostrar</a:t>
            </a:r>
            <a:r>
              <a:rPr lang="en-US" sz="3200">
                <a:latin typeface="Ebrima"/>
                <a:ea typeface="Ebrima"/>
                <a:cs typeface="Ebrima"/>
              </a:rPr>
              <a:t> </a:t>
            </a:r>
            <a:r>
              <a:rPr lang="en-US" sz="3200" err="1">
                <a:latin typeface="Ebrima"/>
                <a:ea typeface="Ebrima"/>
                <a:cs typeface="Ebrima"/>
              </a:rPr>
              <a:t>como</a:t>
            </a:r>
            <a:r>
              <a:rPr lang="en-US" sz="3200">
                <a:latin typeface="Ebrima"/>
                <a:ea typeface="Ebrima"/>
                <a:cs typeface="Ebrima"/>
              </a:rPr>
              <a:t> </a:t>
            </a:r>
            <a:r>
              <a:rPr lang="en-US" sz="3200" b="1" err="1">
                <a:latin typeface="Ebrima"/>
                <a:ea typeface="Ebrima"/>
                <a:cs typeface="Ebrima"/>
              </a:rPr>
              <a:t>modelos</a:t>
            </a:r>
            <a:r>
              <a:rPr lang="en-US" sz="3200" b="1">
                <a:latin typeface="Ebrima"/>
                <a:ea typeface="Ebrima"/>
                <a:cs typeface="Ebrima"/>
              </a:rPr>
              <a:t> </a:t>
            </a:r>
            <a:r>
              <a:rPr lang="en-US" sz="3200" b="1" err="1">
                <a:latin typeface="Ebrima"/>
                <a:ea typeface="Ebrima"/>
                <a:cs typeface="Ebrima"/>
              </a:rPr>
              <a:t>econométricos</a:t>
            </a:r>
            <a:r>
              <a:rPr lang="en-US" sz="3200" b="1">
                <a:latin typeface="Ebrima"/>
                <a:ea typeface="Ebrima"/>
                <a:cs typeface="Ebrima"/>
              </a:rPr>
              <a:t> </a:t>
            </a:r>
            <a:r>
              <a:rPr lang="en-US" sz="3200">
                <a:latin typeface="Ebrima"/>
                <a:ea typeface="Ebrima"/>
                <a:cs typeface="Ebrima"/>
              </a:rPr>
              <a:t>e </a:t>
            </a:r>
            <a:r>
              <a:rPr lang="en-US" sz="3200" b="1">
                <a:latin typeface="Ebrima"/>
                <a:ea typeface="Ebrima"/>
                <a:cs typeface="Ebrima"/>
              </a:rPr>
              <a:t>redes </a:t>
            </a:r>
            <a:r>
              <a:rPr lang="en-US" sz="3200" b="1" err="1">
                <a:latin typeface="Ebrima"/>
                <a:ea typeface="Ebrima"/>
                <a:cs typeface="Ebrima"/>
              </a:rPr>
              <a:t>neurais</a:t>
            </a:r>
            <a:r>
              <a:rPr lang="en-US" sz="3200" b="1">
                <a:latin typeface="Ebrima"/>
                <a:ea typeface="Ebrima"/>
                <a:cs typeface="Ebrima"/>
              </a:rPr>
              <a:t> </a:t>
            </a:r>
            <a:r>
              <a:rPr lang="en-US" sz="3200" err="1">
                <a:latin typeface="Ebrima"/>
                <a:ea typeface="Ebrima"/>
                <a:cs typeface="Ebrima"/>
              </a:rPr>
              <a:t>podem</a:t>
            </a:r>
            <a:r>
              <a:rPr lang="en-US" sz="3200">
                <a:latin typeface="Ebrima"/>
                <a:ea typeface="Ebrima"/>
                <a:cs typeface="Ebrima"/>
              </a:rPr>
              <a:t> ser </a:t>
            </a:r>
            <a:r>
              <a:rPr lang="en-US" sz="3200" err="1">
                <a:latin typeface="Ebrima"/>
                <a:ea typeface="Ebrima"/>
                <a:cs typeface="Ebrima"/>
              </a:rPr>
              <a:t>usados</a:t>
            </a:r>
            <a:r>
              <a:rPr lang="en-US" sz="3200">
                <a:latin typeface="Ebrima"/>
                <a:ea typeface="Ebrima"/>
                <a:cs typeface="Ebrima"/>
              </a:rPr>
              <a:t> para </a:t>
            </a:r>
            <a:r>
              <a:rPr lang="en-US" sz="3200" err="1">
                <a:latin typeface="Ebrima"/>
                <a:ea typeface="Ebrima"/>
                <a:cs typeface="Ebrima"/>
              </a:rPr>
              <a:t>tentar</a:t>
            </a:r>
            <a:r>
              <a:rPr lang="en-US" sz="3200">
                <a:latin typeface="Ebrima"/>
                <a:ea typeface="Ebrima"/>
                <a:cs typeface="Ebrima"/>
              </a:rPr>
              <a:t> </a:t>
            </a:r>
            <a:r>
              <a:rPr lang="en-US" sz="3200" b="1" err="1">
                <a:latin typeface="Ebrima"/>
                <a:ea typeface="Ebrima"/>
                <a:cs typeface="Ebrima"/>
              </a:rPr>
              <a:t>prever</a:t>
            </a:r>
            <a:r>
              <a:rPr lang="en-US" sz="3200" b="1">
                <a:latin typeface="Ebrima"/>
                <a:ea typeface="Ebrima"/>
                <a:cs typeface="Ebrima"/>
              </a:rPr>
              <a:t> o mercado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>
              <a:latin typeface="Ebrima"/>
              <a:ea typeface="Ebrima"/>
              <a:cs typeface="Ebrim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err="1">
                <a:latin typeface="Ebrima"/>
                <a:ea typeface="Ebrima"/>
                <a:cs typeface="Ebrima"/>
              </a:rPr>
              <a:t>Apresentar</a:t>
            </a:r>
            <a:r>
              <a:rPr lang="en-US" sz="3200" b="1">
                <a:latin typeface="Ebrima"/>
                <a:ea typeface="Ebrima"/>
                <a:cs typeface="Ebrima"/>
              </a:rPr>
              <a:t> </a:t>
            </a:r>
            <a:r>
              <a:rPr lang="en-US" sz="3200" b="1" err="1">
                <a:latin typeface="Ebrima"/>
                <a:ea typeface="Ebrima"/>
                <a:cs typeface="Ebrima"/>
              </a:rPr>
              <a:t>trabalhos</a:t>
            </a:r>
            <a:r>
              <a:rPr lang="en-US" sz="3200" b="1">
                <a:latin typeface="Ebrima"/>
                <a:ea typeface="Ebrima"/>
                <a:cs typeface="Ebrima"/>
              </a:rPr>
              <a:t> </a:t>
            </a:r>
            <a:r>
              <a:rPr lang="en-US" sz="3200" err="1">
                <a:latin typeface="Ebrima"/>
                <a:ea typeface="Ebrima"/>
                <a:cs typeface="Ebrima"/>
              </a:rPr>
              <a:t>feitos</a:t>
            </a:r>
            <a:r>
              <a:rPr lang="en-US" sz="3200">
                <a:latin typeface="Ebrima"/>
                <a:ea typeface="Ebrima"/>
                <a:cs typeface="Ebrima"/>
              </a:rPr>
              <a:t> </a:t>
            </a:r>
            <a:r>
              <a:rPr lang="en-US" sz="3200" err="1">
                <a:latin typeface="Ebrima"/>
                <a:ea typeface="Ebrima"/>
                <a:cs typeface="Ebrima"/>
              </a:rPr>
              <a:t>por</a:t>
            </a:r>
            <a:r>
              <a:rPr lang="en-US" sz="3200">
                <a:latin typeface="Ebrima"/>
                <a:ea typeface="Ebrima"/>
                <a:cs typeface="Ebrima"/>
              </a:rPr>
              <a:t> </a:t>
            </a:r>
            <a:r>
              <a:rPr lang="en-US" sz="3200" err="1">
                <a:latin typeface="Ebrima"/>
                <a:ea typeface="Ebrima"/>
                <a:cs typeface="Ebrima"/>
              </a:rPr>
              <a:t>membros</a:t>
            </a:r>
            <a:r>
              <a:rPr lang="en-US" sz="3200">
                <a:latin typeface="Ebrima"/>
                <a:ea typeface="Ebrima"/>
                <a:cs typeface="Ebrima"/>
              </a:rPr>
              <a:t> da</a:t>
            </a:r>
            <a:r>
              <a:rPr lang="en-US" sz="3200" b="1">
                <a:latin typeface="Ebrima"/>
                <a:ea typeface="Ebrima"/>
                <a:cs typeface="Ebrima"/>
              </a:rPr>
              <a:t> </a:t>
            </a:r>
            <a:r>
              <a:rPr lang="en-US" sz="3200" b="1" err="1">
                <a:latin typeface="Ebrima"/>
                <a:ea typeface="Ebrima"/>
                <a:cs typeface="Ebrima"/>
              </a:rPr>
              <a:t>Fea.dev</a:t>
            </a:r>
            <a:r>
              <a:rPr lang="en-US" sz="3200" b="1">
                <a:latin typeface="Ebrima"/>
                <a:ea typeface="Ebrima"/>
                <a:cs typeface="Ebrima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2A55DF-2008-62EB-DD95-7BFE5101C3EB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5C169-AFFD-C885-7497-F0204EAB6572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Introdução</a:t>
            </a:r>
            <a:endParaRPr lang="en-US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7738F-C969-C00A-FA47-95AA862E20F1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6D5FD-20C5-B802-2AD1-7E43ED08BFBE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DE822-D2B5-BA63-AE7A-313E7B91DFDF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D4509C-8D30-8D7F-0A40-FE754751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387443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 Connect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510820-A3A9-E514-345D-EF81B0C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A9AFF-13B1-43E0-1761-2E8668C9254E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467F28-474A-2EA6-3AA9-4DF102BBCDDB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E1CA0-8068-9601-E514-7CD4956D40F8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E76F2C-AE11-444D-45D8-394632611CC6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E78540-6A4D-E184-00E8-4080368CD7FF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Resultados</a:t>
            </a:r>
            <a:r>
              <a:rPr lang="en-US" b="1"/>
              <a:t> e </a:t>
            </a:r>
            <a:r>
              <a:rPr lang="en-US" b="1" err="1"/>
              <a:t>Desafios</a:t>
            </a:r>
            <a:endParaRPr lang="en-US" b="1"/>
          </a:p>
        </p:txBody>
      </p:sp>
      <p:pic>
        <p:nvPicPr>
          <p:cNvPr id="2" name="Imagem 1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3503FD04-24C2-4133-5449-FB25AE289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000375"/>
            <a:ext cx="144970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63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387443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 Connect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510820-A3A9-E514-345D-EF81B0C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A9AFF-13B1-43E0-1761-2E8668C9254E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467F28-474A-2EA6-3AA9-4DF102BBCDDB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E1CA0-8068-9601-E514-7CD4956D40F8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E76F2C-AE11-444D-45D8-394632611CC6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E78540-6A4D-E184-00E8-4080368CD7FF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Resultados</a:t>
            </a:r>
            <a:r>
              <a:rPr lang="en-US" b="1"/>
              <a:t> e </a:t>
            </a:r>
            <a:r>
              <a:rPr lang="en-US" b="1" err="1"/>
              <a:t>Desafios</a:t>
            </a:r>
            <a:endParaRPr lang="en-US" b="1"/>
          </a:p>
        </p:txBody>
      </p:sp>
      <p:pic>
        <p:nvPicPr>
          <p:cNvPr id="2" name="Imagem 1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714A60D1-5F56-BEA8-06E2-2FB070A3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3000375"/>
            <a:ext cx="144970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4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EFEC43A-6B2D-55C1-7009-5C95A62615DA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5DDC7BA9-E464-3614-FF2D-F6051CB768E4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9E099-B717-29AD-B1FE-466D7D5C6585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2140ED-0F0A-D69B-9090-C77FF5D3A466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0BD15-CFF1-5315-C333-31272BFA8D08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9A315EC-C2C7-CC5A-E38C-AF88986EF288}"/>
              </a:ext>
            </a:extLst>
          </p:cNvPr>
          <p:cNvSpPr/>
          <p:nvPr/>
        </p:nvSpPr>
        <p:spPr>
          <a:xfrm>
            <a:off x="6234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681D77-2056-A407-1141-7657A2E96305}"/>
              </a:ext>
            </a:extLst>
          </p:cNvPr>
          <p:cNvSpPr/>
          <p:nvPr/>
        </p:nvSpPr>
        <p:spPr>
          <a:xfrm>
            <a:off x="6376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CDE7E-9F04-5D56-9AF6-C6E709477C72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C9C4D9-EF3D-1E42-948B-EB9C7EE81356}"/>
              </a:ext>
            </a:extLst>
          </p:cNvPr>
          <p:cNvSpPr txBox="1"/>
          <p:nvPr/>
        </p:nvSpPr>
        <p:spPr>
          <a:xfrm>
            <a:off x="14387443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 Connect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3E593-B89D-DCF7-6EE9-2BCBC7772966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27D545-CA67-6125-CE12-440670456F6F}"/>
              </a:ext>
            </a:extLst>
          </p:cNvPr>
          <p:cNvSpPr txBox="1"/>
          <p:nvPr/>
        </p:nvSpPr>
        <p:spPr>
          <a:xfrm>
            <a:off x="826778" y="2019300"/>
            <a:ext cx="909888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4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endParaRPr lang="en-US" sz="40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tabela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apresenta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um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intervalo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erro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previsão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,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isto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é, o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o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retorno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real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divergiu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do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retorno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previsto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pela LTSM</a:t>
            </a:r>
          </a:p>
          <a:p>
            <a:pPr algn="just"/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Mais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85% dos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tiveram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preços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previstos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com um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erro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no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máximo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5% e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não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há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presença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outliers com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alta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margem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erro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–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reforçando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a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robustez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do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510820-A3A9-E514-345D-EF81B0CE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A9AFF-13B1-43E0-1761-2E8668C9254E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467F28-474A-2EA6-3AA9-4DF102BBCDDB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E1CA0-8068-9601-E514-7CD4956D40F8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E76F2C-AE11-444D-45D8-394632611CC6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E78540-6A4D-E184-00E8-4080368CD7FF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Resultados</a:t>
            </a:r>
            <a:r>
              <a:rPr lang="en-US" b="1"/>
              <a:t> e </a:t>
            </a:r>
            <a:r>
              <a:rPr lang="en-US" b="1" err="1"/>
              <a:t>Desafios</a:t>
            </a:r>
            <a:endParaRPr lang="en-US" b="1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581C128-1E1F-7401-3ADE-34B065DAD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38136"/>
              </p:ext>
            </p:extLst>
          </p:nvPr>
        </p:nvGraphicFramePr>
        <p:xfrm>
          <a:off x="10287000" y="3106628"/>
          <a:ext cx="7602794" cy="368321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99503">
                  <a:extLst>
                    <a:ext uri="{9D8B030D-6E8A-4147-A177-3AD203B41FA5}">
                      <a16:colId xmlns:a16="http://schemas.microsoft.com/office/drawing/2014/main" val="1807211656"/>
                    </a:ext>
                  </a:extLst>
                </a:gridCol>
                <a:gridCol w="4203291">
                  <a:extLst>
                    <a:ext uri="{9D8B030D-6E8A-4147-A177-3AD203B41FA5}">
                      <a16:colId xmlns:a16="http://schemas.microsoft.com/office/drawing/2014/main" val="1126561632"/>
                    </a:ext>
                  </a:extLst>
                </a:gridCol>
              </a:tblGrid>
              <a:tr h="526173"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+mj-lt"/>
                        </a:rPr>
                        <a:t>Intervalo</a:t>
                      </a:r>
                      <a:r>
                        <a:rPr lang="en-US" sz="2400">
                          <a:latin typeface="+mj-lt"/>
                        </a:rPr>
                        <a:t> do </a:t>
                      </a:r>
                      <a:r>
                        <a:rPr lang="en-US" sz="2400" err="1">
                          <a:latin typeface="+mj-lt"/>
                        </a:rPr>
                        <a:t>Erro</a:t>
                      </a:r>
                      <a:endParaRPr lang="en-US" sz="24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>
                          <a:latin typeface="+mj-lt"/>
                        </a:rPr>
                        <a:t>Quantidade</a:t>
                      </a:r>
                      <a:r>
                        <a:rPr lang="en-US" sz="2400">
                          <a:latin typeface="+mj-lt"/>
                        </a:rPr>
                        <a:t> de </a:t>
                      </a:r>
                      <a:r>
                        <a:rPr lang="en-US" sz="2400" err="1">
                          <a:latin typeface="+mj-lt"/>
                        </a:rPr>
                        <a:t>Resultados</a:t>
                      </a:r>
                      <a:endParaRPr lang="en-US" sz="240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42668"/>
                  </a:ext>
                </a:extLst>
              </a:tr>
              <a:tr h="52617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0-1%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91489"/>
                  </a:ext>
                </a:extLst>
              </a:tr>
              <a:tr h="52617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1-2%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872408"/>
                  </a:ext>
                </a:extLst>
              </a:tr>
              <a:tr h="52617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2-5%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94794"/>
                  </a:ext>
                </a:extLst>
              </a:tr>
              <a:tr h="52617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5-10%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86293"/>
                  </a:ext>
                </a:extLst>
              </a:tr>
              <a:tr h="52617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10-20%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844298"/>
                  </a:ext>
                </a:extLst>
              </a:tr>
              <a:tr h="52617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20-50%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j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05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344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82C3C-EC51-2085-4445-C6934161A450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A1311030-F87B-36E2-1752-4C67ADBD23A5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67F045-8B32-D5F6-31D1-2490BF613ABE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E43A17-0814-39B8-8403-9196D107AF2B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DA7CE-F712-DB83-B3C8-B7B1B836F292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D60FB649-5DE9-92DC-E57D-93AA95B8577B}"/>
              </a:ext>
            </a:extLst>
          </p:cNvPr>
          <p:cNvSpPr/>
          <p:nvPr/>
        </p:nvSpPr>
        <p:spPr>
          <a:xfrm>
            <a:off x="103495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49169C-F361-439A-9DFE-8CAFB9EE7331}"/>
              </a:ext>
            </a:extLst>
          </p:cNvPr>
          <p:cNvSpPr/>
          <p:nvPr/>
        </p:nvSpPr>
        <p:spPr>
          <a:xfrm>
            <a:off x="104917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C6AF93-0817-32DF-0FAC-7EFAF14F8F00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r>
              <a:rPr lang="en-US" sz="4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para </a:t>
            </a:r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Implementar</a:t>
            </a:r>
            <a:r>
              <a:rPr lang="en-US" sz="4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Estratégias</a:t>
            </a:r>
            <a:r>
              <a:rPr lang="en-US" sz="40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40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Quantitativas</a:t>
            </a: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C35D07-3FFE-82D7-19F9-1830B4259017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254382-D565-25A4-4287-3EE72AA32AFF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D0819-09E9-7AB6-7FFC-98B80124D6C2}"/>
              </a:ext>
            </a:extLst>
          </p:cNvPr>
          <p:cNvSpPr txBox="1"/>
          <p:nvPr/>
        </p:nvSpPr>
        <p:spPr>
          <a:xfrm>
            <a:off x="14373601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 Connect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C25AC16-FD92-158E-6CEF-399EE645B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91330"/>
              </p:ext>
            </p:extLst>
          </p:nvPr>
        </p:nvGraphicFramePr>
        <p:xfrm>
          <a:off x="2707481" y="3162300"/>
          <a:ext cx="12873038" cy="6177513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6436519">
                  <a:extLst>
                    <a:ext uri="{9D8B030D-6E8A-4147-A177-3AD203B41FA5}">
                      <a16:colId xmlns:a16="http://schemas.microsoft.com/office/drawing/2014/main" val="1817131705"/>
                    </a:ext>
                  </a:extLst>
                </a:gridCol>
                <a:gridCol w="6436519">
                  <a:extLst>
                    <a:ext uri="{9D8B030D-6E8A-4147-A177-3AD203B41FA5}">
                      <a16:colId xmlns:a16="http://schemas.microsoft.com/office/drawing/2014/main" val="3671142487"/>
                    </a:ext>
                  </a:extLst>
                </a:gridCol>
              </a:tblGrid>
              <a:tr h="2059171">
                <a:tc>
                  <a:txBody>
                    <a:bodyPr/>
                    <a:lstStyle/>
                    <a:p>
                      <a:r>
                        <a:rPr lang="en-US" sz="2800" b="1"/>
                        <a:t>Overfitting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err="1"/>
                        <a:t>Modelos</a:t>
                      </a:r>
                      <a:r>
                        <a:rPr lang="en-US" sz="2800"/>
                        <a:t> que se </a:t>
                      </a:r>
                      <a:r>
                        <a:rPr lang="en-US" sz="2800" err="1"/>
                        <a:t>ajustam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demais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aos</a:t>
                      </a:r>
                      <a:r>
                        <a:rPr lang="en-US" sz="2800"/>
                        <a:t> dados </a:t>
                      </a:r>
                      <a:r>
                        <a:rPr lang="en-US" sz="2800" err="1"/>
                        <a:t>históricos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podem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não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generalizar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bem</a:t>
                      </a:r>
                      <a:r>
                        <a:rPr lang="en-US" sz="2800"/>
                        <a:t> para dados </a:t>
                      </a:r>
                      <a:r>
                        <a:rPr lang="en-US" sz="2800" err="1"/>
                        <a:t>futuros</a:t>
                      </a:r>
                      <a:endParaRPr lang="en-US" sz="280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err="1"/>
                        <a:t>Risco</a:t>
                      </a:r>
                      <a:r>
                        <a:rPr lang="en-US" sz="2800" b="1"/>
                        <a:t> de </a:t>
                      </a:r>
                      <a:r>
                        <a:rPr lang="en-US" sz="2800" b="1" err="1"/>
                        <a:t>Modelagem</a:t>
                      </a:r>
                      <a:endParaRPr lang="en-US" sz="2800" b="1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err="1"/>
                        <a:t>Escolha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inadequada</a:t>
                      </a:r>
                      <a:r>
                        <a:rPr lang="en-US" sz="2800"/>
                        <a:t> de </a:t>
                      </a:r>
                      <a:r>
                        <a:rPr lang="en-US" sz="2800" err="1"/>
                        <a:t>técnicas</a:t>
                      </a:r>
                      <a:r>
                        <a:rPr lang="en-US" sz="2800"/>
                        <a:t>, </a:t>
                      </a:r>
                      <a:r>
                        <a:rPr lang="en-US" sz="2800" err="1"/>
                        <a:t>parâmetros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ou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variáveis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pode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levar</a:t>
                      </a:r>
                      <a:r>
                        <a:rPr lang="en-US" sz="2800"/>
                        <a:t> a </a:t>
                      </a:r>
                      <a:r>
                        <a:rPr lang="en-US" sz="2800" err="1"/>
                        <a:t>previsões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erradas</a:t>
                      </a:r>
                      <a:endParaRPr lang="en-US" sz="280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947773"/>
                  </a:ext>
                </a:extLst>
              </a:tr>
              <a:tr h="2059171">
                <a:tc>
                  <a:txBody>
                    <a:bodyPr/>
                    <a:lstStyle/>
                    <a:p>
                      <a:r>
                        <a:rPr lang="en-US" sz="2800" b="1" err="1"/>
                        <a:t>Qualidade</a:t>
                      </a:r>
                      <a:r>
                        <a:rPr lang="en-US" sz="2800" b="1"/>
                        <a:t> dos Dados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/>
                        <a:t>Dados </a:t>
                      </a:r>
                      <a:r>
                        <a:rPr lang="en-US" sz="2800" err="1"/>
                        <a:t>incompletos</a:t>
                      </a:r>
                      <a:r>
                        <a:rPr lang="en-US" sz="2800"/>
                        <a:t>, </a:t>
                      </a:r>
                      <a:r>
                        <a:rPr lang="en-US" sz="2800" err="1"/>
                        <a:t>imprecisos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ou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desatualizados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podem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comprometer</a:t>
                      </a:r>
                      <a:r>
                        <a:rPr lang="en-US" sz="2800"/>
                        <a:t> a </a:t>
                      </a:r>
                      <a:r>
                        <a:rPr lang="en-US" sz="2800" err="1"/>
                        <a:t>eficácia</a:t>
                      </a:r>
                      <a:r>
                        <a:rPr lang="en-US" sz="2800"/>
                        <a:t> do </a:t>
                      </a:r>
                      <a:r>
                        <a:rPr lang="en-US" sz="2800" err="1"/>
                        <a:t>modelo</a:t>
                      </a:r>
                      <a:endParaRPr lang="en-US" sz="280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Custos de </a:t>
                      </a:r>
                      <a:r>
                        <a:rPr lang="en-US" sz="2800" b="1" err="1"/>
                        <a:t>Transação</a:t>
                      </a:r>
                      <a:r>
                        <a:rPr lang="en-US" sz="2800" b="1"/>
                        <a:t> e Slippage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err="1"/>
                        <a:t>Operações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frequentes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podem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aumentar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os</a:t>
                      </a:r>
                      <a:r>
                        <a:rPr lang="en-US" sz="2800"/>
                        <a:t> custos de </a:t>
                      </a:r>
                      <a:r>
                        <a:rPr lang="en-US" sz="2800" err="1"/>
                        <a:t>transação</a:t>
                      </a:r>
                      <a:r>
                        <a:rPr lang="en-US" sz="2800"/>
                        <a:t> e </a:t>
                      </a:r>
                      <a:r>
                        <a:rPr lang="en-US" sz="2800" err="1"/>
                        <a:t>reduzir</a:t>
                      </a:r>
                      <a:r>
                        <a:rPr lang="en-US" sz="2800"/>
                        <a:t> a </a:t>
                      </a:r>
                      <a:r>
                        <a:rPr lang="en-US" sz="2800" err="1"/>
                        <a:t>rentabilidade</a:t>
                      </a:r>
                      <a:r>
                        <a:rPr lang="en-US" sz="2800"/>
                        <a:t> real</a:t>
                      </a:r>
                      <a:endParaRPr lang="en-US" sz="280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19735"/>
                  </a:ext>
                </a:extLst>
              </a:tr>
              <a:tr h="2059171">
                <a:tc>
                  <a:txBody>
                    <a:bodyPr/>
                    <a:lstStyle/>
                    <a:p>
                      <a:r>
                        <a:rPr lang="en-US" sz="2800" b="1" err="1"/>
                        <a:t>Mudanças</a:t>
                      </a:r>
                      <a:r>
                        <a:rPr lang="en-US" sz="2800" b="1"/>
                        <a:t> de Regime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err="1"/>
                        <a:t>Alterações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nas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condições</a:t>
                      </a:r>
                      <a:r>
                        <a:rPr lang="en-US" sz="2800"/>
                        <a:t> do mercado </a:t>
                      </a:r>
                      <a:r>
                        <a:rPr lang="en-US" sz="2800" err="1"/>
                        <a:t>podem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tornar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os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modelos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obsoletos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rapidamente</a:t>
                      </a:r>
                      <a:endParaRPr lang="en-US" sz="280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err="1"/>
                        <a:t>Complexidade</a:t>
                      </a:r>
                      <a:r>
                        <a:rPr lang="en-US" sz="2800" b="1"/>
                        <a:t> e </a:t>
                      </a:r>
                      <a:r>
                        <a:rPr lang="en-US" sz="2800" b="1" err="1"/>
                        <a:t>Interpretação</a:t>
                      </a:r>
                      <a:endParaRPr lang="en-US" sz="2800" b="1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800" err="1"/>
                        <a:t>Modelos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complexos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podem</a:t>
                      </a:r>
                      <a:r>
                        <a:rPr lang="en-US" sz="2800"/>
                        <a:t> ser </a:t>
                      </a:r>
                      <a:r>
                        <a:rPr lang="en-US" sz="2800" err="1"/>
                        <a:t>difíceis</a:t>
                      </a:r>
                      <a:r>
                        <a:rPr lang="en-US" sz="2800"/>
                        <a:t> de </a:t>
                      </a:r>
                      <a:r>
                        <a:rPr lang="en-US" sz="2800" err="1"/>
                        <a:t>ajustar</a:t>
                      </a:r>
                      <a:r>
                        <a:rPr lang="en-US" sz="2800"/>
                        <a:t> – </a:t>
                      </a:r>
                      <a:r>
                        <a:rPr lang="en-US" sz="2800" err="1"/>
                        <a:t>dificultando</a:t>
                      </a:r>
                      <a:r>
                        <a:rPr lang="en-US" sz="2800"/>
                        <a:t> a </a:t>
                      </a:r>
                      <a:r>
                        <a:rPr lang="en-US" sz="2800" err="1"/>
                        <a:t>identificação</a:t>
                      </a:r>
                      <a:r>
                        <a:rPr lang="en-US" sz="2800"/>
                        <a:t> de </a:t>
                      </a:r>
                      <a:r>
                        <a:rPr lang="en-US" sz="2800" err="1"/>
                        <a:t>erros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ou</a:t>
                      </a:r>
                      <a:r>
                        <a:rPr lang="en-US" sz="2800"/>
                        <a:t> </a:t>
                      </a:r>
                      <a:r>
                        <a:rPr lang="en-US" sz="2800" err="1"/>
                        <a:t>vieses</a:t>
                      </a:r>
                      <a:endParaRPr lang="en-US" sz="2800">
                        <a:latin typeface="Ebrima" panose="02000000000000000000" pitchFamily="2" charset="0"/>
                        <a:ea typeface="Ebrima" panose="02000000000000000000" pitchFamily="2" charset="0"/>
                        <a:cs typeface="Ebrima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72401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BEBB6-1A86-02E3-777F-63B5A03B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94B10-19A2-96D0-DD3E-14580B798CB8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5A9105-3D62-90B3-3736-0F353E6CF043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BDB38-1295-86A2-83BD-8CEE8C82EB92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05F7F3-2FD3-501E-36B9-6A35FAD84D73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0224EC-E41F-E72F-98C5-91E59D268A15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Resultados</a:t>
            </a:r>
            <a:r>
              <a:rPr lang="en-US" b="1"/>
              <a:t> e </a:t>
            </a:r>
            <a:r>
              <a:rPr lang="en-US" b="1" err="1"/>
              <a:t>Desafios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64495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1ABD1-E7AB-AB3D-80E5-108843F932B3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7B06D-8406-070B-1796-5585766D9A5B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4C70AD-80E5-9EE9-5DC6-5872F2B92EE8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C7D008-9080-97D9-10D8-0E398613ED40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1F597009-14E2-E30C-E24E-7B975A18EFCE}"/>
              </a:ext>
            </a:extLst>
          </p:cNvPr>
          <p:cNvSpPr/>
          <p:nvPr/>
        </p:nvSpPr>
        <p:spPr>
          <a:xfrm>
            <a:off x="14235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C1B8C-DEAC-64D8-2052-AD4B42D4A851}"/>
              </a:ext>
            </a:extLst>
          </p:cNvPr>
          <p:cNvSpPr/>
          <p:nvPr/>
        </p:nvSpPr>
        <p:spPr>
          <a:xfrm>
            <a:off x="14377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A3A41CDE-161B-580D-21D6-09AD7A421646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5E79F-C974-701D-00C0-6188D4AEAF9C}"/>
              </a:ext>
            </a:extLst>
          </p:cNvPr>
          <p:cNvSpPr txBox="1"/>
          <p:nvPr/>
        </p:nvSpPr>
        <p:spPr>
          <a:xfrm>
            <a:off x="826777" y="2019300"/>
            <a:ext cx="16624921" cy="69249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4000" err="1">
                <a:latin typeface="Ebrima"/>
                <a:ea typeface="Ebrima"/>
                <a:cs typeface="Ebrima"/>
              </a:rPr>
              <a:t>Gostou</a:t>
            </a:r>
            <a:r>
              <a:rPr lang="en-US" sz="4000">
                <a:latin typeface="Ebrima"/>
                <a:ea typeface="Ebrima"/>
                <a:cs typeface="Ebrima"/>
              </a:rPr>
              <a:t> da </a:t>
            </a:r>
            <a:r>
              <a:rPr lang="en-US" sz="4000" err="1">
                <a:latin typeface="Ebrima"/>
                <a:ea typeface="Ebrima"/>
                <a:cs typeface="Ebrima"/>
              </a:rPr>
              <a:t>Área</a:t>
            </a:r>
            <a:r>
              <a:rPr lang="en-US" sz="4000">
                <a:latin typeface="Ebrima"/>
                <a:ea typeface="Ebrima"/>
                <a:cs typeface="Ebrima"/>
              </a:rPr>
              <a:t>? Prepare-se para o </a:t>
            </a:r>
            <a:r>
              <a:rPr lang="en-US" sz="4000" b="1">
                <a:latin typeface="Ebrima"/>
                <a:ea typeface="Ebrima"/>
                <a:cs typeface="Ebrima"/>
              </a:rPr>
              <a:t>Quant Connect</a:t>
            </a:r>
            <a:r>
              <a:rPr lang="en-US" sz="4000">
                <a:latin typeface="Ebrima"/>
                <a:ea typeface="Ebrima"/>
                <a:cs typeface="Ebrima"/>
              </a:rPr>
              <a:t>!</a:t>
            </a:r>
          </a:p>
          <a:p>
            <a:pPr algn="just"/>
            <a:endParaRPr lang="en-US" sz="4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r>
              <a:rPr lang="en-US" sz="2800" b="1" err="1">
                <a:ea typeface="+mn-lt"/>
                <a:cs typeface="+mn-lt"/>
              </a:rPr>
              <a:t>Evento</a:t>
            </a:r>
            <a:r>
              <a:rPr lang="en-US" sz="2800" b="1">
                <a:ea typeface="+mn-lt"/>
                <a:cs typeface="+mn-lt"/>
              </a:rPr>
              <a:t> que </a:t>
            </a:r>
            <a:r>
              <a:rPr lang="en-US" sz="2800" b="1" err="1">
                <a:ea typeface="+mn-lt"/>
                <a:cs typeface="+mn-lt"/>
              </a:rPr>
              <a:t>Conecta</a:t>
            </a:r>
            <a:r>
              <a:rPr lang="en-US" sz="2800" b="1">
                <a:ea typeface="+mn-lt"/>
                <a:cs typeface="+mn-lt"/>
              </a:rPr>
              <a:t> as </a:t>
            </a:r>
            <a:r>
              <a:rPr lang="en-US" sz="2800" b="1" err="1">
                <a:ea typeface="+mn-lt"/>
                <a:cs typeface="+mn-lt"/>
              </a:rPr>
              <a:t>Principais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Entidades</a:t>
            </a:r>
            <a:r>
              <a:rPr lang="en-US" sz="2800" b="1">
                <a:ea typeface="+mn-lt"/>
                <a:cs typeface="+mn-lt"/>
              </a:rPr>
              <a:t> e </a:t>
            </a:r>
            <a:r>
              <a:rPr lang="en-US" sz="2800" b="1" err="1">
                <a:ea typeface="+mn-lt"/>
                <a:cs typeface="+mn-lt"/>
              </a:rPr>
              <a:t>Empresas</a:t>
            </a:r>
            <a:r>
              <a:rPr lang="en-US" sz="2800" b="1">
                <a:ea typeface="+mn-lt"/>
                <a:cs typeface="+mn-lt"/>
              </a:rPr>
              <a:t> no Campo das </a:t>
            </a:r>
            <a:r>
              <a:rPr lang="en-US" sz="2800" b="1" err="1">
                <a:ea typeface="+mn-lt"/>
                <a:cs typeface="+mn-lt"/>
              </a:rPr>
              <a:t>Finanças</a:t>
            </a:r>
            <a:r>
              <a:rPr lang="en-US" sz="2800" b="1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Quantitativas</a:t>
            </a:r>
            <a:endParaRPr lang="en-US" b="1" err="1">
              <a:ea typeface="+mn-lt"/>
              <a:cs typeface="+mn-lt"/>
            </a:endParaRPr>
          </a:p>
          <a:p>
            <a:pPr algn="just"/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Evento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organizado</a:t>
            </a:r>
            <a:r>
              <a:rPr lang="en-US" sz="2800">
                <a:latin typeface="Ebrima"/>
                <a:ea typeface="Ebrima"/>
                <a:cs typeface="Ebrima"/>
              </a:rPr>
              <a:t> pela </a:t>
            </a:r>
            <a:r>
              <a:rPr lang="en-US" sz="2800" err="1">
                <a:latin typeface="Ebrima"/>
                <a:ea typeface="Ebrima"/>
                <a:cs typeface="Ebrima"/>
              </a:rPr>
              <a:t>FEA.dev</a:t>
            </a:r>
            <a:r>
              <a:rPr lang="en-US" sz="2800">
                <a:latin typeface="Ebrima"/>
                <a:ea typeface="Ebrima"/>
                <a:cs typeface="Ebrima"/>
              </a:rPr>
              <a:t>, FGV Quant, POLI Quant e INSPER Quant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Presença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empresas</a:t>
            </a:r>
            <a:r>
              <a:rPr lang="en-US" sz="2800">
                <a:latin typeface="Ebrima"/>
                <a:ea typeface="Ebrima"/>
                <a:cs typeface="Ebrima"/>
              </a:rPr>
              <a:t> com alto know-how </a:t>
            </a:r>
            <a:r>
              <a:rPr lang="en-US" sz="2800" err="1">
                <a:latin typeface="Ebrima"/>
                <a:ea typeface="Ebrima"/>
                <a:cs typeface="Ebrima"/>
              </a:rPr>
              <a:t>na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área</a:t>
            </a:r>
            <a:r>
              <a:rPr lang="en-US" sz="2800">
                <a:latin typeface="Ebrima"/>
                <a:ea typeface="Ebrima"/>
                <a:cs typeface="Ebrima"/>
              </a:rPr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>
                <a:latin typeface="Ebrima"/>
                <a:ea typeface="Ebrima"/>
                <a:cs typeface="Ebrima"/>
              </a:rPr>
              <a:t>Giant Steps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>
                <a:latin typeface="Ebrima"/>
                <a:ea typeface="Ebrima"/>
                <a:cs typeface="Ebrima"/>
              </a:rPr>
              <a:t>XP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TradingView</a:t>
            </a: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InvestSmart</a:t>
            </a: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algn="just"/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E302B-8C78-AD0E-EEDE-4F14EF15483B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Resultados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54707-A093-2EF9-1093-5683CF114157}"/>
              </a:ext>
            </a:extLst>
          </p:cNvPr>
          <p:cNvSpPr txBox="1"/>
          <p:nvPr/>
        </p:nvSpPr>
        <p:spPr>
          <a:xfrm>
            <a:off x="1044922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Desafios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AC3DA-8549-B3E6-4ADA-A7F5C0E08EF8}"/>
              </a:ext>
            </a:extLst>
          </p:cNvPr>
          <p:cNvSpPr txBox="1"/>
          <p:nvPr/>
        </p:nvSpPr>
        <p:spPr>
          <a:xfrm>
            <a:off x="14387443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Quant Connect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718AC0-F03F-275D-AEF4-C01E3AEE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A421FE-95F2-522A-D078-9621B319AE48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D0EBC-738B-29E6-58CC-3A639A168E8B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Introdução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13BA20-25A9-A72D-4BDD-3905BF9919A4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8EE7B9-0007-A534-33FC-702AC50FBE5F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Convite</a:t>
            </a:r>
            <a:r>
              <a:rPr lang="en-US" b="1"/>
              <a:t> Quant Connect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00037-E289-5239-3DCD-92031DBCA6DD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  <p:pic>
        <p:nvPicPr>
          <p:cNvPr id="3" name="Picture 2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AB71EBB6-D8F6-D3E6-6AAC-A0FE9F882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364" y="5005867"/>
            <a:ext cx="4362120" cy="43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0882C3C-EC51-2085-4445-C6934161A450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A1311030-F87B-36E2-1752-4C67ADBD23A5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67F045-8B32-D5F6-31D1-2490BF613ABE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E43A17-0814-39B8-8403-9196D107AF2B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DA7CE-F712-DB83-B3C8-B7B1B836F292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D60FB649-5DE9-92DC-E57D-93AA95B8577B}"/>
              </a:ext>
            </a:extLst>
          </p:cNvPr>
          <p:cNvSpPr/>
          <p:nvPr/>
        </p:nvSpPr>
        <p:spPr>
          <a:xfrm>
            <a:off x="103495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49169C-F361-439A-9DFE-8CAFB9EE7331}"/>
              </a:ext>
            </a:extLst>
          </p:cNvPr>
          <p:cNvSpPr/>
          <p:nvPr/>
        </p:nvSpPr>
        <p:spPr>
          <a:xfrm>
            <a:off x="104917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A63D8A-6038-1CF4-4534-E56C3C7C46C3}"/>
              </a:ext>
            </a:extLst>
          </p:cNvPr>
          <p:cNvSpPr txBox="1"/>
          <p:nvPr/>
        </p:nvSpPr>
        <p:spPr>
          <a:xfrm>
            <a:off x="10491792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Oportunidades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Finquant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2E19B7-EFA7-CF33-6468-5A150D03D3A8}"/>
              </a:ext>
            </a:extLst>
          </p:cNvPr>
          <p:cNvSpPr txBox="1"/>
          <p:nvPr/>
        </p:nvSpPr>
        <p:spPr>
          <a:xfrm>
            <a:off x="14397041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Mecanismo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das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CFDF9B-E692-C1CF-378A-F95E6E548C64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Objetivos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Apresentação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C6AF93-0817-32DF-0FAC-7EFAF14F8F00}"/>
              </a:ext>
            </a:extLst>
          </p:cNvPr>
          <p:cNvSpPr txBox="1"/>
          <p:nvPr/>
        </p:nvSpPr>
        <p:spPr>
          <a:xfrm>
            <a:off x="826777" y="2019300"/>
            <a:ext cx="1662492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err="1">
                <a:latin typeface="Ebrima"/>
                <a:ea typeface="Ebrima"/>
                <a:cs typeface="Ebrima"/>
              </a:rPr>
              <a:t>Oportunidades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em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Finanças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Quantitativas</a:t>
            </a:r>
            <a:endParaRPr lang="en-US" sz="4000">
              <a:latin typeface="Ebrima"/>
              <a:ea typeface="Ebrima"/>
              <a:cs typeface="Ebrima"/>
            </a:endParaRPr>
          </a:p>
          <a:p>
            <a:endParaRPr lang="en-US" sz="4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err="1">
                <a:latin typeface="Ebrima"/>
                <a:ea typeface="Ebrima"/>
                <a:cs typeface="Ebrima"/>
              </a:rPr>
              <a:t>Crescimento</a:t>
            </a:r>
            <a:r>
              <a:rPr lang="en-US" sz="2800" b="1">
                <a:latin typeface="Ebrima"/>
                <a:ea typeface="Ebrima"/>
                <a:cs typeface="Ebrima"/>
              </a:rPr>
              <a:t> </a:t>
            </a:r>
            <a:r>
              <a:rPr lang="en-US" sz="2800" b="1" err="1">
                <a:latin typeface="Ebrima"/>
                <a:ea typeface="Ebrima"/>
                <a:cs typeface="Ebrima"/>
              </a:rPr>
              <a:t>significativo</a:t>
            </a:r>
            <a:r>
              <a:rPr lang="en-US" sz="2800" b="1">
                <a:latin typeface="Ebrima"/>
                <a:ea typeface="Ebrima"/>
                <a:cs typeface="Ebrima"/>
              </a:rPr>
              <a:t> e </a:t>
            </a:r>
            <a:r>
              <a:rPr lang="en-US" sz="2800" b="1" err="1">
                <a:latin typeface="Ebrima"/>
                <a:ea typeface="Ebrima"/>
                <a:cs typeface="Ebrima"/>
              </a:rPr>
              <a:t>consistente</a:t>
            </a:r>
            <a:r>
              <a:rPr lang="en-US" sz="2800" b="1">
                <a:latin typeface="Ebrima"/>
                <a:ea typeface="Ebrima"/>
                <a:cs typeface="Ebrima"/>
              </a:rPr>
              <a:t> </a:t>
            </a:r>
            <a:r>
              <a:rPr lang="en-US" sz="2800" b="1" err="1">
                <a:latin typeface="Ebrima"/>
                <a:ea typeface="Ebrima"/>
                <a:cs typeface="Ebrima"/>
              </a:rPr>
              <a:t>nos</a:t>
            </a:r>
            <a:r>
              <a:rPr lang="en-US" sz="2800" b="1">
                <a:latin typeface="Ebrima"/>
                <a:ea typeface="Ebrima"/>
                <a:cs typeface="Ebrima"/>
              </a:rPr>
              <a:t> </a:t>
            </a:r>
            <a:r>
              <a:rPr lang="en-US" sz="2800" b="1" err="1">
                <a:latin typeface="Ebrima"/>
                <a:ea typeface="Ebrima"/>
                <a:cs typeface="Ebrima"/>
              </a:rPr>
              <a:t>últimos</a:t>
            </a:r>
            <a:r>
              <a:rPr lang="en-US" sz="2800" b="1">
                <a:latin typeface="Ebrima"/>
                <a:ea typeface="Ebrima"/>
                <a:cs typeface="Ebrima"/>
              </a:rPr>
              <a:t> </a:t>
            </a:r>
            <a:r>
              <a:rPr lang="en-US" sz="2800" b="1" err="1">
                <a:latin typeface="Ebrima"/>
                <a:ea typeface="Ebrima"/>
                <a:cs typeface="Ebrima"/>
              </a:rPr>
              <a:t>anos</a:t>
            </a:r>
            <a:endParaRPr lang="en-US" sz="2800" b="1">
              <a:latin typeface="Ebrima"/>
              <a:ea typeface="Ebrima"/>
              <a:cs typeface="Ebrim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70BFD-9766-70F1-1D00-1B523F5B1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85" y="4076700"/>
            <a:ext cx="13308830" cy="534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5070A-AF91-5A6B-E69B-1FA88284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A314D-B339-5B1E-F0BA-B4EF0B8C57CF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CB91FF-1971-470C-170F-473336952CD7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Introdução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1DC676-7B55-7B6C-CCA0-E00F78BD7AAB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0DDFFB-84CA-B2FC-73EE-B07576567BC3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2FF53F-11B2-2F81-7820-C7C930EDA101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882C3C-EC51-2085-4445-C6934161A450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A1311030-F87B-36E2-1752-4C67ADBD23A5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67F045-8B32-D5F6-31D1-2490BF613ABE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E43A17-0814-39B8-8403-9196D107AF2B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2DA7CE-F712-DB83-B3C8-B7B1B836F292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D60FB649-5DE9-92DC-E57D-93AA95B8577B}"/>
              </a:ext>
            </a:extLst>
          </p:cNvPr>
          <p:cNvSpPr/>
          <p:nvPr/>
        </p:nvSpPr>
        <p:spPr>
          <a:xfrm>
            <a:off x="103495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49169C-F361-439A-9DFE-8CAFB9EE7331}"/>
              </a:ext>
            </a:extLst>
          </p:cNvPr>
          <p:cNvSpPr/>
          <p:nvPr/>
        </p:nvSpPr>
        <p:spPr>
          <a:xfrm>
            <a:off x="104917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A63D8A-6038-1CF4-4534-E56C3C7C46C3}"/>
              </a:ext>
            </a:extLst>
          </p:cNvPr>
          <p:cNvSpPr txBox="1"/>
          <p:nvPr/>
        </p:nvSpPr>
        <p:spPr>
          <a:xfrm>
            <a:off x="10491792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Oportunidades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Finquant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2E19B7-EFA7-CF33-6468-5A150D03D3A8}"/>
              </a:ext>
            </a:extLst>
          </p:cNvPr>
          <p:cNvSpPr txBox="1"/>
          <p:nvPr/>
        </p:nvSpPr>
        <p:spPr>
          <a:xfrm>
            <a:off x="14397041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Mecanismo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das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Estratégias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CFDF9B-E692-C1CF-378A-F95E6E548C64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Objetivos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Apresentação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C6AF93-0817-32DF-0FAC-7EFAF14F8F00}"/>
              </a:ext>
            </a:extLst>
          </p:cNvPr>
          <p:cNvSpPr txBox="1"/>
          <p:nvPr/>
        </p:nvSpPr>
        <p:spPr>
          <a:xfrm>
            <a:off x="826777" y="2019300"/>
            <a:ext cx="1662492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err="1">
                <a:latin typeface="Ebrima"/>
                <a:ea typeface="Ebrima"/>
                <a:cs typeface="Ebrima"/>
              </a:rPr>
              <a:t>Oportunidades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em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Finanças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Quantitativas</a:t>
            </a:r>
            <a:endParaRPr lang="en-US" sz="4000">
              <a:latin typeface="Ebrima"/>
              <a:ea typeface="Ebrima"/>
              <a:cs typeface="Ebrima"/>
            </a:endParaRPr>
          </a:p>
          <a:p>
            <a:endParaRPr lang="en-US" sz="40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err="1">
                <a:latin typeface="Ebrima"/>
                <a:ea typeface="Ebrima"/>
                <a:cs typeface="Ebrima"/>
              </a:rPr>
              <a:t>Remuneração</a:t>
            </a:r>
            <a:r>
              <a:rPr lang="en-US" sz="2800" b="1">
                <a:latin typeface="Ebrima"/>
                <a:ea typeface="Ebrima"/>
                <a:cs typeface="Ebrima"/>
              </a:rPr>
              <a:t> </a:t>
            </a:r>
            <a:r>
              <a:rPr lang="en-US" sz="2800" b="1" err="1">
                <a:latin typeface="Ebrima"/>
                <a:ea typeface="Ebrima"/>
                <a:cs typeface="Ebrima"/>
              </a:rPr>
              <a:t>acima</a:t>
            </a:r>
            <a:r>
              <a:rPr lang="en-US" sz="2800" b="1">
                <a:latin typeface="Ebrima"/>
                <a:ea typeface="Ebrima"/>
                <a:cs typeface="Ebrima"/>
              </a:rPr>
              <a:t> da </a:t>
            </a:r>
            <a:r>
              <a:rPr lang="en-US" sz="2800" b="1" err="1">
                <a:latin typeface="Ebrima"/>
                <a:ea typeface="Ebrima"/>
                <a:cs typeface="Ebrima"/>
              </a:rPr>
              <a:t>média</a:t>
            </a:r>
            <a:endParaRPr lang="en-US" sz="2800" b="1">
              <a:latin typeface="Ebrima"/>
              <a:ea typeface="Ebrima"/>
              <a:cs typeface="Ebrim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85101D-8BE1-B8BD-6F29-CF038828E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52" y="3957835"/>
            <a:ext cx="13442696" cy="4991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BA1949-076D-E1C4-1862-26C881CEBA8F}"/>
              </a:ext>
            </a:extLst>
          </p:cNvPr>
          <p:cNvSpPr txBox="1"/>
          <p:nvPr/>
        </p:nvSpPr>
        <p:spPr>
          <a:xfrm>
            <a:off x="13487400" y="8948935"/>
            <a:ext cx="257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Fonte: </a:t>
            </a:r>
            <a:r>
              <a:rPr lang="en-US" b="1" err="1"/>
              <a:t>efinancialcareers</a:t>
            </a:r>
            <a:endParaRPr lang="en-US" b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E68182-FB5F-2FB2-864B-27A57A0A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3B353D-B149-B2ED-732A-C892083BBF44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72DF54-B1A6-C67E-2B01-820567D63545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Introdução</a:t>
            </a:r>
            <a:endParaRPr lang="en-US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D44EE8-2D48-72DD-03B5-70849D4DAEBB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0419FA-ACDF-30D1-C217-083EAE81DBA9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6A88D-CB65-8F8B-4384-990B0D81585A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7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1ABD1-E7AB-AB3D-80E5-108843F932B3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7B06D-8406-070B-1796-5585766D9A5B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139238" y="4111208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4C70AD-80E5-9EE9-5DC6-5872F2B92EE8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C7D008-9080-97D9-10D8-0E398613ED40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1F597009-14E2-E30C-E24E-7B975A18EFCE}"/>
              </a:ext>
            </a:extLst>
          </p:cNvPr>
          <p:cNvSpPr/>
          <p:nvPr/>
        </p:nvSpPr>
        <p:spPr>
          <a:xfrm>
            <a:off x="14235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C1B8C-DEAC-64D8-2052-AD4B42D4A851}"/>
              </a:ext>
            </a:extLst>
          </p:cNvPr>
          <p:cNvSpPr/>
          <p:nvPr/>
        </p:nvSpPr>
        <p:spPr>
          <a:xfrm>
            <a:off x="14377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A3A41CDE-161B-580D-21D6-09AD7A421646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1FA022-C1A7-0481-4F2D-11C241BE453B}"/>
              </a:ext>
            </a:extLst>
          </p:cNvPr>
          <p:cNvSpPr txBox="1"/>
          <p:nvPr/>
        </p:nvSpPr>
        <p:spPr>
          <a:xfrm>
            <a:off x="10449226" y="379517"/>
            <a:ext cx="3910008" cy="5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Oportunidades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Finquant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6B1713-564E-E20A-5D87-382BCE33AC8E}"/>
              </a:ext>
            </a:extLst>
          </p:cNvPr>
          <p:cNvSpPr txBox="1"/>
          <p:nvPr/>
        </p:nvSpPr>
        <p:spPr>
          <a:xfrm>
            <a:off x="14397041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Mecanismo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das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8E11FA-A6AF-8370-520C-BA0D790F15F1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Objetivos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Apresentação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5E79F-C974-701D-00C0-6188D4AEAF9C}"/>
              </a:ext>
            </a:extLst>
          </p:cNvPr>
          <p:cNvSpPr txBox="1"/>
          <p:nvPr/>
        </p:nvSpPr>
        <p:spPr>
          <a:xfrm>
            <a:off x="826777" y="2019300"/>
            <a:ext cx="16624921" cy="75713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err="1">
                <a:latin typeface="Ebrima"/>
                <a:ea typeface="Ebrima"/>
                <a:cs typeface="Ebrima"/>
              </a:rPr>
              <a:t>Definição</a:t>
            </a:r>
            <a:r>
              <a:rPr lang="en-US" sz="4000">
                <a:latin typeface="Ebrima"/>
                <a:ea typeface="Ebrima"/>
                <a:cs typeface="Ebrima"/>
              </a:rPr>
              <a:t> e </a:t>
            </a:r>
            <a:r>
              <a:rPr lang="en-US" sz="4000" err="1">
                <a:latin typeface="Ebrima"/>
                <a:ea typeface="Ebrima"/>
                <a:cs typeface="Ebrima"/>
              </a:rPr>
              <a:t>Vantagens</a:t>
            </a:r>
            <a:r>
              <a:rPr lang="en-US" sz="4000">
                <a:latin typeface="Ebrima"/>
                <a:ea typeface="Ebrima"/>
                <a:cs typeface="Ebrima"/>
              </a:rPr>
              <a:t> de </a:t>
            </a:r>
            <a:r>
              <a:rPr lang="en-US" sz="4000" err="1">
                <a:latin typeface="Ebrima"/>
                <a:ea typeface="Ebrima"/>
                <a:cs typeface="Ebrima"/>
              </a:rPr>
              <a:t>uma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Estratégia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Quantitativa</a:t>
            </a:r>
            <a:endParaRPr lang="en-US" sz="4000">
              <a:latin typeface="Ebrima"/>
              <a:ea typeface="Ebrima"/>
              <a:cs typeface="Ebrima"/>
            </a:endParaRPr>
          </a:p>
          <a:p>
            <a:endParaRPr lang="en-US" sz="40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>
                <a:latin typeface="+mj-lt"/>
                <a:ea typeface="Calibri"/>
                <a:cs typeface="Calibri"/>
              </a:rPr>
              <a:t>Uma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estratégia</a:t>
            </a:r>
            <a:r>
              <a:rPr lang="en-US" sz="2800" b="1">
                <a:latin typeface="+mj-lt"/>
                <a:ea typeface="+mn-lt"/>
                <a:cs typeface="+mn-lt"/>
              </a:rPr>
              <a:t> de </a:t>
            </a:r>
            <a:r>
              <a:rPr lang="en-US" sz="2800" b="1" err="1">
                <a:latin typeface="+mj-lt"/>
                <a:ea typeface="+mn-lt"/>
                <a:cs typeface="+mn-lt"/>
              </a:rPr>
              <a:t>investimento</a:t>
            </a:r>
            <a:r>
              <a:rPr lang="en-US" sz="2800" b="1">
                <a:latin typeface="+mj-lt"/>
                <a:ea typeface="+mn-lt"/>
                <a:cs typeface="+mn-lt"/>
              </a:rPr>
              <a:t> de </a:t>
            </a:r>
            <a:r>
              <a:rPr lang="en-US" sz="2800" b="1" err="1">
                <a:latin typeface="+mj-lt"/>
                <a:ea typeface="+mn-lt"/>
                <a:cs typeface="+mn-lt"/>
              </a:rPr>
              <a:t>finanças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quantitativas</a:t>
            </a:r>
            <a:r>
              <a:rPr lang="en-US" sz="2800" b="1">
                <a:latin typeface="+mj-lt"/>
                <a:ea typeface="+mn-lt"/>
                <a:cs typeface="+mn-lt"/>
              </a:rPr>
              <a:t> é </a:t>
            </a:r>
            <a:r>
              <a:rPr lang="en-US" sz="2800" b="1" err="1">
                <a:latin typeface="+mj-lt"/>
                <a:ea typeface="+mn-lt"/>
                <a:cs typeface="+mn-lt"/>
              </a:rPr>
              <a:t>uma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abordagem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sistemática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baseada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em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modelos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matemáticos</a:t>
            </a:r>
            <a:r>
              <a:rPr lang="en-US" sz="2800" b="1">
                <a:latin typeface="+mj-lt"/>
                <a:ea typeface="+mn-lt"/>
                <a:cs typeface="+mn-lt"/>
              </a:rPr>
              <a:t>, </a:t>
            </a:r>
            <a:r>
              <a:rPr lang="en-US" sz="2800" b="1" err="1">
                <a:latin typeface="+mj-lt"/>
                <a:ea typeface="+mn-lt"/>
                <a:cs typeface="+mn-lt"/>
              </a:rPr>
              <a:t>estatísticos</a:t>
            </a:r>
            <a:r>
              <a:rPr lang="en-US" sz="2800" b="1">
                <a:latin typeface="+mj-lt"/>
                <a:ea typeface="+mn-lt"/>
                <a:cs typeface="+mn-lt"/>
              </a:rPr>
              <a:t> e/</a:t>
            </a:r>
            <a:r>
              <a:rPr lang="en-US" sz="2800" b="1" err="1">
                <a:latin typeface="+mj-lt"/>
                <a:ea typeface="+mn-lt"/>
                <a:cs typeface="+mn-lt"/>
              </a:rPr>
              <a:t>ou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computacionais</a:t>
            </a:r>
            <a:r>
              <a:rPr lang="en-US" sz="2800" b="1">
                <a:latin typeface="+mj-lt"/>
                <a:ea typeface="+mn-lt"/>
                <a:cs typeface="+mn-lt"/>
              </a:rPr>
              <a:t> para </a:t>
            </a:r>
            <a:r>
              <a:rPr lang="en-US" sz="2800" b="1" err="1">
                <a:latin typeface="+mj-lt"/>
                <a:ea typeface="+mn-lt"/>
                <a:cs typeface="+mn-lt"/>
              </a:rPr>
              <a:t>tomar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decisões</a:t>
            </a:r>
            <a:r>
              <a:rPr lang="en-US" sz="2800" b="1">
                <a:latin typeface="+mj-lt"/>
                <a:ea typeface="+mn-lt"/>
                <a:cs typeface="+mn-lt"/>
              </a:rPr>
              <a:t> de </a:t>
            </a:r>
            <a:r>
              <a:rPr lang="en-US" sz="2800" b="1" err="1">
                <a:latin typeface="+mj-lt"/>
                <a:ea typeface="+mn-lt"/>
                <a:cs typeface="+mn-lt"/>
              </a:rPr>
              <a:t>investimento</a:t>
            </a:r>
            <a:r>
              <a:rPr lang="en-US" sz="2800" b="1">
                <a:latin typeface="+mj-lt"/>
                <a:ea typeface="+mn-lt"/>
                <a:cs typeface="+mn-lt"/>
              </a:rPr>
              <a:t> e </a:t>
            </a:r>
            <a:r>
              <a:rPr lang="en-US" sz="2800" b="1" err="1">
                <a:latin typeface="+mj-lt"/>
                <a:ea typeface="+mn-lt"/>
                <a:cs typeface="+mn-lt"/>
              </a:rPr>
              <a:t>identificar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oportunidades</a:t>
            </a:r>
            <a:r>
              <a:rPr lang="en-US" sz="2800" b="1">
                <a:latin typeface="+mj-lt"/>
                <a:ea typeface="+mn-lt"/>
                <a:cs typeface="+mn-lt"/>
              </a:rPr>
              <a:t> </a:t>
            </a:r>
            <a:r>
              <a:rPr lang="en-US" sz="2800" b="1" err="1">
                <a:latin typeface="+mj-lt"/>
                <a:ea typeface="+mn-lt"/>
                <a:cs typeface="+mn-lt"/>
              </a:rPr>
              <a:t>nos</a:t>
            </a:r>
            <a:r>
              <a:rPr lang="en-US" sz="2800" b="1">
                <a:latin typeface="+mj-lt"/>
                <a:ea typeface="+mn-lt"/>
                <a:cs typeface="+mn-lt"/>
              </a:rPr>
              <a:t> mercados </a:t>
            </a:r>
            <a:r>
              <a:rPr lang="en-US" sz="2800" b="1" err="1">
                <a:latin typeface="+mj-lt"/>
                <a:ea typeface="+mn-lt"/>
                <a:cs typeface="+mn-lt"/>
              </a:rPr>
              <a:t>financeiros</a:t>
            </a:r>
            <a:endParaRPr lang="en-US" sz="2800" b="1">
              <a:latin typeface="+mj-lt"/>
              <a:ea typeface="+mn-lt"/>
              <a:cs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sz="2800" b="1" err="1">
                <a:latin typeface="Ebrima"/>
                <a:ea typeface="Ebrima"/>
                <a:cs typeface="Ebrima"/>
              </a:rPr>
              <a:t>Vantagens</a:t>
            </a:r>
            <a:r>
              <a:rPr lang="en-US" sz="2800" b="1">
                <a:latin typeface="Ebrima"/>
                <a:ea typeface="Ebrima"/>
                <a:cs typeface="Ebrima"/>
              </a:rPr>
              <a:t>:</a:t>
            </a:r>
          </a:p>
          <a:p>
            <a:pPr marL="10287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b="1" err="1">
                <a:latin typeface="Ebrima"/>
                <a:ea typeface="Ebrima"/>
                <a:cs typeface="Ebrima"/>
              </a:rPr>
              <a:t>Automatização</a:t>
            </a:r>
            <a:r>
              <a:rPr lang="en-US" sz="2800">
                <a:latin typeface="Ebrima"/>
                <a:ea typeface="Ebrima"/>
                <a:cs typeface="Ebrima"/>
              </a:rPr>
              <a:t>: </a:t>
            </a:r>
            <a:r>
              <a:rPr lang="en-US" sz="2800" err="1">
                <a:latin typeface="Ebrima"/>
                <a:ea typeface="Ebrima"/>
                <a:cs typeface="Ebrima"/>
              </a:rPr>
              <a:t>minimização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vieses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emocionais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10287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b="1" err="1">
                <a:latin typeface="Ebrima"/>
                <a:ea typeface="Ebrima"/>
                <a:cs typeface="Ebrima"/>
              </a:rPr>
              <a:t>Escalabilidade</a:t>
            </a:r>
            <a:r>
              <a:rPr lang="en-US" sz="2800">
                <a:latin typeface="Ebrima"/>
                <a:ea typeface="Ebrima"/>
                <a:cs typeface="Ebrima"/>
              </a:rPr>
              <a:t>: </a:t>
            </a:r>
            <a:r>
              <a:rPr lang="en-US" sz="2800" err="1">
                <a:latin typeface="Ebrima"/>
                <a:ea typeface="Ebrima"/>
                <a:cs typeface="Ebrima"/>
              </a:rPr>
              <a:t>análise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simultânea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grandes</a:t>
            </a:r>
            <a:r>
              <a:rPr lang="en-US" sz="2800">
                <a:latin typeface="Ebrima"/>
                <a:ea typeface="Ebrima"/>
                <a:cs typeface="Ebrima"/>
              </a:rPr>
              <a:t> volumes de </a:t>
            </a: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10287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b="1" err="1">
                <a:latin typeface="Ebrima"/>
                <a:ea typeface="Ebrima"/>
                <a:cs typeface="Ebrima"/>
              </a:rPr>
              <a:t>Backtesting</a:t>
            </a:r>
            <a:r>
              <a:rPr lang="en-US" sz="2800">
                <a:latin typeface="Ebrima"/>
                <a:ea typeface="Ebrima"/>
                <a:cs typeface="Ebrima"/>
              </a:rPr>
              <a:t>: </a:t>
            </a:r>
            <a:r>
              <a:rPr lang="en-US" sz="2800" err="1">
                <a:latin typeface="Ebrima"/>
                <a:ea typeface="Ebrima"/>
                <a:cs typeface="Ebrima"/>
              </a:rPr>
              <a:t>modelos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são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testados</a:t>
            </a:r>
            <a:r>
              <a:rPr lang="en-US" sz="2800">
                <a:latin typeface="Ebrima"/>
                <a:ea typeface="Ebrima"/>
                <a:cs typeface="Ebrima"/>
              </a:rPr>
              <a:t> com dados passados para </a:t>
            </a:r>
            <a:r>
              <a:rPr lang="en-US" sz="2800" err="1">
                <a:latin typeface="Ebrima"/>
                <a:ea typeface="Ebrima"/>
                <a:cs typeface="Ebrima"/>
              </a:rPr>
              <a:t>validar</a:t>
            </a:r>
            <a:r>
              <a:rPr lang="en-US" sz="2800">
                <a:latin typeface="Ebrima"/>
                <a:ea typeface="Ebrima"/>
                <a:cs typeface="Ebrima"/>
              </a:rPr>
              <a:t> a </a:t>
            </a:r>
            <a:r>
              <a:rPr lang="en-US" sz="2800" err="1">
                <a:latin typeface="Ebrima"/>
                <a:ea typeface="Ebrima"/>
                <a:cs typeface="Ebrima"/>
              </a:rPr>
              <a:t>eficácia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1028700" lvl="1" indent="-571500">
              <a:lnSpc>
                <a:spcPct val="150000"/>
              </a:lnSpc>
              <a:buFont typeface="+mj-lt"/>
              <a:buAutoNum type="arabicPeriod"/>
            </a:pPr>
            <a:r>
              <a:rPr lang="en-US" sz="2800" b="1" err="1">
                <a:latin typeface="Ebrima"/>
                <a:ea typeface="Ebrima"/>
                <a:cs typeface="Ebrima"/>
              </a:rPr>
              <a:t>Aprimoramento</a:t>
            </a:r>
            <a:r>
              <a:rPr lang="en-US" sz="2800" b="1">
                <a:latin typeface="Ebrima"/>
                <a:ea typeface="Ebrima"/>
                <a:cs typeface="Ebrima"/>
              </a:rPr>
              <a:t> </a:t>
            </a:r>
            <a:r>
              <a:rPr lang="en-US" sz="2800" b="1" err="1">
                <a:latin typeface="Ebrima"/>
                <a:ea typeface="Ebrima"/>
                <a:cs typeface="Ebrima"/>
              </a:rPr>
              <a:t>Contínuo</a:t>
            </a:r>
            <a:r>
              <a:rPr lang="en-US" sz="2800">
                <a:latin typeface="Ebrima"/>
                <a:ea typeface="Ebrima"/>
                <a:cs typeface="Ebrima"/>
              </a:rPr>
              <a:t>: </a:t>
            </a:r>
            <a:r>
              <a:rPr lang="en-US" sz="2800" err="1">
                <a:latin typeface="Ebrima"/>
                <a:ea typeface="Ebrima"/>
                <a:cs typeface="Ebrima"/>
              </a:rPr>
              <a:t>incorporar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técnicas</a:t>
            </a:r>
            <a:r>
              <a:rPr lang="en-US" sz="2800">
                <a:latin typeface="Ebrima"/>
                <a:ea typeface="Ebrima"/>
                <a:cs typeface="Ebrima"/>
              </a:rPr>
              <a:t> de machine learning</a:t>
            </a:r>
            <a:r>
              <a:rPr lang="en-US" sz="2800" i="1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refina</a:t>
            </a:r>
            <a:r>
              <a:rPr lang="en-US" sz="2800">
                <a:latin typeface="Ebrima"/>
                <a:ea typeface="Ebrima"/>
                <a:cs typeface="Ebrima"/>
              </a:rPr>
              <a:t> e </a:t>
            </a:r>
            <a:r>
              <a:rPr lang="en-US" sz="2800" err="1">
                <a:latin typeface="Ebrima"/>
                <a:ea typeface="Ebrima"/>
                <a:cs typeface="Ebrima"/>
              </a:rPr>
              <a:t>adapta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os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modelos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conforme</a:t>
            </a:r>
            <a:r>
              <a:rPr lang="en-US" sz="2800">
                <a:latin typeface="Ebrima"/>
                <a:ea typeface="Ebrima"/>
                <a:cs typeface="Ebrima"/>
              </a:rPr>
              <a:t> as </a:t>
            </a:r>
            <a:r>
              <a:rPr lang="en-US" sz="2800" err="1">
                <a:latin typeface="Ebrima"/>
                <a:ea typeface="Ebrima"/>
                <a:cs typeface="Ebrima"/>
              </a:rPr>
              <a:t>mudanças</a:t>
            </a:r>
            <a:r>
              <a:rPr lang="en-US" sz="2800">
                <a:latin typeface="Ebrima"/>
                <a:ea typeface="Ebrima"/>
                <a:cs typeface="Ebrima"/>
              </a:rPr>
              <a:t> da </a:t>
            </a:r>
            <a:r>
              <a:rPr lang="en-US" sz="2800" err="1">
                <a:latin typeface="Ebrima"/>
                <a:ea typeface="Ebrima"/>
                <a:cs typeface="Ebrima"/>
              </a:rPr>
              <a:t>realidade</a:t>
            </a:r>
            <a:r>
              <a:rPr lang="en-US" sz="2800">
                <a:latin typeface="Ebrima"/>
                <a:ea typeface="Ebrima"/>
                <a:cs typeface="Ebrima"/>
              </a:rPr>
              <a:t> do mercado</a:t>
            </a:r>
            <a:endParaRPr lang="en-US" sz="2800" i="1">
              <a:latin typeface="Ebrima"/>
              <a:ea typeface="Ebrima"/>
              <a:cs typeface="Ebrima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3B97F0-5D99-8782-6F97-1E9076E0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A98C9-DFB4-DD65-5D25-6FAF1CDBB9FE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4D20D-97A3-035E-A800-91D4CFA4717E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Introdução</a:t>
            </a:r>
            <a:endParaRPr lang="en-US" b="1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C62CD-7BFC-767D-8DCD-AD1F5EAF5051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97405-9377-2F72-A54C-729AA44631A2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7710A-6773-FAF3-DF0B-E866A5332F7D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6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1ABD1-E7AB-AB3D-80E5-108843F932B3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7B06D-8406-070B-1796-5585766D9A5B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4C70AD-80E5-9EE9-5DC6-5872F2B92EE8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C7D008-9080-97D9-10D8-0E398613ED40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1F597009-14E2-E30C-E24E-7B975A18EFCE}"/>
              </a:ext>
            </a:extLst>
          </p:cNvPr>
          <p:cNvSpPr/>
          <p:nvPr/>
        </p:nvSpPr>
        <p:spPr>
          <a:xfrm>
            <a:off x="14235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C1B8C-DEAC-64D8-2052-AD4B42D4A851}"/>
              </a:ext>
            </a:extLst>
          </p:cNvPr>
          <p:cNvSpPr/>
          <p:nvPr/>
        </p:nvSpPr>
        <p:spPr>
          <a:xfrm>
            <a:off x="14377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A3A41CDE-161B-580D-21D6-09AD7A421646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1FA022-C1A7-0481-4F2D-11C241BE453B}"/>
              </a:ext>
            </a:extLst>
          </p:cNvPr>
          <p:cNvSpPr txBox="1"/>
          <p:nvPr/>
        </p:nvSpPr>
        <p:spPr>
          <a:xfrm>
            <a:off x="10449226" y="379517"/>
            <a:ext cx="3910008" cy="5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Oportunidades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Finquant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6B1713-564E-E20A-5D87-382BCE33AC8E}"/>
              </a:ext>
            </a:extLst>
          </p:cNvPr>
          <p:cNvSpPr txBox="1"/>
          <p:nvPr/>
        </p:nvSpPr>
        <p:spPr>
          <a:xfrm>
            <a:off x="14397041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Mecanismo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das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8E11FA-A6AF-8370-520C-BA0D790F15F1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Objetivos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Apresentação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F69A8960-5074-9278-E53A-50D163589039}"/>
              </a:ext>
            </a:extLst>
          </p:cNvPr>
          <p:cNvSpPr/>
          <p:nvPr/>
        </p:nvSpPr>
        <p:spPr>
          <a:xfrm>
            <a:off x="1042631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EA8F821D-3F05-3D45-42D8-8EB26F10F03F}"/>
              </a:ext>
            </a:extLst>
          </p:cNvPr>
          <p:cNvSpPr/>
          <p:nvPr/>
        </p:nvSpPr>
        <p:spPr>
          <a:xfrm>
            <a:off x="1370430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472915E8-5DD8-0803-D494-484435AA2501}"/>
              </a:ext>
            </a:extLst>
          </p:cNvPr>
          <p:cNvSpPr/>
          <p:nvPr/>
        </p:nvSpPr>
        <p:spPr>
          <a:xfrm>
            <a:off x="714832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3BF67125-D50F-385C-0C8E-9F339FEB4121}"/>
              </a:ext>
            </a:extLst>
          </p:cNvPr>
          <p:cNvSpPr/>
          <p:nvPr/>
        </p:nvSpPr>
        <p:spPr>
          <a:xfrm>
            <a:off x="387033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18E7C7EA-7A9F-CEB3-98BB-A59794CE0AE8}"/>
              </a:ext>
            </a:extLst>
          </p:cNvPr>
          <p:cNvSpPr/>
          <p:nvPr/>
        </p:nvSpPr>
        <p:spPr>
          <a:xfrm>
            <a:off x="59234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B9D063-C479-85F3-7ED9-25773326877F}"/>
              </a:ext>
            </a:extLst>
          </p:cNvPr>
          <p:cNvSpPr txBox="1"/>
          <p:nvPr/>
        </p:nvSpPr>
        <p:spPr>
          <a:xfrm>
            <a:off x="1902220" y="3638580"/>
            <a:ext cx="145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endParaRPr lang="en-US" sz="3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602FBA-6E87-F2F5-2BAC-56F04D57C038}"/>
              </a:ext>
            </a:extLst>
          </p:cNvPr>
          <p:cNvSpPr txBox="1"/>
          <p:nvPr/>
        </p:nvSpPr>
        <p:spPr>
          <a:xfrm>
            <a:off x="4945760" y="3638579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83425B-C6B9-9DC6-A682-09DDB7BA5E30}"/>
              </a:ext>
            </a:extLst>
          </p:cNvPr>
          <p:cNvSpPr txBox="1"/>
          <p:nvPr/>
        </p:nvSpPr>
        <p:spPr>
          <a:xfrm>
            <a:off x="8223750" y="3638578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Dados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CCACED-2E24-2C70-FF58-7374928DC15A}"/>
              </a:ext>
            </a:extLst>
          </p:cNvPr>
          <p:cNvSpPr txBox="1"/>
          <p:nvPr/>
        </p:nvSpPr>
        <p:spPr>
          <a:xfrm>
            <a:off x="11311830" y="3638578"/>
            <a:ext cx="222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D04E74-6421-0DF5-BD17-F7F36FF788C9}"/>
              </a:ext>
            </a:extLst>
          </p:cNvPr>
          <p:cNvSpPr txBox="1"/>
          <p:nvPr/>
        </p:nvSpPr>
        <p:spPr>
          <a:xfrm>
            <a:off x="14435537" y="3638578"/>
            <a:ext cx="252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Backtesting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2E39B7-13CB-84AC-416F-6D55202EFF2E}"/>
              </a:ext>
            </a:extLst>
          </p:cNvPr>
          <p:cNvSpPr txBox="1"/>
          <p:nvPr/>
        </p:nvSpPr>
        <p:spPr>
          <a:xfrm>
            <a:off x="826777" y="5208805"/>
            <a:ext cx="16137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Necessário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definir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que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universo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de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será</a:t>
            </a:r>
            <a:r>
              <a:rPr lang="en-US" sz="28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8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trabalhado</a:t>
            </a: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endParaRPr lang="en-US" sz="2800">
              <a:latin typeface="Ebrima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03983-4857-D170-DCF4-2C1C041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41CC8C-C26F-C13B-3D47-B6776628BF28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4C4AFD-AB86-680C-CBD9-B517D72BF710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Introdução</a:t>
            </a:r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CA9477-B281-75AF-C2FE-ADEA64C33324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2239EA-7251-A7AD-6483-B5199296DA45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7AE668-AA6E-56DB-9E23-3788982402B0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B043C99-7B85-FE22-3D1C-F80CCBC32244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Ebrima"/>
                <a:ea typeface="Ebrima"/>
                <a:cs typeface="Ebrima"/>
              </a:rPr>
              <a:t>Como </a:t>
            </a:r>
            <a:r>
              <a:rPr lang="en-US" sz="4000" err="1">
                <a:latin typeface="Ebrima"/>
                <a:ea typeface="Ebrima"/>
                <a:cs typeface="Ebrima"/>
              </a:rPr>
              <a:t>nasce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uma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estratégia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quantitativa</a:t>
            </a:r>
            <a:r>
              <a:rPr lang="en-US" sz="4000">
                <a:latin typeface="Ebrima"/>
                <a:ea typeface="Ebrima"/>
                <a:cs typeface="Ebrima"/>
              </a:rPr>
              <a:t>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9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1ABD1-E7AB-AB3D-80E5-108843F932B3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7B06D-8406-070B-1796-5585766D9A5B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4C70AD-80E5-9EE9-5DC6-5872F2B92EE8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C7D008-9080-97D9-10D8-0E398613ED40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1F597009-14E2-E30C-E24E-7B975A18EFCE}"/>
              </a:ext>
            </a:extLst>
          </p:cNvPr>
          <p:cNvSpPr/>
          <p:nvPr/>
        </p:nvSpPr>
        <p:spPr>
          <a:xfrm>
            <a:off x="14235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C1B8C-DEAC-64D8-2052-AD4B42D4A851}"/>
              </a:ext>
            </a:extLst>
          </p:cNvPr>
          <p:cNvSpPr/>
          <p:nvPr/>
        </p:nvSpPr>
        <p:spPr>
          <a:xfrm>
            <a:off x="14377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A3A41CDE-161B-580D-21D6-09AD7A421646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1FA022-C1A7-0481-4F2D-11C241BE453B}"/>
              </a:ext>
            </a:extLst>
          </p:cNvPr>
          <p:cNvSpPr txBox="1"/>
          <p:nvPr/>
        </p:nvSpPr>
        <p:spPr>
          <a:xfrm>
            <a:off x="10449226" y="379517"/>
            <a:ext cx="3910008" cy="5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Oportunidades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Finquant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6B1713-564E-E20A-5D87-382BCE33AC8E}"/>
              </a:ext>
            </a:extLst>
          </p:cNvPr>
          <p:cNvSpPr txBox="1"/>
          <p:nvPr/>
        </p:nvSpPr>
        <p:spPr>
          <a:xfrm>
            <a:off x="14397041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Mecanismo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das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8E11FA-A6AF-8370-520C-BA0D790F15F1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Objetivos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Apresentação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5E79F-C974-701D-00C0-6188D4AEAF9C}"/>
              </a:ext>
            </a:extLst>
          </p:cNvPr>
          <p:cNvSpPr txBox="1"/>
          <p:nvPr/>
        </p:nvSpPr>
        <p:spPr>
          <a:xfrm>
            <a:off x="826777" y="2019300"/>
            <a:ext cx="1662492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Ebrima"/>
                <a:ea typeface="Ebrima"/>
                <a:cs typeface="Ebrima"/>
              </a:rPr>
              <a:t>Como </a:t>
            </a:r>
            <a:r>
              <a:rPr lang="en-US" sz="4000" err="1">
                <a:latin typeface="Ebrima"/>
                <a:ea typeface="Ebrima"/>
                <a:cs typeface="Ebrima"/>
              </a:rPr>
              <a:t>nasce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uma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estratégia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quantitativa</a:t>
            </a:r>
            <a:r>
              <a:rPr lang="en-US" sz="4000">
                <a:latin typeface="Ebrima"/>
                <a:ea typeface="Ebrima"/>
                <a:cs typeface="Ebrima"/>
              </a:rPr>
              <a:t>?</a:t>
            </a:r>
            <a:endParaRPr lang="pt-BR"/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9226546B-5BEC-2065-17F9-9361E841AA3E}"/>
              </a:ext>
            </a:extLst>
          </p:cNvPr>
          <p:cNvSpPr/>
          <p:nvPr/>
        </p:nvSpPr>
        <p:spPr>
          <a:xfrm>
            <a:off x="1042631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5264076C-26DC-FC20-917C-6F9B44AEC841}"/>
              </a:ext>
            </a:extLst>
          </p:cNvPr>
          <p:cNvSpPr/>
          <p:nvPr/>
        </p:nvSpPr>
        <p:spPr>
          <a:xfrm>
            <a:off x="1370430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734BA49B-B47D-C5D3-3FC2-A73E51766A25}"/>
              </a:ext>
            </a:extLst>
          </p:cNvPr>
          <p:cNvSpPr/>
          <p:nvPr/>
        </p:nvSpPr>
        <p:spPr>
          <a:xfrm>
            <a:off x="714832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F12A3240-B7D4-39A2-6666-437D9D9C066E}"/>
              </a:ext>
            </a:extLst>
          </p:cNvPr>
          <p:cNvSpPr/>
          <p:nvPr/>
        </p:nvSpPr>
        <p:spPr>
          <a:xfrm>
            <a:off x="387033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C17190F9-3432-EC49-41A7-0538DF73F563}"/>
              </a:ext>
            </a:extLst>
          </p:cNvPr>
          <p:cNvSpPr/>
          <p:nvPr/>
        </p:nvSpPr>
        <p:spPr>
          <a:xfrm>
            <a:off x="59234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21A261-4699-1B9C-2794-1BCE6F1943D6}"/>
              </a:ext>
            </a:extLst>
          </p:cNvPr>
          <p:cNvSpPr txBox="1"/>
          <p:nvPr/>
        </p:nvSpPr>
        <p:spPr>
          <a:xfrm>
            <a:off x="1902220" y="363858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55A57C-FC72-35FB-D8C8-9FF4CF533D9A}"/>
              </a:ext>
            </a:extLst>
          </p:cNvPr>
          <p:cNvSpPr txBox="1"/>
          <p:nvPr/>
        </p:nvSpPr>
        <p:spPr>
          <a:xfrm>
            <a:off x="4945760" y="3638579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endParaRPr lang="en-US" sz="3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EF80C7-B69E-03A9-8C00-C71C14857D83}"/>
              </a:ext>
            </a:extLst>
          </p:cNvPr>
          <p:cNvSpPr txBox="1"/>
          <p:nvPr/>
        </p:nvSpPr>
        <p:spPr>
          <a:xfrm>
            <a:off x="8223750" y="3638578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Dados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C5729B-470C-CC3F-ACE5-E90992FE29D4}"/>
              </a:ext>
            </a:extLst>
          </p:cNvPr>
          <p:cNvSpPr txBox="1"/>
          <p:nvPr/>
        </p:nvSpPr>
        <p:spPr>
          <a:xfrm>
            <a:off x="11311830" y="3638578"/>
            <a:ext cx="222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D5333F-4962-4CBD-AE40-9D2C24F4EE70}"/>
              </a:ext>
            </a:extLst>
          </p:cNvPr>
          <p:cNvSpPr txBox="1"/>
          <p:nvPr/>
        </p:nvSpPr>
        <p:spPr>
          <a:xfrm>
            <a:off x="14435537" y="3638578"/>
            <a:ext cx="252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Backtesting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864A3E-381D-D86B-6922-B45D0202272F}"/>
              </a:ext>
            </a:extLst>
          </p:cNvPr>
          <p:cNvSpPr txBox="1"/>
          <p:nvPr/>
        </p:nvSpPr>
        <p:spPr>
          <a:xfrm>
            <a:off x="826777" y="5208805"/>
            <a:ext cx="16137645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Necessário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definir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em</a:t>
            </a:r>
            <a:r>
              <a:rPr lang="en-US" sz="2800">
                <a:latin typeface="Ebrima"/>
                <a:ea typeface="Ebrima"/>
                <a:cs typeface="Ebrima"/>
              </a:rPr>
              <a:t> que </a:t>
            </a:r>
            <a:r>
              <a:rPr lang="en-US" sz="2800" err="1">
                <a:latin typeface="Ebrima"/>
                <a:ea typeface="Ebrima"/>
                <a:cs typeface="Ebrima"/>
              </a:rPr>
              <a:t>universo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será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trabalhado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+mn-lt"/>
                <a:cs typeface="+mn-lt"/>
              </a:rPr>
              <a:t>Fórmula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ou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algoritmo</a:t>
            </a:r>
            <a:r>
              <a:rPr lang="en-US" sz="2800">
                <a:latin typeface="Ebrima"/>
                <a:ea typeface="+mn-lt"/>
                <a:cs typeface="+mn-lt"/>
              </a:rPr>
              <a:t> que </a:t>
            </a:r>
            <a:r>
              <a:rPr lang="en-US" sz="2800" err="1">
                <a:latin typeface="Ebrima"/>
                <a:ea typeface="+mn-lt"/>
                <a:cs typeface="+mn-lt"/>
              </a:rPr>
              <a:t>analisa</a:t>
            </a:r>
            <a:r>
              <a:rPr lang="en-US" sz="2800">
                <a:latin typeface="Ebrima"/>
                <a:ea typeface="+mn-lt"/>
                <a:cs typeface="+mn-lt"/>
              </a:rPr>
              <a:t> dados para </a:t>
            </a:r>
            <a:r>
              <a:rPr lang="en-US" sz="2800" err="1">
                <a:latin typeface="Ebrima"/>
                <a:ea typeface="+mn-lt"/>
                <a:cs typeface="+mn-lt"/>
              </a:rPr>
              <a:t>gerar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previsões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ou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sinais</a:t>
            </a:r>
            <a:r>
              <a:rPr lang="en-US" sz="2800">
                <a:latin typeface="Ebrima"/>
                <a:ea typeface="+mn-lt"/>
                <a:cs typeface="+mn-lt"/>
              </a:rPr>
              <a:t> de mercado</a:t>
            </a:r>
            <a:endParaRPr lang="en-US" sz="2800">
              <a:latin typeface="Ebrima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4A3A-07C8-E0BF-7851-F4A672BE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D0CC4-E6E5-73D1-2D16-912C343D8DA6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6E5EF-7427-F47C-1691-5BC3E69DDDB9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Introdução</a:t>
            </a:r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8D199-CC7E-E833-7A30-DDD2FA3099F6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22AB6D-CF9A-9DCE-C8A5-6305287E4C52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CDF932-C329-385B-96E0-B892385EE799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DD1ABD1-E7AB-AB3D-80E5-108843F932B3}"/>
              </a:ext>
            </a:extLst>
          </p:cNvPr>
          <p:cNvSpPr/>
          <p:nvPr/>
        </p:nvSpPr>
        <p:spPr>
          <a:xfrm>
            <a:off x="0" y="-191729"/>
            <a:ext cx="18288000" cy="135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C7B06D-8406-070B-1796-5585766D9A5B}"/>
              </a:ext>
            </a:extLst>
          </p:cNvPr>
          <p:cNvSpPr/>
          <p:nvPr/>
        </p:nvSpPr>
        <p:spPr>
          <a:xfrm>
            <a:off x="6400799" y="-174338"/>
            <a:ext cx="4424439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4C70AD-80E5-9EE9-5DC6-5872F2B92EE8}"/>
              </a:ext>
            </a:extLst>
          </p:cNvPr>
          <p:cNvSpPr/>
          <p:nvPr/>
        </p:nvSpPr>
        <p:spPr>
          <a:xfrm>
            <a:off x="10834689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C7D008-9080-97D9-10D8-0E398613ED40}"/>
              </a:ext>
            </a:extLst>
          </p:cNvPr>
          <p:cNvSpPr/>
          <p:nvPr/>
        </p:nvSpPr>
        <p:spPr>
          <a:xfrm>
            <a:off x="14487527" y="-191729"/>
            <a:ext cx="3781424" cy="1355438"/>
          </a:xfrm>
          <a:prstGeom prst="rect">
            <a:avLst/>
          </a:prstGeom>
          <a:solidFill>
            <a:srgbClr val="FFFFAB"/>
          </a:solidFill>
          <a:ln>
            <a:solidFill>
              <a:srgbClr val="FFF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1F597009-14E2-E30C-E24E-7B975A18EFCE}"/>
              </a:ext>
            </a:extLst>
          </p:cNvPr>
          <p:cNvSpPr/>
          <p:nvPr/>
        </p:nvSpPr>
        <p:spPr>
          <a:xfrm>
            <a:off x="14235752" y="1163709"/>
            <a:ext cx="142240" cy="211106"/>
          </a:xfrm>
          <a:custGeom>
            <a:avLst/>
            <a:gdLst/>
            <a:ahLst/>
            <a:cxnLst/>
            <a:rect l="l" t="t" r="r" b="b"/>
            <a:pathLst>
              <a:path w="142240" h="172084">
                <a:moveTo>
                  <a:pt x="142104" y="0"/>
                </a:moveTo>
                <a:lnTo>
                  <a:pt x="0" y="0"/>
                </a:lnTo>
                <a:lnTo>
                  <a:pt x="142104" y="172021"/>
                </a:lnTo>
                <a:lnTo>
                  <a:pt x="142104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C1B8C-DEAC-64D8-2052-AD4B42D4A851}"/>
              </a:ext>
            </a:extLst>
          </p:cNvPr>
          <p:cNvSpPr/>
          <p:nvPr/>
        </p:nvSpPr>
        <p:spPr>
          <a:xfrm>
            <a:off x="14377991" y="-191729"/>
            <a:ext cx="3910009" cy="1566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A3A41CDE-161B-580D-21D6-09AD7A421646}"/>
              </a:ext>
            </a:extLst>
          </p:cNvPr>
          <p:cNvSpPr/>
          <p:nvPr/>
        </p:nvSpPr>
        <p:spPr>
          <a:xfrm>
            <a:off x="38099" y="33226"/>
            <a:ext cx="3910009" cy="1071674"/>
          </a:xfrm>
          <a:custGeom>
            <a:avLst/>
            <a:gdLst/>
            <a:ahLst/>
            <a:cxnLst/>
            <a:rect l="l" t="t" r="r" b="b"/>
            <a:pathLst>
              <a:path w="7734943" h="2009568">
                <a:moveTo>
                  <a:pt x="0" y="0"/>
                </a:moveTo>
                <a:lnTo>
                  <a:pt x="7734943" y="0"/>
                </a:lnTo>
                <a:lnTo>
                  <a:pt x="7734943" y="2009568"/>
                </a:lnTo>
                <a:lnTo>
                  <a:pt x="0" y="200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1FA022-C1A7-0481-4F2D-11C241BE453B}"/>
              </a:ext>
            </a:extLst>
          </p:cNvPr>
          <p:cNvSpPr txBox="1"/>
          <p:nvPr/>
        </p:nvSpPr>
        <p:spPr>
          <a:xfrm>
            <a:off x="10449226" y="379517"/>
            <a:ext cx="3910008" cy="5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Oportunidades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em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Finquant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6B1713-564E-E20A-5D87-382BCE33AC8E}"/>
              </a:ext>
            </a:extLst>
          </p:cNvPr>
          <p:cNvSpPr txBox="1"/>
          <p:nvPr/>
        </p:nvSpPr>
        <p:spPr>
          <a:xfrm>
            <a:off x="14397041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Mecanismo</a:t>
            </a:r>
            <a:r>
              <a:rPr lang="en-US" sz="2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das </a:t>
            </a:r>
            <a:r>
              <a:rPr lang="en-US" sz="2200" b="1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Estratégias</a:t>
            </a:r>
            <a:endParaRPr lang="en-US" sz="22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8E11FA-A6AF-8370-520C-BA0D790F15F1}"/>
              </a:ext>
            </a:extLst>
          </p:cNvPr>
          <p:cNvSpPr txBox="1"/>
          <p:nvPr/>
        </p:nvSpPr>
        <p:spPr>
          <a:xfrm>
            <a:off x="6400946" y="379517"/>
            <a:ext cx="3910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Objetivos</a:t>
            </a:r>
            <a:r>
              <a:rPr lang="en-US" sz="220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da </a:t>
            </a:r>
            <a:r>
              <a:rPr lang="en-US" sz="2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Apresentação</a:t>
            </a:r>
            <a:endParaRPr lang="en-US" sz="2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85E79F-C974-701D-00C0-6188D4AEAF9C}"/>
              </a:ext>
            </a:extLst>
          </p:cNvPr>
          <p:cNvSpPr txBox="1"/>
          <p:nvPr/>
        </p:nvSpPr>
        <p:spPr>
          <a:xfrm>
            <a:off x="826777" y="2019300"/>
            <a:ext cx="16624921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latin typeface="Ebrima"/>
                <a:ea typeface="Ebrima"/>
                <a:cs typeface="Ebrima"/>
              </a:rPr>
              <a:t>Como </a:t>
            </a:r>
            <a:r>
              <a:rPr lang="en-US" sz="4000" err="1">
                <a:latin typeface="Ebrima"/>
                <a:ea typeface="Ebrima"/>
                <a:cs typeface="Ebrima"/>
              </a:rPr>
              <a:t>nasce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uma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estratégia</a:t>
            </a:r>
            <a:r>
              <a:rPr lang="en-US" sz="4000">
                <a:latin typeface="Ebrima"/>
                <a:ea typeface="Ebrima"/>
                <a:cs typeface="Ebrima"/>
              </a:rPr>
              <a:t> </a:t>
            </a:r>
            <a:r>
              <a:rPr lang="en-US" sz="4000" err="1">
                <a:latin typeface="Ebrima"/>
                <a:ea typeface="Ebrima"/>
                <a:cs typeface="Ebrima"/>
              </a:rPr>
              <a:t>quantitativa</a:t>
            </a:r>
            <a:r>
              <a:rPr lang="en-US" sz="4000">
                <a:latin typeface="Ebrima"/>
                <a:ea typeface="Ebrima"/>
                <a:cs typeface="Ebrima"/>
              </a:rPr>
              <a:t>?</a:t>
            </a:r>
            <a:endParaRPr lang="pt-BR"/>
          </a:p>
          <a:p>
            <a:endParaRPr lang="en-US" sz="2800" b="1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2FE790D4-043A-91AB-2879-9B63592DD37A}"/>
              </a:ext>
            </a:extLst>
          </p:cNvPr>
          <p:cNvSpPr/>
          <p:nvPr/>
        </p:nvSpPr>
        <p:spPr>
          <a:xfrm>
            <a:off x="1042631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A5BF183-069C-A56A-B9F9-5BA2BB83310F}"/>
              </a:ext>
            </a:extLst>
          </p:cNvPr>
          <p:cNvSpPr/>
          <p:nvPr/>
        </p:nvSpPr>
        <p:spPr>
          <a:xfrm>
            <a:off x="1370430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B3F6481E-4812-9AE5-1898-6DC38435F4A3}"/>
              </a:ext>
            </a:extLst>
          </p:cNvPr>
          <p:cNvSpPr/>
          <p:nvPr/>
        </p:nvSpPr>
        <p:spPr>
          <a:xfrm>
            <a:off x="714832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DDDEDB0A-55BC-A6A8-252F-43012FEC9AFB}"/>
              </a:ext>
            </a:extLst>
          </p:cNvPr>
          <p:cNvSpPr/>
          <p:nvPr/>
        </p:nvSpPr>
        <p:spPr>
          <a:xfrm>
            <a:off x="387033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AA2B9A52-FCB2-8358-A5F1-8E9947761EEB}"/>
              </a:ext>
            </a:extLst>
          </p:cNvPr>
          <p:cNvSpPr/>
          <p:nvPr/>
        </p:nvSpPr>
        <p:spPr>
          <a:xfrm>
            <a:off x="592340" y="3151405"/>
            <a:ext cx="3991361" cy="1626638"/>
          </a:xfrm>
          <a:prstGeom prst="chevr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A51B9D-583F-5B68-A494-A2AD00F132C7}"/>
              </a:ext>
            </a:extLst>
          </p:cNvPr>
          <p:cNvSpPr txBox="1"/>
          <p:nvPr/>
        </p:nvSpPr>
        <p:spPr>
          <a:xfrm>
            <a:off x="1902220" y="363858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Ativos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AC62D3-1A88-2800-BADD-19CA5E9626F9}"/>
              </a:ext>
            </a:extLst>
          </p:cNvPr>
          <p:cNvSpPr txBox="1"/>
          <p:nvPr/>
        </p:nvSpPr>
        <p:spPr>
          <a:xfrm>
            <a:off x="4945760" y="3638579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Modelo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97F472-3AE3-2027-70F0-AEA7373E615D}"/>
              </a:ext>
            </a:extLst>
          </p:cNvPr>
          <p:cNvSpPr txBox="1"/>
          <p:nvPr/>
        </p:nvSpPr>
        <p:spPr>
          <a:xfrm>
            <a:off x="8223750" y="3638578"/>
            <a:ext cx="1840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Dados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EE09C0-DEA8-9C94-C0E2-617CB03FB3D4}"/>
              </a:ext>
            </a:extLst>
          </p:cNvPr>
          <p:cNvSpPr txBox="1"/>
          <p:nvPr/>
        </p:nvSpPr>
        <p:spPr>
          <a:xfrm>
            <a:off x="11311830" y="3638578"/>
            <a:ext cx="2220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Estratégia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AE24B1-71A9-0F81-0BC2-1E22475507EC}"/>
              </a:ext>
            </a:extLst>
          </p:cNvPr>
          <p:cNvSpPr txBox="1"/>
          <p:nvPr/>
        </p:nvSpPr>
        <p:spPr>
          <a:xfrm>
            <a:off x="14435537" y="3638578"/>
            <a:ext cx="25288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Backtesting</a:t>
            </a:r>
            <a:endParaRPr lang="en-US" sz="32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B8CA1E-AA06-7A6E-8708-0463B96CCE17}"/>
              </a:ext>
            </a:extLst>
          </p:cNvPr>
          <p:cNvSpPr txBox="1"/>
          <p:nvPr/>
        </p:nvSpPr>
        <p:spPr>
          <a:xfrm>
            <a:off x="826777" y="5208805"/>
            <a:ext cx="16137645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Ebrima"/>
                <a:cs typeface="Ebrima"/>
              </a:rPr>
              <a:t>Necessário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definir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em</a:t>
            </a:r>
            <a:r>
              <a:rPr lang="en-US" sz="2800">
                <a:latin typeface="Ebrima"/>
                <a:ea typeface="Ebrima"/>
                <a:cs typeface="Ebrima"/>
              </a:rPr>
              <a:t> que </a:t>
            </a:r>
            <a:r>
              <a:rPr lang="en-US" sz="2800" err="1">
                <a:latin typeface="Ebrima"/>
                <a:ea typeface="Ebrima"/>
                <a:cs typeface="Ebrima"/>
              </a:rPr>
              <a:t>universo</a:t>
            </a:r>
            <a:r>
              <a:rPr lang="en-US" sz="2800">
                <a:latin typeface="Ebrima"/>
                <a:ea typeface="Ebrima"/>
                <a:cs typeface="Ebrima"/>
              </a:rPr>
              <a:t> de </a:t>
            </a:r>
            <a:r>
              <a:rPr lang="en-US" sz="2800" err="1">
                <a:latin typeface="Ebrima"/>
                <a:ea typeface="Ebrima"/>
                <a:cs typeface="Ebrima"/>
              </a:rPr>
              <a:t>ativos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será</a:t>
            </a:r>
            <a:r>
              <a:rPr lang="en-US" sz="2800">
                <a:latin typeface="Ebrima"/>
                <a:ea typeface="Ebrima"/>
                <a:cs typeface="Ebrima"/>
              </a:rPr>
              <a:t> </a:t>
            </a:r>
            <a:r>
              <a:rPr lang="en-US" sz="2800" err="1">
                <a:latin typeface="Ebrima"/>
                <a:ea typeface="Ebrima"/>
                <a:cs typeface="Ebrima"/>
              </a:rPr>
              <a:t>trabalhado</a:t>
            </a:r>
            <a:endParaRPr lang="en-US" sz="2800">
              <a:latin typeface="Ebrima"/>
              <a:ea typeface="Ebrima"/>
              <a:cs typeface="Ebrim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>
                <a:latin typeface="Ebrima"/>
                <a:ea typeface="+mn-lt"/>
                <a:cs typeface="+mn-lt"/>
              </a:rPr>
              <a:t>Fórmula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ou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algoritmo</a:t>
            </a:r>
            <a:r>
              <a:rPr lang="en-US" sz="2800">
                <a:latin typeface="Ebrima"/>
                <a:ea typeface="+mn-lt"/>
                <a:cs typeface="+mn-lt"/>
              </a:rPr>
              <a:t> que </a:t>
            </a:r>
            <a:r>
              <a:rPr lang="en-US" sz="2800" err="1">
                <a:latin typeface="Ebrima"/>
                <a:ea typeface="+mn-lt"/>
                <a:cs typeface="+mn-lt"/>
              </a:rPr>
              <a:t>analisa</a:t>
            </a:r>
            <a:r>
              <a:rPr lang="en-US" sz="2800">
                <a:latin typeface="Ebrima"/>
                <a:ea typeface="+mn-lt"/>
                <a:cs typeface="+mn-lt"/>
              </a:rPr>
              <a:t> dados para </a:t>
            </a:r>
            <a:r>
              <a:rPr lang="en-US" sz="2800" err="1">
                <a:latin typeface="Ebrima"/>
                <a:ea typeface="+mn-lt"/>
                <a:cs typeface="+mn-lt"/>
              </a:rPr>
              <a:t>gerar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previsões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ou</a:t>
            </a:r>
            <a:r>
              <a:rPr lang="en-US" sz="2800">
                <a:latin typeface="Ebrima"/>
                <a:ea typeface="+mn-lt"/>
                <a:cs typeface="+mn-lt"/>
              </a:rPr>
              <a:t> </a:t>
            </a:r>
            <a:r>
              <a:rPr lang="en-US" sz="2800" err="1">
                <a:latin typeface="Ebrima"/>
                <a:ea typeface="+mn-lt"/>
                <a:cs typeface="+mn-lt"/>
              </a:rPr>
              <a:t>sinais</a:t>
            </a:r>
            <a:r>
              <a:rPr lang="en-US" sz="2800">
                <a:latin typeface="Ebrima"/>
                <a:ea typeface="+mn-lt"/>
                <a:cs typeface="+mn-lt"/>
              </a:rPr>
              <a:t> de mercado</a:t>
            </a:r>
            <a:endParaRPr lang="en-US" sz="2800">
              <a:latin typeface="Ebrima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Ebrima"/>
                <a:ea typeface="Ebrima"/>
                <a:cs typeface="Ebrima"/>
              </a:rPr>
              <a:t>Etapa </a:t>
            </a:r>
            <a:r>
              <a:rPr lang="en-US" sz="2800" err="1">
                <a:latin typeface="Ebrima"/>
                <a:ea typeface="Ebrima"/>
                <a:cs typeface="Ebrima"/>
              </a:rPr>
              <a:t>importante</a:t>
            </a:r>
            <a:r>
              <a:rPr lang="en-US" sz="2800">
                <a:latin typeface="Ebrima"/>
                <a:ea typeface="Ebrima"/>
                <a:cs typeface="Ebrima"/>
              </a:rPr>
              <a:t> – “Data is the New Oil”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B105E-A326-7B17-FD83-1E38A2B7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14D191-A6B7-30AB-7841-2495D1353461}"/>
              </a:ext>
            </a:extLst>
          </p:cNvPr>
          <p:cNvSpPr/>
          <p:nvPr/>
        </p:nvSpPr>
        <p:spPr>
          <a:xfrm>
            <a:off x="826777" y="9628996"/>
            <a:ext cx="16624921" cy="36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D54DDA-0EF4-B2A7-AE8B-D6CF96CD6828}"/>
              </a:ext>
            </a:extLst>
          </p:cNvPr>
          <p:cNvSpPr txBox="1"/>
          <p:nvPr/>
        </p:nvSpPr>
        <p:spPr>
          <a:xfrm>
            <a:off x="826777" y="97954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/>
              <a:t>Introdução</a:t>
            </a:r>
            <a:endParaRPr lang="en-US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5DD583-2CDE-960B-FFC7-033CD95A55F4}"/>
              </a:ext>
            </a:extLst>
          </p:cNvPr>
          <p:cNvSpPr txBox="1"/>
          <p:nvPr/>
        </p:nvSpPr>
        <p:spPr>
          <a:xfrm>
            <a:off x="4411985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Deep Markovian Trader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15CD0A-DAB3-D81F-42CE-E5B66D3048BB}"/>
              </a:ext>
            </a:extLst>
          </p:cNvPr>
          <p:cNvSpPr txBox="1"/>
          <p:nvPr/>
        </p:nvSpPr>
        <p:spPr>
          <a:xfrm>
            <a:off x="14630400" y="981268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Convite</a:t>
            </a:r>
            <a:r>
              <a:rPr lang="en-US"/>
              <a:t> Quant Connect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A96961-E6DD-A903-30CD-FF586FDC5492}"/>
              </a:ext>
            </a:extLst>
          </p:cNvPr>
          <p:cNvSpPr txBox="1"/>
          <p:nvPr/>
        </p:nvSpPr>
        <p:spPr>
          <a:xfrm>
            <a:off x="9521193" y="979543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Resultados</a:t>
            </a:r>
            <a:r>
              <a:rPr lang="en-US"/>
              <a:t> e </a:t>
            </a:r>
            <a:r>
              <a:rPr lang="en-US" err="1"/>
              <a:t>Desafios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4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Ebri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Personalizar</PresentationFormat>
  <Slides>34</Slides>
  <Notes>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R.G 2025.1 - 17.01.2025</dc:title>
  <dc:creator>Gabriel Finamore</dc:creator>
  <cp:lastModifiedBy>Gabriel Navarro</cp:lastModifiedBy>
  <cp:revision>2</cp:revision>
  <dcterms:created xsi:type="dcterms:W3CDTF">2006-08-16T00:00:00Z</dcterms:created>
  <dcterms:modified xsi:type="dcterms:W3CDTF">2025-07-06T22:09:17Z</dcterms:modified>
  <dc:identifier>DAGce4fxLqc</dc:identifier>
</cp:coreProperties>
</file>