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2" r:id="rId3"/>
    <p:sldId id="258" r:id="rId4"/>
    <p:sldId id="270" r:id="rId5"/>
    <p:sldId id="271" r:id="rId6"/>
    <p:sldId id="281" r:id="rId7"/>
    <p:sldId id="273" r:id="rId8"/>
    <p:sldId id="274" r:id="rId9"/>
    <p:sldId id="282" r:id="rId10"/>
    <p:sldId id="283" r:id="rId11"/>
    <p:sldId id="285" r:id="rId12"/>
    <p:sldId id="286" r:id="rId13"/>
    <p:sldId id="287" r:id="rId14"/>
    <p:sldId id="275" r:id="rId15"/>
    <p:sldId id="276" r:id="rId16"/>
    <p:sldId id="277" r:id="rId17"/>
    <p:sldId id="278" r:id="rId18"/>
    <p:sldId id="279" r:id="rId19"/>
    <p:sldId id="280" r:id="rId20"/>
    <p:sldId id="269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D"/>
    <a:srgbClr val="00002F"/>
    <a:srgbClr val="3250CB"/>
    <a:srgbClr val="D0CECE"/>
    <a:srgbClr val="8DBABD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7A8CE-408D-4D5A-A824-B1E9167AE775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99A60C04-3054-4C65-9171-3F46189669B5}">
      <dgm:prSet phldrT="[텍스트]" custT="1"/>
      <dgm:spPr>
        <a:solidFill>
          <a:srgbClr val="00002F"/>
        </a:solidFill>
      </dgm:spPr>
      <dgm:t>
        <a:bodyPr/>
        <a:lstStyle/>
        <a:p>
          <a:pPr latinLnBrk="1"/>
          <a:r>
            <a:rPr lang="ko-KR" altLang="en-US" sz="2000" dirty="0"/>
            <a:t>소켓 통신 이해</a:t>
          </a:r>
        </a:p>
      </dgm:t>
    </dgm:pt>
    <dgm:pt modelId="{F8BFC6A4-18C9-46B1-9F32-76317A1A6763}" type="parTrans" cxnId="{A36604B3-4642-4A7B-BEEA-C155EE6DE395}">
      <dgm:prSet/>
      <dgm:spPr/>
      <dgm:t>
        <a:bodyPr/>
        <a:lstStyle/>
        <a:p>
          <a:pPr latinLnBrk="1"/>
          <a:endParaRPr lang="ko-KR" altLang="en-US"/>
        </a:p>
      </dgm:t>
    </dgm:pt>
    <dgm:pt modelId="{9519A38B-C5EE-4FA5-8345-6CF266A7D3FA}" type="sibTrans" cxnId="{A36604B3-4642-4A7B-BEEA-C155EE6DE395}">
      <dgm:prSet/>
      <dgm:spPr/>
      <dgm:t>
        <a:bodyPr/>
        <a:lstStyle/>
        <a:p>
          <a:pPr latinLnBrk="1"/>
          <a:endParaRPr lang="ko-KR" altLang="en-US"/>
        </a:p>
      </dgm:t>
    </dgm:pt>
    <dgm:pt modelId="{010083D4-82F3-41F7-9FA3-A6194FFAE8F7}">
      <dgm:prSet phldrT="[텍스트]" custT="1"/>
      <dgm:spPr>
        <a:solidFill>
          <a:srgbClr val="00002F"/>
        </a:solidFill>
      </dgm:spPr>
      <dgm:t>
        <a:bodyPr/>
        <a:lstStyle/>
        <a:p>
          <a:pPr latinLnBrk="1"/>
          <a:r>
            <a:rPr lang="ko-KR" altLang="en-US" sz="2000" dirty="0"/>
            <a:t>웹 페이지 개발</a:t>
          </a:r>
        </a:p>
      </dgm:t>
    </dgm:pt>
    <dgm:pt modelId="{B9A71833-46C8-4302-9600-AF04D5000884}" type="parTrans" cxnId="{3D6E2D64-45E8-449F-B08A-DB48C1542895}">
      <dgm:prSet/>
      <dgm:spPr/>
      <dgm:t>
        <a:bodyPr/>
        <a:lstStyle/>
        <a:p>
          <a:pPr latinLnBrk="1"/>
          <a:endParaRPr lang="ko-KR" altLang="en-US"/>
        </a:p>
      </dgm:t>
    </dgm:pt>
    <dgm:pt modelId="{5F5A7058-9F31-4BA2-81EA-00D90581484A}" type="sibTrans" cxnId="{3D6E2D64-45E8-449F-B08A-DB48C1542895}">
      <dgm:prSet/>
      <dgm:spPr/>
      <dgm:t>
        <a:bodyPr/>
        <a:lstStyle/>
        <a:p>
          <a:pPr latinLnBrk="1"/>
          <a:endParaRPr lang="ko-KR" altLang="en-US"/>
        </a:p>
      </dgm:t>
    </dgm:pt>
    <dgm:pt modelId="{E1DA8A1B-4FCD-4CD8-986C-3E30FDF92AD1}">
      <dgm:prSet phldrT="[텍스트]" custT="1"/>
      <dgm:spPr>
        <a:solidFill>
          <a:srgbClr val="00002F"/>
        </a:solidFill>
      </dgm:spPr>
      <dgm:t>
        <a:bodyPr/>
        <a:lstStyle/>
        <a:p>
          <a:pPr latinLnBrk="1"/>
          <a:r>
            <a:rPr lang="ko-KR" altLang="en-US" sz="2000" dirty="0"/>
            <a:t>웹 서버 구축</a:t>
          </a:r>
        </a:p>
      </dgm:t>
    </dgm:pt>
    <dgm:pt modelId="{4CC23636-0A41-4966-B2EB-7E2D63920A73}" type="parTrans" cxnId="{1C297FAC-1EAB-439D-A581-13AD4773EFD3}">
      <dgm:prSet/>
      <dgm:spPr/>
      <dgm:t>
        <a:bodyPr/>
        <a:lstStyle/>
        <a:p>
          <a:pPr latinLnBrk="1"/>
          <a:endParaRPr lang="ko-KR" altLang="en-US"/>
        </a:p>
      </dgm:t>
    </dgm:pt>
    <dgm:pt modelId="{4017E091-BAE1-4F46-8192-554980B027F5}" type="sibTrans" cxnId="{1C297FAC-1EAB-439D-A581-13AD4773EFD3}">
      <dgm:prSet/>
      <dgm:spPr/>
      <dgm:t>
        <a:bodyPr/>
        <a:lstStyle/>
        <a:p>
          <a:pPr latinLnBrk="1"/>
          <a:endParaRPr lang="ko-KR" altLang="en-US"/>
        </a:p>
      </dgm:t>
    </dgm:pt>
    <dgm:pt modelId="{0595FCB5-07FF-4D3A-9D8A-90A38E377CC8}" type="pres">
      <dgm:prSet presAssocID="{D8D7A8CE-408D-4D5A-A824-B1E9167AE775}" presName="Name0" presStyleCnt="0">
        <dgm:presLayoutVars>
          <dgm:dir/>
          <dgm:resizeHandles val="exact"/>
        </dgm:presLayoutVars>
      </dgm:prSet>
      <dgm:spPr/>
    </dgm:pt>
    <dgm:pt modelId="{F5A8D538-F5D5-46AC-ACCB-14E91B5DD9A5}" type="pres">
      <dgm:prSet presAssocID="{99A60C04-3054-4C65-9171-3F46189669B5}" presName="parTxOnly" presStyleLbl="node1" presStyleIdx="0" presStyleCnt="3" custLinFactNeighborX="-1516">
        <dgm:presLayoutVars>
          <dgm:bulletEnabled val="1"/>
        </dgm:presLayoutVars>
      </dgm:prSet>
      <dgm:spPr/>
    </dgm:pt>
    <dgm:pt modelId="{C06B283C-8B98-4529-9D4D-778FBD73839B}" type="pres">
      <dgm:prSet presAssocID="{9519A38B-C5EE-4FA5-8345-6CF266A7D3FA}" presName="parSpace" presStyleCnt="0"/>
      <dgm:spPr/>
    </dgm:pt>
    <dgm:pt modelId="{A3102EC5-2CB5-49B1-9E3C-04965945D279}" type="pres">
      <dgm:prSet presAssocID="{010083D4-82F3-41F7-9FA3-A6194FFAE8F7}" presName="parTxOnly" presStyleLbl="node1" presStyleIdx="1" presStyleCnt="3">
        <dgm:presLayoutVars>
          <dgm:bulletEnabled val="1"/>
        </dgm:presLayoutVars>
      </dgm:prSet>
      <dgm:spPr/>
    </dgm:pt>
    <dgm:pt modelId="{59534BCF-4709-466D-BD41-058D208A2E5D}" type="pres">
      <dgm:prSet presAssocID="{5F5A7058-9F31-4BA2-81EA-00D90581484A}" presName="parSpace" presStyleCnt="0"/>
      <dgm:spPr/>
    </dgm:pt>
    <dgm:pt modelId="{A4EF99C7-7BB5-4F14-A78A-A77AD85DA095}" type="pres">
      <dgm:prSet presAssocID="{E1DA8A1B-4FCD-4CD8-986C-3E30FDF92AD1}" presName="parTxOnly" presStyleLbl="node1" presStyleIdx="2" presStyleCnt="3" custLinFactNeighborX="1516">
        <dgm:presLayoutVars>
          <dgm:bulletEnabled val="1"/>
        </dgm:presLayoutVars>
      </dgm:prSet>
      <dgm:spPr/>
    </dgm:pt>
  </dgm:ptLst>
  <dgm:cxnLst>
    <dgm:cxn modelId="{C1E9E81F-1E22-4402-909E-7D8E18BC9F18}" type="presOf" srcId="{D8D7A8CE-408D-4D5A-A824-B1E9167AE775}" destId="{0595FCB5-07FF-4D3A-9D8A-90A38E377CC8}" srcOrd="0" destOrd="0" presId="urn:microsoft.com/office/officeart/2005/8/layout/hChevron3"/>
    <dgm:cxn modelId="{E8818732-E2E7-4F37-918C-1D67A0E85477}" type="presOf" srcId="{010083D4-82F3-41F7-9FA3-A6194FFAE8F7}" destId="{A3102EC5-2CB5-49B1-9E3C-04965945D279}" srcOrd="0" destOrd="0" presId="urn:microsoft.com/office/officeart/2005/8/layout/hChevron3"/>
    <dgm:cxn modelId="{33B12536-A9AC-4419-BBE3-8B959C681335}" type="presOf" srcId="{E1DA8A1B-4FCD-4CD8-986C-3E30FDF92AD1}" destId="{A4EF99C7-7BB5-4F14-A78A-A77AD85DA095}" srcOrd="0" destOrd="0" presId="urn:microsoft.com/office/officeart/2005/8/layout/hChevron3"/>
    <dgm:cxn modelId="{3D6E2D64-45E8-449F-B08A-DB48C1542895}" srcId="{D8D7A8CE-408D-4D5A-A824-B1E9167AE775}" destId="{010083D4-82F3-41F7-9FA3-A6194FFAE8F7}" srcOrd="1" destOrd="0" parTransId="{B9A71833-46C8-4302-9600-AF04D5000884}" sibTransId="{5F5A7058-9F31-4BA2-81EA-00D90581484A}"/>
    <dgm:cxn modelId="{E4FB9F9F-35B2-445A-B9D5-628157652A3C}" type="presOf" srcId="{99A60C04-3054-4C65-9171-3F46189669B5}" destId="{F5A8D538-F5D5-46AC-ACCB-14E91B5DD9A5}" srcOrd="0" destOrd="0" presId="urn:microsoft.com/office/officeart/2005/8/layout/hChevron3"/>
    <dgm:cxn modelId="{1C297FAC-1EAB-439D-A581-13AD4773EFD3}" srcId="{D8D7A8CE-408D-4D5A-A824-B1E9167AE775}" destId="{E1DA8A1B-4FCD-4CD8-986C-3E30FDF92AD1}" srcOrd="2" destOrd="0" parTransId="{4CC23636-0A41-4966-B2EB-7E2D63920A73}" sibTransId="{4017E091-BAE1-4F46-8192-554980B027F5}"/>
    <dgm:cxn modelId="{A36604B3-4642-4A7B-BEEA-C155EE6DE395}" srcId="{D8D7A8CE-408D-4D5A-A824-B1E9167AE775}" destId="{99A60C04-3054-4C65-9171-3F46189669B5}" srcOrd="0" destOrd="0" parTransId="{F8BFC6A4-18C9-46B1-9F32-76317A1A6763}" sibTransId="{9519A38B-C5EE-4FA5-8345-6CF266A7D3FA}"/>
    <dgm:cxn modelId="{3B73F62A-C200-4994-83F6-DC82D69F34DB}" type="presParOf" srcId="{0595FCB5-07FF-4D3A-9D8A-90A38E377CC8}" destId="{F5A8D538-F5D5-46AC-ACCB-14E91B5DD9A5}" srcOrd="0" destOrd="0" presId="urn:microsoft.com/office/officeart/2005/8/layout/hChevron3"/>
    <dgm:cxn modelId="{C1E8FA84-9377-4983-B65F-D5BD77A8183D}" type="presParOf" srcId="{0595FCB5-07FF-4D3A-9D8A-90A38E377CC8}" destId="{C06B283C-8B98-4529-9D4D-778FBD73839B}" srcOrd="1" destOrd="0" presId="urn:microsoft.com/office/officeart/2005/8/layout/hChevron3"/>
    <dgm:cxn modelId="{5C32BAC1-CD92-427B-BE63-61FBEDDF9066}" type="presParOf" srcId="{0595FCB5-07FF-4D3A-9D8A-90A38E377CC8}" destId="{A3102EC5-2CB5-49B1-9E3C-04965945D279}" srcOrd="2" destOrd="0" presId="urn:microsoft.com/office/officeart/2005/8/layout/hChevron3"/>
    <dgm:cxn modelId="{959A9316-3922-49F4-AB2E-BC32235B98B2}" type="presParOf" srcId="{0595FCB5-07FF-4D3A-9D8A-90A38E377CC8}" destId="{59534BCF-4709-466D-BD41-058D208A2E5D}" srcOrd="3" destOrd="0" presId="urn:microsoft.com/office/officeart/2005/8/layout/hChevron3"/>
    <dgm:cxn modelId="{1294C1BB-FFEB-4E6D-BE5E-554959C7CCA6}" type="presParOf" srcId="{0595FCB5-07FF-4D3A-9D8A-90A38E377CC8}" destId="{A4EF99C7-7BB5-4F14-A78A-A77AD85DA09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8D538-F5D5-46AC-ACCB-14E91B5DD9A5}">
      <dsp:nvSpPr>
        <dsp:cNvPr id="0" name=""/>
        <dsp:cNvSpPr/>
      </dsp:nvSpPr>
      <dsp:spPr>
        <a:xfrm>
          <a:off x="0" y="2084652"/>
          <a:ext cx="3123406" cy="1249362"/>
        </a:xfrm>
        <a:prstGeom prst="homePlate">
          <a:avLst/>
        </a:prstGeom>
        <a:solidFill>
          <a:srgbClr val="00002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소켓 통신 이해</a:t>
          </a:r>
        </a:p>
      </dsp:txBody>
      <dsp:txXfrm>
        <a:off x="0" y="2084652"/>
        <a:ext cx="2811066" cy="1249362"/>
      </dsp:txXfrm>
    </dsp:sp>
    <dsp:sp modelId="{A3102EC5-2CB5-49B1-9E3C-04965945D279}">
      <dsp:nvSpPr>
        <dsp:cNvPr id="0" name=""/>
        <dsp:cNvSpPr/>
      </dsp:nvSpPr>
      <dsp:spPr>
        <a:xfrm>
          <a:off x="2502296" y="2084652"/>
          <a:ext cx="3123406" cy="1249362"/>
        </a:xfrm>
        <a:prstGeom prst="chevron">
          <a:avLst/>
        </a:prstGeom>
        <a:solidFill>
          <a:srgbClr val="00002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웹 페이지 개발</a:t>
          </a:r>
        </a:p>
      </dsp:txBody>
      <dsp:txXfrm>
        <a:off x="3126977" y="2084652"/>
        <a:ext cx="1874044" cy="1249362"/>
      </dsp:txXfrm>
    </dsp:sp>
    <dsp:sp modelId="{A4EF99C7-7BB5-4F14-A78A-A77AD85DA095}">
      <dsp:nvSpPr>
        <dsp:cNvPr id="0" name=""/>
        <dsp:cNvSpPr/>
      </dsp:nvSpPr>
      <dsp:spPr>
        <a:xfrm>
          <a:off x="5004593" y="2084652"/>
          <a:ext cx="3123406" cy="1249362"/>
        </a:xfrm>
        <a:prstGeom prst="chevron">
          <a:avLst/>
        </a:prstGeom>
        <a:solidFill>
          <a:srgbClr val="00002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웹 서버 구축</a:t>
          </a:r>
        </a:p>
      </dsp:txBody>
      <dsp:txXfrm>
        <a:off x="5629274" y="2084652"/>
        <a:ext cx="1874044" cy="124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3664" y="2447473"/>
            <a:ext cx="7724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 TCP/IP Term </a:t>
            </a:r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최종발표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끝말잇기 게임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124970-095E-26EE-274F-B7153FB796D2}"/>
              </a:ext>
            </a:extLst>
          </p:cNvPr>
          <p:cNvSpPr/>
          <p:nvPr/>
        </p:nvSpPr>
        <p:spPr>
          <a:xfrm>
            <a:off x="68579" y="5284470"/>
            <a:ext cx="21419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컴퓨터시스템과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201945022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이웅회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201945025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곽권빈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2B3855-3DB4-7CB6-F019-1B68CB913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1" y="3611769"/>
            <a:ext cx="884903" cy="3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141" y="4457038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8521211" y="445703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 완료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1265373" y="5498683"/>
            <a:ext cx="9928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입력이 완료될 경우 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더 이상 입력을 할 수 없고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입력을 기다려야한다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입력이 완료되어야 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다시 입력할 수 있는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방식이다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E3C48-E24B-C826-269E-401C5630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9" y="1699472"/>
            <a:ext cx="4262300" cy="27575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C0175C-0496-304A-606A-0EE72754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7" y="1699472"/>
            <a:ext cx="4262300" cy="27575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1531DE0-ADE7-B430-BCBF-89470210F035}"/>
              </a:ext>
            </a:extLst>
          </p:cNvPr>
          <p:cNvSpPr/>
          <p:nvPr/>
        </p:nvSpPr>
        <p:spPr>
          <a:xfrm>
            <a:off x="5485659" y="2959257"/>
            <a:ext cx="1455057" cy="5632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6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9569" y="448721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틀린값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8521211" y="448721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목숨 차감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1265373" y="5498683"/>
            <a:ext cx="992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틀린값을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alert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목숨이 차감되었고 몇번의 기회가 남았는지 알려준다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1531DE0-ADE7-B430-BCBF-89470210F035}"/>
              </a:ext>
            </a:extLst>
          </p:cNvPr>
          <p:cNvSpPr/>
          <p:nvPr/>
        </p:nvSpPr>
        <p:spPr>
          <a:xfrm>
            <a:off x="5485659" y="2959257"/>
            <a:ext cx="1455057" cy="5632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8D5A46-17C9-90B3-7726-EC0643C4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8" y="1729647"/>
            <a:ext cx="4262300" cy="27575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087A1B-23AC-B531-6E40-BB8B6276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7" y="1729647"/>
            <a:ext cx="4262301" cy="27575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3B1511-07FE-AF12-F59F-2064759E6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301" y="1974262"/>
            <a:ext cx="1069351" cy="3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7200" y="4487213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입력된 단어 입력 시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7677696" y="4487213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옳지 못한 단어 입력 시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1265373" y="5498683"/>
            <a:ext cx="9928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 입력된 단어를 입력할 경우 동일하게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alert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목숨이 차감되었음을 알려준다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한글이 아닌 영어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숫자등의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값이 입력된 경우 한글을 입력하라고 사용자에게 알려준다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519BB-13E3-1B77-DC38-8BFE0F60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47" y="1729647"/>
            <a:ext cx="4262301" cy="27575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9DA9FC0-DDCF-C12E-079D-F1671053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54" y="1729647"/>
            <a:ext cx="4262299" cy="27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2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7186" y="4487211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승리 시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8259765" y="4487212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패배 시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1265373" y="5683349"/>
            <a:ext cx="992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게임의 승패 결과를 사용자에게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alert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알려준다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CCFCB4-DF7A-103C-EFB1-D3D083C3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80" y="1729647"/>
            <a:ext cx="4262301" cy="2757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9D52B2-6E09-F19D-B8FB-673A58C3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2" y="2461039"/>
            <a:ext cx="4152288" cy="14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9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49">
            <a:extLst>
              <a:ext uri="{FF2B5EF4-FFF2-40B4-BE49-F238E27FC236}">
                <a16:creationId xmlns:a16="http://schemas.microsoft.com/office/drawing/2014/main" id="{11F55DCC-4047-5AD5-F95E-75B6215BF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725" y="3213202"/>
            <a:ext cx="2650134" cy="276999"/>
          </a:xfrm>
          <a:prstGeom prst="flowChartProcess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 현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AutoShape 49">
            <a:extLst>
              <a:ext uri="{FF2B5EF4-FFF2-40B4-BE49-F238E27FC236}">
                <a16:creationId xmlns:a16="http://schemas.microsoft.com/office/drawing/2014/main" id="{FC469154-55CF-1EE3-7FC3-80C9FB8F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677" y="2909236"/>
            <a:ext cx="2136379" cy="276999"/>
          </a:xfrm>
          <a:prstGeom prst="flowChartProcess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설 계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4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1298593" y="1017685"/>
            <a:ext cx="161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 대 진도표</a:t>
            </a:r>
          </a:p>
        </p:txBody>
      </p:sp>
      <p:sp>
        <p:nvSpPr>
          <p:cNvPr id="35" name="AutoShape 49">
            <a:extLst>
              <a:ext uri="{FF2B5EF4-FFF2-40B4-BE49-F238E27FC236}">
                <a16:creationId xmlns:a16="http://schemas.microsoft.com/office/drawing/2014/main" id="{BBA8C019-D8F6-1D52-B0A4-805ED21A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73" y="2622961"/>
            <a:ext cx="859677" cy="276999"/>
          </a:xfrm>
          <a:prstGeom prst="flowChartProcess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dirty="0">
                <a:solidFill>
                  <a:srgbClr val="000000"/>
                </a:solidFill>
              </a:rPr>
              <a:t>주제 변경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AutoShape 52">
            <a:extLst>
              <a:ext uri="{FF2B5EF4-FFF2-40B4-BE49-F238E27FC236}">
                <a16:creationId xmlns:a16="http://schemas.microsoft.com/office/drawing/2014/main" id="{0A32AC64-6FD0-28B3-B258-53628A33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23" y="3794168"/>
            <a:ext cx="7929928" cy="573672"/>
          </a:xfrm>
          <a:prstGeom prst="rightArrow">
            <a:avLst>
              <a:gd name="adj1" fmla="val 36602"/>
              <a:gd name="adj2" fmla="val 53525"/>
            </a:avLst>
          </a:prstGeom>
          <a:gradFill rotWithShape="0">
            <a:gsLst>
              <a:gs pos="0">
                <a:srgbClr val="00CC99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 Box 53">
            <a:extLst>
              <a:ext uri="{FF2B5EF4-FFF2-40B4-BE49-F238E27FC236}">
                <a16:creationId xmlns:a16="http://schemas.microsoft.com/office/drawing/2014/main" id="{0AC348EF-94B7-6260-0ED8-D3F1D90B6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522" y="4454758"/>
            <a:ext cx="5309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 Box 61">
            <a:extLst>
              <a:ext uri="{FF2B5EF4-FFF2-40B4-BE49-F238E27FC236}">
                <a16:creationId xmlns:a16="http://schemas.microsoft.com/office/drawing/2014/main" id="{0115D232-86C7-E11E-9B40-831D4630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562" y="4436108"/>
            <a:ext cx="5725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2B165C31-E36C-360E-64A8-CCA9F5496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8094" y="1844431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48" name="Text Box 69">
            <a:extLst>
              <a:ext uri="{FF2B5EF4-FFF2-40B4-BE49-F238E27FC236}">
                <a16:creationId xmlns:a16="http://schemas.microsoft.com/office/drawing/2014/main" id="{C0101FF0-FF0D-7779-581F-9A84D479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3211" y="3665505"/>
            <a:ext cx="12170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제출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b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발표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 Box 70">
            <a:extLst>
              <a:ext uri="{FF2B5EF4-FFF2-40B4-BE49-F238E27FC236}">
                <a16:creationId xmlns:a16="http://schemas.microsoft.com/office/drawing/2014/main" id="{2230116D-890D-9D39-C002-DAB45469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733" y="4921103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</a:t>
            </a:r>
          </a:p>
        </p:txBody>
      </p:sp>
      <p:sp>
        <p:nvSpPr>
          <p:cNvPr id="50" name="Text Box 71">
            <a:extLst>
              <a:ext uri="{FF2B5EF4-FFF2-40B4-BE49-F238E27FC236}">
                <a16:creationId xmlns:a16="http://schemas.microsoft.com/office/drawing/2014/main" id="{D9677FC1-9373-3DEB-EC6A-31D4EA2E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282" y="4930029"/>
            <a:ext cx="17331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 및 설계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 Box 72">
            <a:extLst>
              <a:ext uri="{FF2B5EF4-FFF2-40B4-BE49-F238E27FC236}">
                <a16:creationId xmlns:a16="http://schemas.microsoft.com/office/drawing/2014/main" id="{DC64E878-5E24-88D0-ACBD-3023FE78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561" y="4925737"/>
            <a:ext cx="11624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구현</a:t>
            </a:r>
          </a:p>
        </p:txBody>
      </p:sp>
      <p:sp>
        <p:nvSpPr>
          <p:cNvPr id="52" name="Line 73">
            <a:extLst>
              <a:ext uri="{FF2B5EF4-FFF2-40B4-BE49-F238E27FC236}">
                <a16:creationId xmlns:a16="http://schemas.microsoft.com/office/drawing/2014/main" id="{AA84050F-5334-0A6D-0D91-D22043DE2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8821" y="4847777"/>
            <a:ext cx="854721" cy="3748"/>
          </a:xfrm>
          <a:prstGeom prst="line">
            <a:avLst/>
          </a:prstGeom>
          <a:noFill/>
          <a:ln w="28575">
            <a:solidFill>
              <a:srgbClr val="00537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3" name="Line 74">
            <a:extLst>
              <a:ext uri="{FF2B5EF4-FFF2-40B4-BE49-F238E27FC236}">
                <a16:creationId xmlns:a16="http://schemas.microsoft.com/office/drawing/2014/main" id="{68FAC51F-B06D-10CC-423B-78BFC50E4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780" y="4855273"/>
            <a:ext cx="2106275" cy="3749"/>
          </a:xfrm>
          <a:prstGeom prst="line">
            <a:avLst/>
          </a:prstGeom>
          <a:noFill/>
          <a:ln w="28575">
            <a:solidFill>
              <a:srgbClr val="00537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4" name="Line 75">
            <a:extLst>
              <a:ext uri="{FF2B5EF4-FFF2-40B4-BE49-F238E27FC236}">
                <a16:creationId xmlns:a16="http://schemas.microsoft.com/office/drawing/2014/main" id="{A2F72CB0-404B-4635-18EE-EB5848DBA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0725" y="4863323"/>
            <a:ext cx="2664173" cy="7498"/>
          </a:xfrm>
          <a:prstGeom prst="line">
            <a:avLst/>
          </a:prstGeom>
          <a:noFill/>
          <a:ln w="28575">
            <a:solidFill>
              <a:srgbClr val="00537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" name="Line 76">
            <a:extLst>
              <a:ext uri="{FF2B5EF4-FFF2-40B4-BE49-F238E27FC236}">
                <a16:creationId xmlns:a16="http://schemas.microsoft.com/office/drawing/2014/main" id="{383F672D-1A03-F6B1-02D2-88A881214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290" y="1844933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6" name="Line 77">
            <a:extLst>
              <a:ext uri="{FF2B5EF4-FFF2-40B4-BE49-F238E27FC236}">
                <a16:creationId xmlns:a16="http://schemas.microsoft.com/office/drawing/2014/main" id="{E5539C1F-121E-B554-2111-62163EC9B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3781" y="1850331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8" name="Text Box 79">
            <a:extLst>
              <a:ext uri="{FF2B5EF4-FFF2-40B4-BE49-F238E27FC236}">
                <a16:creationId xmlns:a16="http://schemas.microsoft.com/office/drawing/2014/main" id="{4311DA87-EBB6-51BA-04E0-1C919C93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006" y="4438898"/>
            <a:ext cx="5725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59" name="Text Box 80">
            <a:extLst>
              <a:ext uri="{FF2B5EF4-FFF2-40B4-BE49-F238E27FC236}">
                <a16:creationId xmlns:a16="http://schemas.microsoft.com/office/drawing/2014/main" id="{D76D9C93-35A0-3E7F-9A90-81AF15FBE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890" y="4434370"/>
            <a:ext cx="6351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</a:p>
        </p:txBody>
      </p:sp>
      <p:sp>
        <p:nvSpPr>
          <p:cNvPr id="64" name="AutoShape 49">
            <a:extLst>
              <a:ext uri="{FF2B5EF4-FFF2-40B4-BE49-F238E27FC236}">
                <a16:creationId xmlns:a16="http://schemas.microsoft.com/office/drawing/2014/main" id="{AC7F7995-B24D-AB92-0BAC-51957A51B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013" y="3517169"/>
            <a:ext cx="1135478" cy="276999"/>
          </a:xfrm>
          <a:prstGeom prst="flowChartProcess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문서화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Line 67">
            <a:extLst>
              <a:ext uri="{FF2B5EF4-FFF2-40B4-BE49-F238E27FC236}">
                <a16:creationId xmlns:a16="http://schemas.microsoft.com/office/drawing/2014/main" id="{CFCB9636-0417-4F65-AF03-C86B95E91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8569" y="1844431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6" name="Line 73">
            <a:extLst>
              <a:ext uri="{FF2B5EF4-FFF2-40B4-BE49-F238E27FC236}">
                <a16:creationId xmlns:a16="http://schemas.microsoft.com/office/drawing/2014/main" id="{192A9C2D-7E77-62CB-7730-FB6A44058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7012" y="4855548"/>
            <a:ext cx="944278" cy="9374"/>
          </a:xfrm>
          <a:prstGeom prst="line">
            <a:avLst/>
          </a:prstGeom>
          <a:noFill/>
          <a:ln w="28575">
            <a:solidFill>
              <a:srgbClr val="00537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7" name="Text Box 72">
            <a:extLst>
              <a:ext uri="{FF2B5EF4-FFF2-40B4-BE49-F238E27FC236}">
                <a16:creationId xmlns:a16="http://schemas.microsoft.com/office/drawing/2014/main" id="{B292F062-0F8C-9465-F263-5B4126BB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915" y="2937736"/>
            <a:ext cx="4988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10%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 Box 72">
            <a:extLst>
              <a:ext uri="{FF2B5EF4-FFF2-40B4-BE49-F238E27FC236}">
                <a16:creationId xmlns:a16="http://schemas.microsoft.com/office/drawing/2014/main" id="{E2003EAF-C790-3F62-8088-7864C3A9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092" y="3214970"/>
            <a:ext cx="4988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 Box 72">
            <a:extLst>
              <a:ext uri="{FF2B5EF4-FFF2-40B4-BE49-F238E27FC236}">
                <a16:creationId xmlns:a16="http://schemas.microsoft.com/office/drawing/2014/main" id="{BBF9C4CE-E3E6-95AC-48E2-A225D58C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383" y="3498829"/>
            <a:ext cx="4988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 Box 72">
            <a:extLst>
              <a:ext uri="{FF2B5EF4-FFF2-40B4-BE49-F238E27FC236}">
                <a16:creationId xmlns:a16="http://schemas.microsoft.com/office/drawing/2014/main" id="{737B2B58-DF92-6CAE-3A63-E9C592FB8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74" y="3758073"/>
            <a:ext cx="5886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 Box 70">
            <a:extLst>
              <a:ext uri="{FF2B5EF4-FFF2-40B4-BE49-F238E27FC236}">
                <a16:creationId xmlns:a16="http://schemas.microsoft.com/office/drawing/2014/main" id="{1DB92A34-B835-83AF-E162-AE5E5F75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457" y="4925735"/>
            <a:ext cx="10086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작성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06C7F5-E079-4B4F-97A9-2DAEBB54C54F}"/>
              </a:ext>
            </a:extLst>
          </p:cNvPr>
          <p:cNvSpPr/>
          <p:nvPr/>
        </p:nvSpPr>
        <p:spPr>
          <a:xfrm>
            <a:off x="1386698" y="5571416"/>
            <a:ext cx="81483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선정한 주제는 수강신청 사이트였으나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양방향 통신이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적용할만한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곳이 없어 주제를 변경하게 되었다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설계 과정에서 기능 정의는 금방 하였으나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socket.io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Node.js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이해 과정이 오래 걸렸다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3" name="Line 76">
            <a:extLst>
              <a:ext uri="{FF2B5EF4-FFF2-40B4-BE49-F238E27FC236}">
                <a16:creationId xmlns:a16="http://schemas.microsoft.com/office/drawing/2014/main" id="{680DFDD0-DDD1-2BFB-3C0C-FF9B4EE24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542" y="1848731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4" name="AutoShape 49">
            <a:extLst>
              <a:ext uri="{FF2B5EF4-FFF2-40B4-BE49-F238E27FC236}">
                <a16:creationId xmlns:a16="http://schemas.microsoft.com/office/drawing/2014/main" id="{4072256E-3E41-5883-DDA4-9341C2EA6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02" y="2313593"/>
            <a:ext cx="859677" cy="276999"/>
          </a:xfrm>
          <a:prstGeom prst="flowChartProcess">
            <a:avLst/>
          </a:prstGeom>
          <a:solidFill>
            <a:srgbClr val="00CC99"/>
          </a:solidFill>
          <a:ln>
            <a:noFill/>
          </a:ln>
          <a:effectLst>
            <a:prstShdw prst="shdw17" dist="17961" dir="2700000">
              <a:srgbClr val="00CC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계 획</a:t>
            </a:r>
            <a:endParaRPr kumimoji="1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76">
            <a:extLst>
              <a:ext uri="{FF2B5EF4-FFF2-40B4-BE49-F238E27FC236}">
                <a16:creationId xmlns:a16="http://schemas.microsoft.com/office/drawing/2014/main" id="{FFFD1807-64F8-55BF-A69C-0E4306DA3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373" y="1856229"/>
            <a:ext cx="0" cy="301459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AF7C9E0A-E8EF-9D9F-6DDB-8FCFC38E8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734" y="4846093"/>
            <a:ext cx="854721" cy="3748"/>
          </a:xfrm>
          <a:prstGeom prst="line">
            <a:avLst/>
          </a:prstGeom>
          <a:noFill/>
          <a:ln w="28575">
            <a:solidFill>
              <a:srgbClr val="00537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77" name="Text Box 70">
            <a:extLst>
              <a:ext uri="{FF2B5EF4-FFF2-40B4-BE49-F238E27FC236}">
                <a16:creationId xmlns:a16="http://schemas.microsoft.com/office/drawing/2014/main" id="{209595D0-1574-E58F-D25F-D6971723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649" y="4930029"/>
            <a:ext cx="854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Symbol" panose="05050102010706020507" pitchFamily="18" charset="2"/>
              <a:buChar char="-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주제 변경</a:t>
            </a:r>
          </a:p>
        </p:txBody>
      </p:sp>
    </p:spTree>
    <p:extLst>
      <p:ext uri="{BB962C8B-B14F-4D97-AF65-F5344CB8AC3E}">
        <p14:creationId xmlns:p14="http://schemas.microsoft.com/office/powerpoint/2010/main" val="41127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74880"/>
            <a:ext cx="4153112" cy="14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2910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사양 및 구현도구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226D598-8C2F-8A81-232F-690BE715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10663"/>
              </p:ext>
            </p:extLst>
          </p:nvPr>
        </p:nvGraphicFramePr>
        <p:xfrm>
          <a:off x="1189961" y="2048342"/>
          <a:ext cx="852923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2267598345"/>
                    </a:ext>
                  </a:extLst>
                </a:gridCol>
                <a:gridCol w="6450875">
                  <a:extLst>
                    <a:ext uri="{9D8B030D-6E8A-4147-A177-3AD203B41FA5}">
                      <a16:colId xmlns:a16="http://schemas.microsoft.com/office/drawing/2014/main" val="332265373"/>
                    </a:ext>
                  </a:extLst>
                </a:gridCol>
              </a:tblGrid>
              <a:tr h="336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6381"/>
                  </a:ext>
                </a:extLst>
              </a:tr>
              <a:tr h="9881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MacBook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Pro14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CPU : Apple M1 pro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RAM : 32GB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SSD : 1TB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962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CF986C-16A2-C640-8259-48A1E560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50584"/>
              </p:ext>
            </p:extLst>
          </p:nvPr>
        </p:nvGraphicFramePr>
        <p:xfrm>
          <a:off x="1189961" y="4278417"/>
          <a:ext cx="852923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8355">
                  <a:extLst>
                    <a:ext uri="{9D8B030D-6E8A-4147-A177-3AD203B41FA5}">
                      <a16:colId xmlns:a16="http://schemas.microsoft.com/office/drawing/2014/main" val="2267598345"/>
                    </a:ext>
                  </a:extLst>
                </a:gridCol>
                <a:gridCol w="6450875">
                  <a:extLst>
                    <a:ext uri="{9D8B030D-6E8A-4147-A177-3AD203B41FA5}">
                      <a16:colId xmlns:a16="http://schemas.microsoft.com/office/drawing/2014/main" val="332265373"/>
                    </a:ext>
                  </a:extLst>
                </a:gridCol>
              </a:tblGrid>
              <a:tr h="336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6381"/>
                  </a:ext>
                </a:extLst>
              </a:tr>
              <a:tr h="9881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Desktop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CPU : AMD Ryzen 7 5800X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RAM : 32GB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VGA : RTX 3070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SSD : 2TB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696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E8DD5B-73DF-EE77-BD02-9AE1CB2776A2}"/>
              </a:ext>
            </a:extLst>
          </p:cNvPr>
          <p:cNvSpPr txBox="1"/>
          <p:nvPr/>
        </p:nvSpPr>
        <p:spPr>
          <a:xfrm>
            <a:off x="1069803" y="1650473"/>
            <a:ext cx="220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201945022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이웅회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B45D5-BBE9-879E-6AE2-26199EE86FC5}"/>
              </a:ext>
            </a:extLst>
          </p:cNvPr>
          <p:cNvSpPr txBox="1"/>
          <p:nvPr/>
        </p:nvSpPr>
        <p:spPr>
          <a:xfrm>
            <a:off x="1069803" y="3909085"/>
            <a:ext cx="220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201945025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곽권빈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9BF11-D366-C3AA-8013-84117D9092E9}"/>
              </a:ext>
            </a:extLst>
          </p:cNvPr>
          <p:cNvSpPr txBox="1"/>
          <p:nvPr/>
        </p:nvSpPr>
        <p:spPr>
          <a:xfrm>
            <a:off x="1026522" y="1003416"/>
            <a:ext cx="1852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H/W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사양</a:t>
            </a:r>
          </a:p>
        </p:txBody>
      </p:sp>
    </p:spTree>
    <p:extLst>
      <p:ext uri="{BB962C8B-B14F-4D97-AF65-F5344CB8AC3E}">
        <p14:creationId xmlns:p14="http://schemas.microsoft.com/office/powerpoint/2010/main" val="8859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74880"/>
            <a:ext cx="4153112" cy="14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2910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사양 및 구현도구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1026522" y="1003416"/>
            <a:ext cx="1852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S/W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사양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7F7E141-B30D-A6D8-2FCE-E9E7D6F0C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15" y="2287471"/>
            <a:ext cx="1074175" cy="10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de.js - Wikipedia">
            <a:extLst>
              <a:ext uri="{FF2B5EF4-FFF2-40B4-BE49-F238E27FC236}">
                <a16:creationId xmlns:a16="http://schemas.microsoft.com/office/drawing/2014/main" id="{8895161F-D5AC-C60A-37DA-253E28B5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4" y="2175637"/>
            <a:ext cx="2370259" cy="14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, 그림판 3D 튜토리얼 비디오 시리즈 출시 - MSPoweruser">
            <a:extLst>
              <a:ext uri="{FF2B5EF4-FFF2-40B4-BE49-F238E27FC236}">
                <a16:creationId xmlns:a16="http://schemas.microsoft.com/office/drawing/2014/main" id="{2D44A5AF-F342-BB63-C74D-593FBD656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745" y="3361646"/>
            <a:ext cx="2595690" cy="129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6B6DA-56BF-63A1-A071-7DDFEDC3373C}"/>
              </a:ext>
            </a:extLst>
          </p:cNvPr>
          <p:cNvSpPr txBox="1"/>
          <p:nvPr/>
        </p:nvSpPr>
        <p:spPr>
          <a:xfrm>
            <a:off x="879332" y="3625378"/>
            <a:ext cx="20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VSCode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9E8D9-5757-B15E-0A43-535BDB8BAF71}"/>
              </a:ext>
            </a:extLst>
          </p:cNvPr>
          <p:cNvSpPr txBox="1"/>
          <p:nvPr/>
        </p:nvSpPr>
        <p:spPr>
          <a:xfrm>
            <a:off x="879332" y="4236753"/>
            <a:ext cx="2318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 언어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JavaScript, EJS, CSS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7F90D-402F-C91D-C263-C78E7FC3A0EA}"/>
              </a:ext>
            </a:extLst>
          </p:cNvPr>
          <p:cNvSpPr txBox="1"/>
          <p:nvPr/>
        </p:nvSpPr>
        <p:spPr>
          <a:xfrm>
            <a:off x="5331123" y="361703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358A8-19EB-FBAA-2636-5D1FFBBA815B}"/>
              </a:ext>
            </a:extLst>
          </p:cNvPr>
          <p:cNvSpPr txBox="1"/>
          <p:nvPr/>
        </p:nvSpPr>
        <p:spPr>
          <a:xfrm>
            <a:off x="9291135" y="4428658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그림판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0135D-F3C4-794D-7CE7-D872F9431AB4}"/>
              </a:ext>
            </a:extLst>
          </p:cNvPr>
          <p:cNvSpPr txBox="1"/>
          <p:nvPr/>
        </p:nvSpPr>
        <p:spPr>
          <a:xfrm>
            <a:off x="4357819" y="4226189"/>
            <a:ext cx="313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소프트웨어 플랫폼 </a:t>
            </a:r>
            <a:r>
              <a:rPr lang="en-US" altLang="ko-KR" dirty="0"/>
              <a:t>: Node.js</a:t>
            </a:r>
            <a:br>
              <a:rPr lang="en-US" altLang="ko-KR" dirty="0"/>
            </a:br>
            <a:r>
              <a:rPr lang="ko-KR" altLang="en-US" dirty="0"/>
              <a:t>웹 프레임워크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Express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E6C50A-00A2-02AC-557F-16D197366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971" y="2377722"/>
            <a:ext cx="2881239" cy="893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F77D70-61A6-EA48-B07F-5849AA9B17D7}"/>
              </a:ext>
            </a:extLst>
          </p:cNvPr>
          <p:cNvSpPr txBox="1"/>
          <p:nvPr/>
        </p:nvSpPr>
        <p:spPr>
          <a:xfrm>
            <a:off x="9799287" y="3209281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1D1D1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98723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60612"/>
            <a:ext cx="3622170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2910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및 보완사항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9BF11-D366-C3AA-8013-84117D9092E9}"/>
              </a:ext>
            </a:extLst>
          </p:cNvPr>
          <p:cNvSpPr txBox="1"/>
          <p:nvPr/>
        </p:nvSpPr>
        <p:spPr>
          <a:xfrm>
            <a:off x="1026523" y="1003416"/>
            <a:ext cx="10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구현내용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7A3C6-577B-1E06-88CA-73B72E32E038}"/>
              </a:ext>
            </a:extLst>
          </p:cNvPr>
          <p:cNvSpPr txBox="1"/>
          <p:nvPr/>
        </p:nvSpPr>
        <p:spPr>
          <a:xfrm>
            <a:off x="1653216" y="3904498"/>
            <a:ext cx="123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ROOM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917BE2-76E0-421F-E6E8-795786BA3D83}"/>
              </a:ext>
            </a:extLst>
          </p:cNvPr>
          <p:cNvSpPr/>
          <p:nvPr/>
        </p:nvSpPr>
        <p:spPr>
          <a:xfrm>
            <a:off x="1391931" y="4430521"/>
            <a:ext cx="1790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희망하는 유저 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방 생성 및 참가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D9D4D-9A31-D08B-706D-CC83021BE9F2}"/>
              </a:ext>
            </a:extLst>
          </p:cNvPr>
          <p:cNvSpPr txBox="1"/>
          <p:nvPr/>
        </p:nvSpPr>
        <p:spPr>
          <a:xfrm>
            <a:off x="5603114" y="3904498"/>
            <a:ext cx="1010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턴제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게임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BEF96A-8171-400E-9A72-7CCB796FC78C}"/>
              </a:ext>
            </a:extLst>
          </p:cNvPr>
          <p:cNvSpPr/>
          <p:nvPr/>
        </p:nvSpPr>
        <p:spPr>
          <a:xfrm>
            <a:off x="5124407" y="4430521"/>
            <a:ext cx="19676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시스템을 도입하여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턴일 때만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80F0-2219-02E0-02BD-55F027486BAD}"/>
              </a:ext>
            </a:extLst>
          </p:cNvPr>
          <p:cNvSpPr txBox="1"/>
          <p:nvPr/>
        </p:nvSpPr>
        <p:spPr>
          <a:xfrm>
            <a:off x="9332508" y="3904498"/>
            <a:ext cx="123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목숨  카운트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8034AF-D34F-285C-6F74-8FB7E834FF76}"/>
              </a:ext>
            </a:extLst>
          </p:cNvPr>
          <p:cNvSpPr/>
          <p:nvPr/>
        </p:nvSpPr>
        <p:spPr>
          <a:xfrm>
            <a:off x="9009121" y="4430521"/>
            <a:ext cx="1877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번의 기회가 주어지며</a:t>
            </a:r>
            <a:b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전부 틀린 유저가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게임에서 패배 </a:t>
            </a:r>
            <a:endParaRPr lang="en-US" altLang="ko-KR" sz="1400" dirty="0"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AF5624-28D3-6613-5090-BCDFC43B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99" y="230780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4E46D03-7142-4D29-6A4A-B7323377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891" y="230780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E5C9C7-BF19-5BD8-8468-25C3D202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0" y="230511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4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60612"/>
            <a:ext cx="3622170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2910"/>
            <a:ext cx="3751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및 보완사항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9BF11-D366-C3AA-8013-84117D9092E9}"/>
              </a:ext>
            </a:extLst>
          </p:cNvPr>
          <p:cNvSpPr txBox="1"/>
          <p:nvPr/>
        </p:nvSpPr>
        <p:spPr>
          <a:xfrm>
            <a:off x="1026523" y="1003416"/>
            <a:ext cx="10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보완사항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D3357-3724-C30C-2C93-CDAF9B0AC220}"/>
              </a:ext>
            </a:extLst>
          </p:cNvPr>
          <p:cNvSpPr txBox="1"/>
          <p:nvPr/>
        </p:nvSpPr>
        <p:spPr>
          <a:xfrm>
            <a:off x="1391932" y="3913902"/>
            <a:ext cx="1790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추가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BB432C-ADD0-EFF2-7C60-32D182174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99" y="2288999"/>
            <a:ext cx="1477616" cy="147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ADF180-B90C-B2E6-F1EC-197FB987F751}"/>
              </a:ext>
            </a:extLst>
          </p:cNvPr>
          <p:cNvSpPr/>
          <p:nvPr/>
        </p:nvSpPr>
        <p:spPr>
          <a:xfrm>
            <a:off x="1391931" y="4430521"/>
            <a:ext cx="1790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기능</a:t>
            </a:r>
            <a:b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승패 기록 저장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400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인원수 설정 기능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63489-A0C0-16DC-F9FD-F0324E3D1E21}"/>
              </a:ext>
            </a:extLst>
          </p:cNvPr>
          <p:cNvSpPr txBox="1"/>
          <p:nvPr/>
        </p:nvSpPr>
        <p:spPr>
          <a:xfrm>
            <a:off x="5891052" y="3913902"/>
            <a:ext cx="76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타이머</a:t>
            </a:r>
            <a:endParaRPr lang="en-US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1E26BB0-FEA5-D6D9-454B-35FC08BB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0" y="230780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85248E-E82F-A7B3-D4BD-D0211A040A37}"/>
              </a:ext>
            </a:extLst>
          </p:cNvPr>
          <p:cNvSpPr/>
          <p:nvPr/>
        </p:nvSpPr>
        <p:spPr>
          <a:xfrm>
            <a:off x="5376000" y="4449329"/>
            <a:ext cx="17909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타이머 시스템을 도입하여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목숨 차감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B56E85-DB0D-F39C-5D24-1DE6AB0A5D4D}"/>
              </a:ext>
            </a:extLst>
          </p:cNvPr>
          <p:cNvSpPr txBox="1"/>
          <p:nvPr/>
        </p:nvSpPr>
        <p:spPr>
          <a:xfrm>
            <a:off x="9402109" y="3913902"/>
            <a:ext cx="967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6508B9-1A53-6B0A-33DC-80D914279AEB}"/>
              </a:ext>
            </a:extLst>
          </p:cNvPr>
          <p:cNvSpPr/>
          <p:nvPr/>
        </p:nvSpPr>
        <p:spPr>
          <a:xfrm>
            <a:off x="9009121" y="4430521"/>
            <a:ext cx="1877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도입하여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올바른 단어만으로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끝말잇기 진행 </a:t>
            </a:r>
            <a:endParaRPr lang="en-US" altLang="ko-KR" sz="1400" dirty="0"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6C21C5-3E27-9F1D-D7F3-55EB06B5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85" y="24002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4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 flipV="1">
            <a:off x="1026522" y="960612"/>
            <a:ext cx="3622170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291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기타사항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A67B-53C7-5358-22AB-044D7331EF6C}"/>
              </a:ext>
            </a:extLst>
          </p:cNvPr>
          <p:cNvSpPr txBox="1"/>
          <p:nvPr/>
        </p:nvSpPr>
        <p:spPr>
          <a:xfrm>
            <a:off x="1026522" y="157169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C85C1-5B5C-7026-2CDB-70ECA4C4F913}"/>
              </a:ext>
            </a:extLst>
          </p:cNvPr>
          <p:cNvSpPr txBox="1"/>
          <p:nvPr/>
        </p:nvSpPr>
        <p:spPr>
          <a:xfrm>
            <a:off x="1399277" y="2128832"/>
            <a:ext cx="960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Node.js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 학교에서 깊게 배우지 않았던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플렛폼으로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프로젝트를 구현해봤고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소켓의 양방향 통신을 이용하여 게임을 만들게 되면서 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양방향 통신이 갖는 확실한 이점을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얕게나마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경험해 볼 수 있는 기회였다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309EF-804E-EBE8-B326-6BDC142CDC46}"/>
              </a:ext>
            </a:extLst>
          </p:cNvPr>
          <p:cNvSpPr txBox="1"/>
          <p:nvPr/>
        </p:nvSpPr>
        <p:spPr>
          <a:xfrm>
            <a:off x="1069803" y="3927691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기타사항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6A41C-100A-DD72-400A-E4027D87A296}"/>
              </a:ext>
            </a:extLst>
          </p:cNvPr>
          <p:cNvSpPr txBox="1"/>
          <p:nvPr/>
        </p:nvSpPr>
        <p:spPr>
          <a:xfrm>
            <a:off x="1442558" y="4484833"/>
            <a:ext cx="917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언어를 사용하는 것이 쉽지 않다는 것을 느꼈습니다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구현하지 못한 내용들이 너무 아쉬웠고 이를 바탕으로 더 열심히 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공부해야겠다는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생각을 갖는 계기가 되었습니다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7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295" y="163526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9750" y="175425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8610" y="627893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54009" y="2156858"/>
            <a:ext cx="19191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4.3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B2085-0024-7D42-0328-0A504B36BCD7}"/>
              </a:ext>
            </a:extLst>
          </p:cNvPr>
          <p:cNvSpPr txBox="1"/>
          <p:nvPr/>
        </p:nvSpPr>
        <p:spPr>
          <a:xfrm>
            <a:off x="550294" y="3168347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3CD93A-66AB-5213-EADD-822E72722952}"/>
              </a:ext>
            </a:extLst>
          </p:cNvPr>
          <p:cNvSpPr/>
          <p:nvPr/>
        </p:nvSpPr>
        <p:spPr>
          <a:xfrm>
            <a:off x="1369749" y="328734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82890-9C19-48FC-9CA2-D495D0B6E670}"/>
              </a:ext>
            </a:extLst>
          </p:cNvPr>
          <p:cNvSpPr txBox="1"/>
          <p:nvPr/>
        </p:nvSpPr>
        <p:spPr>
          <a:xfrm>
            <a:off x="550295" y="482042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8CC36F-C038-D985-1DCC-932B44FD5285}"/>
              </a:ext>
            </a:extLst>
          </p:cNvPr>
          <p:cNvSpPr/>
          <p:nvPr/>
        </p:nvSpPr>
        <p:spPr>
          <a:xfrm>
            <a:off x="1369750" y="493941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특징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CC0611-392F-8F57-5F32-A7BEEA38BC25}"/>
              </a:ext>
            </a:extLst>
          </p:cNvPr>
          <p:cNvSpPr txBox="1"/>
          <p:nvPr/>
        </p:nvSpPr>
        <p:spPr>
          <a:xfrm>
            <a:off x="4534554" y="163526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60AA4A-549F-B0BD-B770-33AF19811492}"/>
              </a:ext>
            </a:extLst>
          </p:cNvPr>
          <p:cNvSpPr/>
          <p:nvPr/>
        </p:nvSpPr>
        <p:spPr>
          <a:xfrm>
            <a:off x="5354009" y="1754257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0EDB88-C7F1-9376-5DCE-08AD8D0FC84F}"/>
              </a:ext>
            </a:extLst>
          </p:cNvPr>
          <p:cNvSpPr txBox="1"/>
          <p:nvPr/>
        </p:nvSpPr>
        <p:spPr>
          <a:xfrm>
            <a:off x="4534554" y="3168347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261057-69C6-275E-6446-37FD116EF56C}"/>
              </a:ext>
            </a:extLst>
          </p:cNvPr>
          <p:cNvSpPr/>
          <p:nvPr/>
        </p:nvSpPr>
        <p:spPr>
          <a:xfrm>
            <a:off x="5354009" y="328734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01F32-071F-BB4C-C39A-ACB56D7D8753}"/>
              </a:ext>
            </a:extLst>
          </p:cNvPr>
          <p:cNvSpPr/>
          <p:nvPr/>
        </p:nvSpPr>
        <p:spPr>
          <a:xfrm>
            <a:off x="5354009" y="3757240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 대 진도표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8BA2E-672B-C9E9-0D53-13BA7070F56C}"/>
              </a:ext>
            </a:extLst>
          </p:cNvPr>
          <p:cNvSpPr txBox="1"/>
          <p:nvPr/>
        </p:nvSpPr>
        <p:spPr>
          <a:xfrm>
            <a:off x="4534554" y="482042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990BC8-9442-0081-C2EC-3F91BB24F12A}"/>
              </a:ext>
            </a:extLst>
          </p:cNvPr>
          <p:cNvSpPr/>
          <p:nvPr/>
        </p:nvSpPr>
        <p:spPr>
          <a:xfrm>
            <a:off x="5354009" y="4939417"/>
            <a:ext cx="2738431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사양 및 구현도구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A9B7F-1860-5F89-0032-4B9F9EC82D83}"/>
              </a:ext>
            </a:extLst>
          </p:cNvPr>
          <p:cNvSpPr txBox="1"/>
          <p:nvPr/>
        </p:nvSpPr>
        <p:spPr>
          <a:xfrm>
            <a:off x="8340392" y="1635264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BB8997-701A-51F0-1007-7AB67121909D}"/>
              </a:ext>
            </a:extLst>
          </p:cNvPr>
          <p:cNvSpPr/>
          <p:nvPr/>
        </p:nvSpPr>
        <p:spPr>
          <a:xfrm>
            <a:off x="9159847" y="1754257"/>
            <a:ext cx="260543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구현내용 및 보완사항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94E38D-8EC1-D7C2-B3A4-E350D46E13E1}"/>
              </a:ext>
            </a:extLst>
          </p:cNvPr>
          <p:cNvSpPr txBox="1"/>
          <p:nvPr/>
        </p:nvSpPr>
        <p:spPr>
          <a:xfrm>
            <a:off x="8340392" y="3168347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</a:t>
            </a:r>
            <a:endParaRPr lang="ko-KR" altLang="en-US" sz="4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FFF51-C156-8752-3481-CEF04FDBF912}"/>
              </a:ext>
            </a:extLst>
          </p:cNvPr>
          <p:cNvSpPr/>
          <p:nvPr/>
        </p:nvSpPr>
        <p:spPr>
          <a:xfrm>
            <a:off x="9159847" y="328734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기타사항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listening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62D01DD-1B5C-C029-EA87-C34D6D5A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33" y="4852177"/>
            <a:ext cx="1281600" cy="12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09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522" y="172409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EE366-41E8-9061-D778-FBAADB002746}"/>
              </a:ext>
            </a:extLst>
          </p:cNvPr>
          <p:cNvSpPr txBox="1"/>
          <p:nvPr/>
        </p:nvSpPr>
        <p:spPr>
          <a:xfrm>
            <a:off x="1399277" y="2281232"/>
            <a:ext cx="960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Socket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이용하여 실시간 양방향 통신이 가능한  웹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끝말잇기 게임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ACB10-DACC-624B-E28C-CD95D84E227F}"/>
              </a:ext>
            </a:extLst>
          </p:cNvPr>
          <p:cNvSpPr txBox="1"/>
          <p:nvPr/>
        </p:nvSpPr>
        <p:spPr>
          <a:xfrm>
            <a:off x="1069803" y="3649399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 분담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533E-0105-B567-91F0-02F3F751B626}"/>
              </a:ext>
            </a:extLst>
          </p:cNvPr>
          <p:cNvSpPr txBox="1"/>
          <p:nvPr/>
        </p:nvSpPr>
        <p:spPr>
          <a:xfrm>
            <a:off x="1442558" y="4206541"/>
            <a:ext cx="548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이웅회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Socket </a:t>
            </a:r>
            <a:r>
              <a:rPr lang="en-US" altLang="ko-KR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i.o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및 구축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,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구현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(Back-End)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곽권빈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설계 및 디자인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작성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(Front-End)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5C03DA9-9D81-8379-4C0D-49A6E250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384" y="3880231"/>
            <a:ext cx="1280161" cy="12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09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2000" y="3334611"/>
            <a:ext cx="69557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소켓 통신의 원리를 이해하여 프로젝트 구현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 페이지 개발을 위한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JavaScript, EJS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및 공부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 구축을 위한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 및 공부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4249BAA0-1323-90F8-E042-B885418E4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2873"/>
              </p:ext>
            </p:extLst>
          </p:nvPr>
        </p:nvGraphicFramePr>
        <p:xfrm>
          <a:off x="2032000" y="-3776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25C9E-F522-0239-374F-4BF0C9CE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471" y="1725457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1109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특징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6522" y="3946561"/>
            <a:ext cx="76979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이용하여 웹 서버 구축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실시간으로 양방향 통신 가능한 게임 </a:t>
            </a:r>
            <a:b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별도의 프로그램 설치 과정 없이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접근성과 낮은 진입 장벽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A4AB8-E643-CB48-A1BD-33CD2D17C6CB}"/>
              </a:ext>
            </a:extLst>
          </p:cNvPr>
          <p:cNvSpPr/>
          <p:nvPr/>
        </p:nvSpPr>
        <p:spPr>
          <a:xfrm>
            <a:off x="1878485" y="336605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88501A-77A4-547F-511E-BE1990C0971B}"/>
              </a:ext>
            </a:extLst>
          </p:cNvPr>
          <p:cNvSpPr/>
          <p:nvPr/>
        </p:nvSpPr>
        <p:spPr>
          <a:xfrm>
            <a:off x="5028085" y="336605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양방향 통신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698AF-B7FF-9457-81CA-7761BD23E428}"/>
              </a:ext>
            </a:extLst>
          </p:cNvPr>
          <p:cNvSpPr/>
          <p:nvPr/>
        </p:nvSpPr>
        <p:spPr>
          <a:xfrm>
            <a:off x="8177685" y="3366059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높은 접근성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E83403-635A-0CD6-B5B4-178F6FAD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71" y="1621009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 - 카카오 로그인 구현하기">
            <a:extLst>
              <a:ext uri="{FF2B5EF4-FFF2-40B4-BE49-F238E27FC236}">
                <a16:creationId xmlns:a16="http://schemas.microsoft.com/office/drawing/2014/main" id="{84D8BD17-D441-A03D-ED08-656FF615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71" y="181545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1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4611" y="43739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A4AB8-E643-CB48-A1BD-33CD2D17C6CB}"/>
              </a:ext>
            </a:extLst>
          </p:cNvPr>
          <p:cNvSpPr/>
          <p:nvPr/>
        </p:nvSpPr>
        <p:spPr>
          <a:xfrm>
            <a:off x="3714961" y="2128146"/>
            <a:ext cx="8390965" cy="1133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Chrome V8 JavaScript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엔진으로 빌드 된 </a:t>
            </a:r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 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런타임</a:t>
            </a:r>
            <a:endParaRPr lang="en-US" altLang="ko-KR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서버와 같이 확장성 있는 네트워크 프로그램 제작을 위해 고안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서버에서 아파치 등의 별도 </a:t>
            </a:r>
            <a:r>
              <a:rPr lang="ko-KR" altLang="en-US" dirty="0">
                <a:solidFill>
                  <a:srgbClr val="00002F"/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없이 동작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것이 가능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모듈을 이용하여 </a:t>
            </a:r>
            <a:r>
              <a:rPr lang="ko-KR" altLang="en-US" dirty="0">
                <a:solidFill>
                  <a:srgbClr val="00002F"/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서버를 만들 수 있음</a:t>
            </a:r>
            <a:endParaRPr lang="en-US" altLang="ko-KR" dirty="0">
              <a:solidFill>
                <a:srgbClr val="00002F"/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2" descr="Node.js">
            <a:extLst>
              <a:ext uri="{FF2B5EF4-FFF2-40B4-BE49-F238E27FC236}">
                <a16:creationId xmlns:a16="http://schemas.microsoft.com/office/drawing/2014/main" id="{BEB7AD6F-9DF0-2C2D-9F2B-4030F7C0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3" y="1659755"/>
            <a:ext cx="3204806" cy="160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Node.js] Express.js로 Route 설정하기">
            <a:extLst>
              <a:ext uri="{FF2B5EF4-FFF2-40B4-BE49-F238E27FC236}">
                <a16:creationId xmlns:a16="http://schemas.microsoft.com/office/drawing/2014/main" id="{3225A191-C37B-1C62-634A-26F0572A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2" y="4439447"/>
            <a:ext cx="3204807" cy="11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D00875-0DFF-96D9-1B04-74C5D8B37D25}"/>
              </a:ext>
            </a:extLst>
          </p:cNvPr>
          <p:cNvSpPr/>
          <p:nvPr/>
        </p:nvSpPr>
        <p:spPr>
          <a:xfrm>
            <a:off x="3714961" y="4462533"/>
            <a:ext cx="8390965" cy="1133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위한 빠르고 개방적인 간결한 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프레임워크</a:t>
            </a:r>
            <a:endParaRPr lang="en-US" altLang="ko-KR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코드의 양↓</a:t>
            </a:r>
            <a:r>
              <a:rPr lang="en-US" altLang="ko-KR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추후 유지보수↑ 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템플릿 엔진을 이용하여 </a:t>
            </a:r>
            <a:r>
              <a:rPr lang="ko-KR" altLang="en-US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 가능</a:t>
            </a:r>
            <a:endParaRPr lang="en-US" altLang="ko-KR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3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0992" y="4960897"/>
            <a:ext cx="4970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Client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실시간으로 양방향 통신 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1334593" y="1017685"/>
            <a:ext cx="154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A5F6BB-1A08-9AEB-D4D0-5F65127F0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0" y="2729656"/>
            <a:ext cx="1419344" cy="14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95F26B-39FB-0A2B-BFD7-46663A59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543" y="2709000"/>
            <a:ext cx="1440000" cy="144000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4EC4CAB-EFED-109D-6740-6BB6F4C4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57" y="271084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71A35C-0D08-5BA5-05BB-EA38C09430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50" y="2710848"/>
            <a:ext cx="1440000" cy="14400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0071AFB-BF07-9064-BC82-D17611960EC7}"/>
              </a:ext>
            </a:extLst>
          </p:cNvPr>
          <p:cNvSpPr/>
          <p:nvPr/>
        </p:nvSpPr>
        <p:spPr>
          <a:xfrm>
            <a:off x="5326278" y="2709000"/>
            <a:ext cx="1539444" cy="5632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4916299-32BE-7CDF-3F06-C79C8A7DC1E3}"/>
              </a:ext>
            </a:extLst>
          </p:cNvPr>
          <p:cNvSpPr/>
          <p:nvPr/>
        </p:nvSpPr>
        <p:spPr>
          <a:xfrm rot="10800000">
            <a:off x="5054696" y="3585784"/>
            <a:ext cx="1539444" cy="5632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6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040" y="4423254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게임방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A022AF-5D2E-4BAE-65E5-C63BA57A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44" y="2188092"/>
            <a:ext cx="4248368" cy="21450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FF4B1D-1EF0-A9DE-CD45-D1B4C419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43" y="2193083"/>
            <a:ext cx="4248368" cy="2140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8112916" y="4423254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참가명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</a:t>
            </a:r>
            <a:endParaRPr lang="en-US" altLang="ko-KR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2412940" y="5498683"/>
            <a:ext cx="736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게임방을 생성한 이후 참가할 유저의 이름을 작성하면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69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5373" y="437393"/>
            <a:ext cx="1685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3965" y="4452625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(1)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 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 접속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51BEE-4D9E-DF57-A11B-5A96BE9593D6}"/>
              </a:ext>
            </a:extLst>
          </p:cNvPr>
          <p:cNvSpPr txBox="1"/>
          <p:nvPr/>
        </p:nvSpPr>
        <p:spPr>
          <a:xfrm>
            <a:off x="951644" y="989985"/>
            <a:ext cx="2309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화면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</a:p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F04DB-566F-4DB5-07A9-8D39AA06D9DD}"/>
              </a:ext>
            </a:extLst>
          </p:cNvPr>
          <p:cNvSpPr txBox="1"/>
          <p:nvPr/>
        </p:nvSpPr>
        <p:spPr>
          <a:xfrm>
            <a:off x="7817413" y="4447909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(2) 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[</a:t>
            </a:r>
            <a:r>
              <a:rPr lang="ko-KR" altLang="en-US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 접속</a:t>
            </a:r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CD296D-F103-9596-4E22-5BCD3FAAB363}"/>
              </a:ext>
            </a:extLst>
          </p:cNvPr>
          <p:cNvSpPr/>
          <p:nvPr/>
        </p:nvSpPr>
        <p:spPr>
          <a:xfrm>
            <a:off x="1673956" y="5498683"/>
            <a:ext cx="9063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1, 2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본인이 작성한 이름으로 참가명이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출력되는 것을 확인할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모두 접속해야 입력창이 활성화 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7765EE-0A3D-3AD6-1967-5A80749C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2" y="1665688"/>
            <a:ext cx="4262300" cy="27575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813FEF-8EA4-F0AB-1F43-93A54C3A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7" y="1665687"/>
            <a:ext cx="4262300" cy="27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848</Words>
  <Application>Microsoft Office PowerPoint</Application>
  <PresentationFormat>와이드스크린</PresentationFormat>
  <Paragraphs>196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Wingdings</vt:lpstr>
      <vt:lpstr>Arial</vt:lpstr>
      <vt:lpstr>Times New Roman</vt:lpstr>
      <vt:lpstr>맑은 고딕</vt:lpstr>
      <vt:lpstr>나눔스퀘어 Bold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곽권빈</cp:lastModifiedBy>
  <cp:revision>32</cp:revision>
  <dcterms:created xsi:type="dcterms:W3CDTF">2017-05-29T09:12:16Z</dcterms:created>
  <dcterms:modified xsi:type="dcterms:W3CDTF">2022-12-10T13:09:55Z</dcterms:modified>
</cp:coreProperties>
</file>