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686A-FE94-498F-812E-4CB198EAA48E}" type="datetimeFigureOut">
              <a:rPr lang="en-US" smtClean="0"/>
              <a:t>4/27/2020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8982DC-FB0A-4FD9-8F91-8B75D91E9E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docs" TargetMode="External"/><Relationship Id="rId2" Type="http://schemas.openxmlformats.org/officeDocument/2006/relationships/hyperlink" Target="https://download.geonames.org/export/zi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B1111/Coursera_Capstone/blob/master/BestPlacesInPuneForChinese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na foo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480" y="357166"/>
            <a:ext cx="7000924" cy="30003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Finding </a:t>
            </a:r>
            <a:r>
              <a:rPr lang="en-IN" b="1" dirty="0" smtClean="0"/>
              <a:t>Best </a:t>
            </a:r>
            <a:r>
              <a:rPr lang="en-IN" b="1" dirty="0"/>
              <a:t>Places </a:t>
            </a:r>
            <a:r>
              <a:rPr lang="en-IN" dirty="0" smtClean="0"/>
              <a:t>For </a:t>
            </a:r>
            <a:r>
              <a:rPr lang="en-IN" b="1" dirty="0" smtClean="0"/>
              <a:t>Chinese </a:t>
            </a:r>
            <a:r>
              <a:rPr lang="en-IN" b="1" dirty="0"/>
              <a:t>Restaurants in </a:t>
            </a:r>
            <a:r>
              <a:rPr lang="en-IN" b="1" dirty="0" err="1"/>
              <a:t>Pune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err="1" smtClean="0"/>
              <a:t>Ganisha</a:t>
            </a:r>
            <a:r>
              <a:rPr lang="en-IN" dirty="0" smtClean="0"/>
              <a:t> </a:t>
            </a:r>
            <a:r>
              <a:rPr lang="en-IN" dirty="0" err="1" smtClean="0"/>
              <a:t>Bhawsar</a:t>
            </a:r>
            <a:endParaRPr lang="en-IN" dirty="0" smtClean="0"/>
          </a:p>
          <a:p>
            <a:pPr algn="ctr"/>
            <a:r>
              <a:rPr lang="en-IN" sz="1400" dirty="0" smtClean="0"/>
              <a:t>27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April 2020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Pune</a:t>
            </a:r>
            <a:r>
              <a:rPr lang="en-IN" dirty="0" smtClean="0"/>
              <a:t> as a Food 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Being </a:t>
            </a:r>
            <a:r>
              <a:rPr lang="en-IN" sz="2000" dirty="0" smtClean="0"/>
              <a:t>one of the major IT cities of India, </a:t>
            </a:r>
            <a:r>
              <a:rPr lang="en-IN" sz="2000" dirty="0" err="1" smtClean="0"/>
              <a:t>Pune</a:t>
            </a:r>
            <a:r>
              <a:rPr lang="en-IN" sz="2000" dirty="0" smtClean="0"/>
              <a:t> hosts a huge number of international firms with many employees and student recruits from all over the country. </a:t>
            </a:r>
            <a:endParaRPr lang="en-IN" sz="2000" dirty="0" smtClean="0"/>
          </a:p>
          <a:p>
            <a:pPr algn="just"/>
            <a:r>
              <a:rPr lang="en-IN" sz="2000" dirty="0" err="1" smtClean="0"/>
              <a:t>Pune</a:t>
            </a:r>
            <a:r>
              <a:rPr lang="en-IN" sz="2000" dirty="0" smtClean="0"/>
              <a:t> has a </a:t>
            </a:r>
            <a:r>
              <a:rPr lang="en-IN" sz="2000" dirty="0" smtClean="0"/>
              <a:t>huge demand of all kinds of outside food. Apart from the traditional </a:t>
            </a:r>
            <a:r>
              <a:rPr lang="en-IN" sz="2000" dirty="0" err="1" smtClean="0"/>
              <a:t>Maharashtrian</a:t>
            </a:r>
            <a:r>
              <a:rPr lang="en-IN" sz="2000" dirty="0" smtClean="0"/>
              <a:t>, Gujarati and North Karnataka cuisine, there’s a good demand for international delicacies.</a:t>
            </a:r>
          </a:p>
          <a:p>
            <a:pPr>
              <a:buNone/>
            </a:pPr>
            <a:r>
              <a:rPr lang="en-IN" sz="2000" dirty="0" smtClean="0"/>
              <a:t> 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00504"/>
            <a:ext cx="685804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Problem &amp; 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By using data science methods and machine learning methods such as </a:t>
            </a:r>
            <a:r>
              <a:rPr lang="en-IN" sz="2000" b="1" dirty="0" smtClean="0"/>
              <a:t>clustering</a:t>
            </a:r>
            <a:r>
              <a:rPr lang="en-IN" sz="2000" dirty="0" smtClean="0"/>
              <a:t>, </a:t>
            </a:r>
            <a:r>
              <a:rPr lang="en-IN" sz="2000" dirty="0" smtClean="0"/>
              <a:t>we aim to answer: </a:t>
            </a:r>
            <a:r>
              <a:rPr lang="en-IN" sz="2000" b="1" dirty="0" smtClean="0"/>
              <a:t>In </a:t>
            </a:r>
            <a:r>
              <a:rPr lang="en-IN" sz="2000" b="1" dirty="0" err="1" smtClean="0"/>
              <a:t>Pune</a:t>
            </a:r>
            <a:r>
              <a:rPr lang="en-IN" sz="2000" b="1" dirty="0" smtClean="0"/>
              <a:t>, if an entrepreneur wants to open a Chinese restaurant, where should they consider opening it?</a:t>
            </a:r>
          </a:p>
          <a:p>
            <a:pPr algn="r"/>
            <a:endParaRPr lang="en-IN" sz="2000" dirty="0" smtClean="0"/>
          </a:p>
          <a:p>
            <a:pPr algn="just"/>
            <a:r>
              <a:rPr lang="en-IN" sz="2000" dirty="0" smtClean="0"/>
              <a:t>A </a:t>
            </a:r>
            <a:r>
              <a:rPr lang="en-IN" sz="2000" dirty="0" smtClean="0"/>
              <a:t>great opportunity for a concept Chinese restaurateur who is based in </a:t>
            </a:r>
            <a:r>
              <a:rPr lang="en-IN" sz="2000" dirty="0" smtClean="0"/>
              <a:t>India.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214818"/>
            <a:ext cx="2286016" cy="236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Dataset containing </a:t>
            </a:r>
            <a:r>
              <a:rPr lang="en-IN" dirty="0" err="1" smtClean="0"/>
              <a:t>Pune</a:t>
            </a:r>
            <a:r>
              <a:rPr lang="en-IN" dirty="0" smtClean="0"/>
              <a:t> neighbourhoods via geonames.org</a:t>
            </a:r>
          </a:p>
          <a:p>
            <a:pPr lvl="0"/>
            <a:r>
              <a:rPr lang="en-IN" dirty="0" smtClean="0"/>
              <a:t>Getting Latitude and Longitude data of these neighbourhoods via </a:t>
            </a:r>
            <a:r>
              <a:rPr lang="en-IN" dirty="0" err="1" smtClean="0"/>
              <a:t>Geocoder</a:t>
            </a:r>
            <a:r>
              <a:rPr lang="en-IN" dirty="0" smtClean="0"/>
              <a:t> package</a:t>
            </a:r>
          </a:p>
          <a:p>
            <a:pPr lvl="0"/>
            <a:r>
              <a:rPr lang="en-IN" dirty="0" smtClean="0"/>
              <a:t>Using Foursquare API to get venue data related to these neighbourhoods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- post </a:t>
            </a:r>
            <a:r>
              <a:rPr lang="en-IN" dirty="0" smtClean="0"/>
              <a:t>p</a:t>
            </a:r>
            <a:r>
              <a:rPr lang="en-IN" dirty="0" smtClean="0"/>
              <a:t>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501122" cy="323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K-means </a:t>
            </a:r>
            <a:r>
              <a:rPr lang="en-IN" sz="2000" dirty="0" smtClean="0"/>
              <a:t>clustering algorithm identifies k number of </a:t>
            </a:r>
            <a:r>
              <a:rPr lang="en-IN" sz="2000" dirty="0" err="1" smtClean="0"/>
              <a:t>centriods</a:t>
            </a:r>
            <a:r>
              <a:rPr lang="en-IN" sz="2000" dirty="0" smtClean="0"/>
              <a:t>, and then allocates every data point to the nearest </a:t>
            </a:r>
            <a:r>
              <a:rPr lang="en-IN" sz="2000" dirty="0" smtClean="0"/>
              <a:t>cluster</a:t>
            </a:r>
          </a:p>
          <a:p>
            <a:pPr algn="just"/>
            <a:r>
              <a:rPr lang="en-IN" sz="2000" dirty="0" smtClean="0"/>
              <a:t>Clustered </a:t>
            </a:r>
            <a:r>
              <a:rPr lang="en-IN" sz="2000" dirty="0" smtClean="0"/>
              <a:t>the neighbourhoods in </a:t>
            </a:r>
            <a:r>
              <a:rPr lang="en-IN" sz="2000" dirty="0" err="1" smtClean="0"/>
              <a:t>Pune</a:t>
            </a:r>
            <a:r>
              <a:rPr lang="en-IN" sz="2000" dirty="0" smtClean="0"/>
              <a:t> into 3 clusters based on their frequency of occurrence for “Chinese food</a:t>
            </a:r>
            <a:r>
              <a:rPr lang="en-IN" sz="2000" dirty="0" smtClean="0"/>
              <a:t>”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00438"/>
            <a:ext cx="742955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lum bright="19000" contrast="-26000"/>
          </a:blip>
          <a:srcRect/>
          <a:stretch>
            <a:fillRect/>
          </a:stretch>
        </p:blipFill>
        <p:spPr bwMode="auto">
          <a:xfrm>
            <a:off x="285720" y="1500174"/>
            <a:ext cx="842968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and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1396"/>
            <a:ext cx="7467600" cy="4873752"/>
          </a:xfrm>
        </p:spPr>
        <p:txBody>
          <a:bodyPr/>
          <a:lstStyle/>
          <a:p>
            <a:pPr lvl="0" algn="just"/>
            <a:r>
              <a:rPr lang="en-IN" sz="2000" b="1" dirty="0" smtClean="0"/>
              <a:t>Cluster 0</a:t>
            </a:r>
            <a:r>
              <a:rPr lang="en-IN" sz="2000" dirty="0" smtClean="0"/>
              <a:t>: Neighbourhoods with little or no Chinese restaurants</a:t>
            </a:r>
          </a:p>
          <a:p>
            <a:pPr lvl="0" algn="just"/>
            <a:r>
              <a:rPr lang="en-IN" sz="2000" b="1" dirty="0" smtClean="0"/>
              <a:t>Cluster 1</a:t>
            </a:r>
            <a:r>
              <a:rPr lang="en-IN" sz="2000" dirty="0" smtClean="0"/>
              <a:t>: Neighbourhoods with few </a:t>
            </a:r>
            <a:r>
              <a:rPr lang="en-IN" sz="2000" dirty="0" smtClean="0"/>
              <a:t>number of Chinese </a:t>
            </a:r>
            <a:r>
              <a:rPr lang="en-IN" sz="2000" dirty="0" smtClean="0"/>
              <a:t>restaurants</a:t>
            </a:r>
          </a:p>
          <a:p>
            <a:pPr lvl="0" algn="just"/>
            <a:r>
              <a:rPr lang="en-IN" sz="2000" b="1" dirty="0" smtClean="0"/>
              <a:t>Cluster 2</a:t>
            </a:r>
            <a:r>
              <a:rPr lang="en-IN" sz="2000" dirty="0" smtClean="0"/>
              <a:t>: Neighbourhoods with high number of Chinese restaurants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28596" y="1928802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28596" y="2571744"/>
            <a:ext cx="285752" cy="2857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28596" y="3286124"/>
            <a:ext cx="285752" cy="28575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Most </a:t>
            </a:r>
            <a:r>
              <a:rPr lang="en-IN" sz="2000" dirty="0" smtClean="0"/>
              <a:t>of Chinese restaurants are in Cluster 2 which is around </a:t>
            </a:r>
            <a:r>
              <a:rPr lang="en-IN" sz="2000" dirty="0" err="1" smtClean="0"/>
              <a:t>Sus</a:t>
            </a:r>
            <a:r>
              <a:rPr lang="en-IN" sz="2000" dirty="0" smtClean="0"/>
              <a:t>, </a:t>
            </a:r>
            <a:r>
              <a:rPr lang="en-IN" sz="2000" dirty="0" err="1" smtClean="0"/>
              <a:t>Bavdhan</a:t>
            </a:r>
            <a:r>
              <a:rPr lang="en-IN" sz="2000" dirty="0" smtClean="0"/>
              <a:t> and Armament areas </a:t>
            </a:r>
          </a:p>
          <a:p>
            <a:pPr algn="just"/>
            <a:r>
              <a:rPr lang="en-IN" sz="2000" dirty="0" smtClean="0"/>
              <a:t>lowest </a:t>
            </a:r>
            <a:r>
              <a:rPr lang="en-IN" sz="2000" dirty="0" smtClean="0"/>
              <a:t>(close to zero) </a:t>
            </a:r>
            <a:r>
              <a:rPr lang="en-IN" sz="2000" dirty="0" smtClean="0"/>
              <a:t>are in </a:t>
            </a:r>
            <a:r>
              <a:rPr lang="en-IN" sz="2000" dirty="0" smtClean="0"/>
              <a:t>Cluster 0 areas which are </a:t>
            </a:r>
            <a:r>
              <a:rPr lang="en-IN" sz="2000" dirty="0" err="1" smtClean="0"/>
              <a:t>Lonavala</a:t>
            </a:r>
            <a:r>
              <a:rPr lang="en-IN" sz="2000" dirty="0" smtClean="0"/>
              <a:t>, </a:t>
            </a:r>
            <a:r>
              <a:rPr lang="en-IN" sz="2000" dirty="0" err="1" smtClean="0"/>
              <a:t>Narayan</a:t>
            </a:r>
            <a:r>
              <a:rPr lang="en-IN" sz="2000" dirty="0" smtClean="0"/>
              <a:t> </a:t>
            </a:r>
            <a:r>
              <a:rPr lang="en-IN" sz="2000" dirty="0" err="1" smtClean="0"/>
              <a:t>Peth</a:t>
            </a:r>
            <a:r>
              <a:rPr lang="en-IN" sz="2000" dirty="0" smtClean="0"/>
              <a:t>, </a:t>
            </a:r>
            <a:r>
              <a:rPr lang="en-IN" sz="2000" dirty="0" err="1" smtClean="0"/>
              <a:t>Yerwada</a:t>
            </a:r>
            <a:r>
              <a:rPr lang="en-IN" sz="2000" dirty="0" smtClean="0"/>
              <a:t> areas. </a:t>
            </a:r>
            <a:endParaRPr lang="en-IN" sz="2000" dirty="0" smtClean="0"/>
          </a:p>
          <a:p>
            <a:pPr algn="just"/>
            <a:r>
              <a:rPr lang="en-IN" sz="2000" dirty="0" err="1" smtClean="0"/>
              <a:t>Vadgaon</a:t>
            </a:r>
            <a:r>
              <a:rPr lang="en-IN" sz="2000" dirty="0" smtClean="0"/>
              <a:t> </a:t>
            </a:r>
            <a:r>
              <a:rPr lang="en-IN" sz="2000" dirty="0" smtClean="0"/>
              <a:t>Sheri, Film Institute </a:t>
            </a:r>
            <a:r>
              <a:rPr lang="en-IN" sz="2000" dirty="0" smtClean="0"/>
              <a:t> areas have a low competition. </a:t>
            </a:r>
          </a:p>
          <a:p>
            <a:pPr algn="just"/>
            <a:r>
              <a:rPr lang="en-IN" sz="2000" dirty="0" smtClean="0"/>
              <a:t>Recommendation -  Open a Chinese restaurant in the locations with little to no competition (Cluster s 1 and 2)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2000" dirty="0" smtClean="0"/>
              <a:t>List of neighbourhoods </a:t>
            </a:r>
            <a:r>
              <a:rPr lang="en-IN" sz="2000" dirty="0" smtClean="0"/>
              <a:t>in </a:t>
            </a:r>
            <a:r>
              <a:rPr lang="en-IN" sz="2000" dirty="0" err="1" smtClean="0"/>
              <a:t>Pune</a:t>
            </a:r>
            <a:r>
              <a:rPr lang="en-IN" sz="2000" dirty="0" smtClean="0"/>
              <a:t>: </a:t>
            </a:r>
            <a:r>
              <a:rPr lang="en-IN" sz="2000" u="sng" dirty="0" smtClean="0">
                <a:hlinkClick r:id="rId2"/>
              </a:rPr>
              <a:t>https</a:t>
            </a:r>
            <a:r>
              <a:rPr lang="en-IN" sz="2000" u="sng" dirty="0" smtClean="0">
                <a:hlinkClick r:id="rId2"/>
              </a:rPr>
              <a:t>://download.geonames.org/export/zip/</a:t>
            </a:r>
            <a:endParaRPr lang="en-IN" sz="2000" dirty="0" smtClean="0"/>
          </a:p>
          <a:p>
            <a:pPr lvl="0"/>
            <a:r>
              <a:rPr lang="en-IN" sz="2000" dirty="0" smtClean="0"/>
              <a:t>Foursquare Developer </a:t>
            </a:r>
            <a:r>
              <a:rPr lang="en-IN" sz="2000" dirty="0" smtClean="0"/>
              <a:t>Documentation: </a:t>
            </a:r>
            <a:r>
              <a:rPr lang="en-IN" sz="2000" u="sng" dirty="0" smtClean="0">
                <a:hlinkClick r:id="rId3"/>
              </a:rPr>
              <a:t>https</a:t>
            </a:r>
            <a:r>
              <a:rPr lang="en-IN" sz="2000" u="sng" dirty="0" smtClean="0">
                <a:hlinkClick r:id="rId3"/>
              </a:rPr>
              <a:t>://developer.foursquare.com/docs</a:t>
            </a:r>
            <a:endParaRPr lang="en-IN" sz="2000" dirty="0" smtClean="0"/>
          </a:p>
          <a:p>
            <a:pPr lvl="0"/>
            <a:r>
              <a:rPr lang="en-IN" sz="2000" dirty="0" smtClean="0"/>
              <a:t>All codes for this project can be found here</a:t>
            </a:r>
            <a:r>
              <a:rPr lang="en-IN" sz="2000" dirty="0" smtClean="0"/>
              <a:t>: </a:t>
            </a:r>
            <a:r>
              <a:rPr lang="en-IN" sz="2000" dirty="0" smtClean="0">
                <a:hlinkClick r:id="rId4"/>
              </a:rPr>
              <a:t>https://github.com/GB1111/Coursera_Capstone/blob/master/BestPlacesInPuneForChinese.ipynb</a:t>
            </a: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423</TotalTime>
  <Words>348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Finding Best Places For Chinese Restaurants in Pune </vt:lpstr>
      <vt:lpstr>Pune as a Food Hub</vt:lpstr>
      <vt:lpstr>Business Problem &amp; Target Audience</vt:lpstr>
      <vt:lpstr>Data Sources</vt:lpstr>
      <vt:lpstr>Dataset - post processing</vt:lpstr>
      <vt:lpstr>K-Means Clustering</vt:lpstr>
      <vt:lpstr>Results and Visualisation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lp</dc:creator>
  <cp:lastModifiedBy>dell lp</cp:lastModifiedBy>
  <cp:revision>14</cp:revision>
  <dcterms:created xsi:type="dcterms:W3CDTF">2020-04-27T12:11:18Z</dcterms:created>
  <dcterms:modified xsi:type="dcterms:W3CDTF">2020-04-27T19:14:55Z</dcterms:modified>
</cp:coreProperties>
</file>