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1"/>
  </p:sldMasterIdLst>
  <p:notesMasterIdLst>
    <p:notesMasterId r:id="rId6"/>
  </p:notesMasterIdLst>
  <p:handoutMasterIdLst>
    <p:handoutMasterId r:id="rId7"/>
  </p:handoutMasterIdLst>
  <p:sldIdLst>
    <p:sldId id="340" r:id="rId2"/>
    <p:sldId id="361" r:id="rId3"/>
    <p:sldId id="341" r:id="rId4"/>
    <p:sldId id="362" r:id="rId5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rgbClr val="003300"/>
        </a:solidFill>
        <a:latin typeface="Times New Roman" pitchFamily="18" charset="0"/>
        <a:ea typeface="幼圆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9900"/>
    <a:srgbClr val="990099"/>
    <a:srgbClr val="CC00CC"/>
    <a:srgbClr val="800080"/>
    <a:srgbClr val="CC0066"/>
    <a:srgbClr val="660066"/>
    <a:srgbClr val="59E6F9"/>
    <a:srgbClr val="00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6" autoAdjust="0"/>
    <p:restoredTop sz="87838" autoAdjust="0"/>
  </p:normalViewPr>
  <p:slideViewPr>
    <p:cSldViewPr>
      <p:cViewPr>
        <p:scale>
          <a:sx n="70" d="100"/>
          <a:sy n="70" d="100"/>
        </p:scale>
        <p:origin x="-49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989B6-2ED1-48B7-B8A8-561273AF83D2}" type="datetimeFigureOut">
              <a:rPr lang="zh-CN" altLang="en-US" smtClean="0"/>
              <a:pPr/>
              <a:t>2010/9/23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02AB-B142-4ADB-88AD-8071E236968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endParaRPr lang="en-US" altLang="zh-CN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ea typeface="宋体" charset="-122"/>
              </a:defRPr>
            </a:lvl1pPr>
          </a:lstStyle>
          <a:p>
            <a:fld id="{53EC83A6-0A8A-470B-966B-455DAE7E390B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72" name="Rectangle 140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251520" y="1711638"/>
            <a:ext cx="8640960" cy="1357322"/>
          </a:xfrm>
          <a:noFill/>
          <a:ln w="76200">
            <a:noFill/>
          </a:ln>
        </p:spPr>
        <p:txBody>
          <a:bodyPr anchor="ctr"/>
          <a:lstStyle>
            <a:lvl1pPr algn="ctr">
              <a:defRPr sz="4400">
                <a:solidFill>
                  <a:schemeClr val="tx1"/>
                </a:solidFill>
                <a:latin typeface="Georgia" pitchFamily="18" charset="0"/>
                <a:ea typeface="黑体" pitchFamily="49" charset="-122"/>
                <a:cs typeface="David" pitchFamily="34" charset="-79"/>
              </a:defRPr>
            </a:lvl1pPr>
          </a:lstStyle>
          <a:p>
            <a:r>
              <a:rPr lang="en-US" altLang="zh-CN" dirty="0" smtClean="0"/>
              <a:t>Title of the Presentation</a:t>
            </a:r>
            <a:endParaRPr lang="zh-CN" altLang="en-US" dirty="0"/>
          </a:p>
        </p:txBody>
      </p:sp>
      <p:pic>
        <p:nvPicPr>
          <p:cNvPr id="69773" name="Picture 141" descr="二校门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DFAF5"/>
              </a:clrFrom>
              <a:clrTo>
                <a:srgbClr val="FDFAF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522099"/>
            <a:ext cx="2786050" cy="3335901"/>
          </a:xfrm>
          <a:prstGeom prst="rect">
            <a:avLst/>
          </a:prstGeom>
          <a:noFill/>
        </p:spPr>
      </p:pic>
      <p:sp>
        <p:nvSpPr>
          <p:cNvPr id="13" name="Rectangle 6"/>
          <p:cNvSpPr>
            <a:spLocks noChangeArrowheads="1"/>
          </p:cNvSpPr>
          <p:nvPr userDrawn="1"/>
        </p:nvSpPr>
        <p:spPr bwMode="auto">
          <a:xfrm>
            <a:off x="6731645" y="4859868"/>
            <a:ext cx="2088232" cy="360040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5147469" y="4859868"/>
            <a:ext cx="15319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800" b="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Presented by</a:t>
            </a:r>
            <a:endParaRPr lang="en-US" altLang="zh-CN" sz="1800" b="0" i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6" name="Rectangle 11"/>
          <p:cNvSpPr>
            <a:spLocks noChangeArrowheads="1"/>
          </p:cNvSpPr>
          <p:nvPr userDrawn="1"/>
        </p:nvSpPr>
        <p:spPr bwMode="auto">
          <a:xfrm>
            <a:off x="5147469" y="4845554"/>
            <a:ext cx="3649662" cy="360363"/>
          </a:xfrm>
          <a:prstGeom prst="rect">
            <a:avLst/>
          </a:prstGeom>
          <a:noFill/>
          <a:ln w="6350">
            <a:solidFill>
              <a:srgbClr val="FFCC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28" name="Picture 4" descr="E:\Users\nslab\Desktop\thu_logo1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040" y="228219"/>
            <a:ext cx="899592" cy="896752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 userDrawn="1"/>
        </p:nvSpPr>
        <p:spPr>
          <a:xfrm>
            <a:off x="4788024" y="406405"/>
            <a:ext cx="1092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NS</a:t>
            </a:r>
            <a:r>
              <a:rPr lang="en-US" sz="2000" b="0" i="1" dirty="0" smtClean="0">
                <a:solidFill>
                  <a:srgbClr val="0000FF"/>
                </a:solidFill>
                <a:latin typeface="Bernard MT Condensed" pitchFamily="18" charset="0"/>
                <a:ea typeface="微软雅黑" pitchFamily="34" charset="-122"/>
              </a:rPr>
              <a:t>LAB</a:t>
            </a:r>
            <a:endParaRPr lang="en-US" sz="1800" b="1" i="0" dirty="0">
              <a:solidFill>
                <a:srgbClr val="990099"/>
              </a:solidFill>
              <a:latin typeface="Century" pitchFamily="18" charset="0"/>
              <a:ea typeface="微软雅黑" pitchFamily="34" charset="-122"/>
            </a:endParaRPr>
          </a:p>
        </p:txBody>
      </p:sp>
      <p:cxnSp>
        <p:nvCxnSpPr>
          <p:cNvPr id="21" name="Straight Connector 20"/>
          <p:cNvCxnSpPr/>
          <p:nvPr userDrawn="1"/>
        </p:nvCxnSpPr>
        <p:spPr bwMode="auto">
          <a:xfrm>
            <a:off x="4788024" y="908720"/>
            <a:ext cx="3960440" cy="0"/>
          </a:xfrm>
          <a:prstGeom prst="line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 userDrawn="1"/>
        </p:nvSpPr>
        <p:spPr>
          <a:xfrm>
            <a:off x="5724128" y="58061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 smtClean="0">
                <a:solidFill>
                  <a:srgbClr val="990099"/>
                </a:solidFill>
                <a:latin typeface="Century" pitchFamily="18" charset="0"/>
                <a:ea typeface="微软雅黑" pitchFamily="34" charset="-122"/>
              </a:rPr>
              <a:t>TSINGHUA UNIVERSITY</a:t>
            </a:r>
            <a:endParaRPr lang="en-US" sz="1800" b="1" dirty="0">
              <a:solidFill>
                <a:srgbClr val="990099"/>
              </a:solidFill>
              <a:latin typeface="Century" pitchFamily="18" charset="0"/>
              <a:ea typeface="微软雅黑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272338" cy="71913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9138" y="1196975"/>
            <a:ext cx="3971925" cy="52451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43463" y="1196975"/>
            <a:ext cx="3973512" cy="2546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43463" y="3895725"/>
            <a:ext cx="3973512" cy="254635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Impact" pitchFamily="34" charset="0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u"/>
              <a:defRPr/>
            </a:lvl1pPr>
            <a:lvl2pPr>
              <a:buFont typeface="Arial" pitchFamily="34" charset="0"/>
              <a:buChar char="•"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196975"/>
            <a:ext cx="397192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3463" y="1196975"/>
            <a:ext cx="3973512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2913" y="188913"/>
            <a:ext cx="2024062" cy="6253162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138" y="188913"/>
            <a:ext cx="5921375" cy="6253162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44" name="Rectangle 36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188913"/>
            <a:ext cx="7272338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  <a:endParaRPr lang="zh-CN" altLang="en-US" dirty="0" smtClean="0"/>
          </a:p>
        </p:txBody>
      </p:sp>
      <p:sp>
        <p:nvSpPr>
          <p:cNvPr id="68645" name="Rectangle 3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196975"/>
            <a:ext cx="8097837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marR="0" lvl="0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Click to edit Master text styles</a:t>
            </a:r>
          </a:p>
          <a:p>
            <a:pPr marL="341313" marR="0" lvl="1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Second level</a:t>
            </a:r>
          </a:p>
          <a:p>
            <a:pPr marL="341313" marR="0" lvl="2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Third level</a:t>
            </a:r>
          </a:p>
          <a:p>
            <a:pPr marL="341313" marR="0" lvl="3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Fourth level</a:t>
            </a:r>
          </a:p>
          <a:p>
            <a:pPr marL="341313" marR="0" lvl="4" indent="-34131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000364" y="6519470"/>
            <a:ext cx="41639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1" dirty="0" smtClean="0">
                <a:solidFill>
                  <a:srgbClr val="0000FF">
                    <a:alpha val="38000"/>
                  </a:srgbClr>
                </a:solidFill>
                <a:latin typeface="Bernard MT Condensed" pitchFamily="18" charset="0"/>
                <a:ea typeface="微软雅黑" pitchFamily="34" charset="-122"/>
              </a:rPr>
              <a:t>NS</a:t>
            </a:r>
            <a:r>
              <a:rPr lang="en-US" sz="1200" b="0" i="1" dirty="0" smtClean="0">
                <a:solidFill>
                  <a:srgbClr val="0000FF">
                    <a:alpha val="38000"/>
                  </a:srgbClr>
                </a:solidFill>
                <a:latin typeface="Bernard MT Condensed" pitchFamily="18" charset="0"/>
                <a:ea typeface="微软雅黑" pitchFamily="34" charset="-122"/>
              </a:rPr>
              <a:t>LAB</a:t>
            </a:r>
            <a:r>
              <a:rPr lang="en-US" sz="1400" b="0" dirty="0" smtClean="0">
                <a:solidFill>
                  <a:schemeClr val="bg1">
                    <a:lumMod val="50000"/>
                    <a:alpha val="65000"/>
                  </a:schemeClr>
                </a:solidFill>
                <a:latin typeface="+mn-lt"/>
                <a:ea typeface="微软雅黑" pitchFamily="34" charset="-122"/>
              </a:rPr>
              <a:t>@</a:t>
            </a:r>
            <a:r>
              <a:rPr lang="en-US" sz="1600" b="0" dirty="0" smtClean="0">
                <a:solidFill>
                  <a:srgbClr val="990099">
                    <a:alpha val="38000"/>
                  </a:srgbClr>
                </a:solidFill>
                <a:latin typeface="Century" pitchFamily="18" charset="0"/>
                <a:ea typeface="微软雅黑" pitchFamily="34" charset="-122"/>
              </a:rPr>
              <a:t>RIIT of TSINGHUA UNIVERSITY</a:t>
            </a:r>
          </a:p>
          <a:p>
            <a:endParaRPr lang="zh-CN" altLang="en-US" sz="1600" b="1" dirty="0">
              <a:solidFill>
                <a:schemeClr val="bg2"/>
              </a:solidFill>
              <a:latin typeface="Lucida Bright" pitchFamily="18" charset="0"/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ransition/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0">
          <a:solidFill>
            <a:schemeClr val="tx1"/>
          </a:solidFill>
          <a:latin typeface="Impact" pitchFamily="34" charset="0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1313" marR="0" indent="-341313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60000"/>
        <a:buFont typeface="Arial" pitchFamily="34" charset="0"/>
        <a:buChar char="•"/>
        <a:tabLst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5000"/>
        <a:buFont typeface="Arial" pitchFamily="34" charset="0"/>
        <a:buChar char="•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5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Arial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Autofit/>
          </a:bodyPr>
          <a:lstStyle/>
          <a:p>
            <a:r>
              <a:rPr lang="en-US" altLang="zh-CN" i="1" dirty="0" err="1" smtClean="0">
                <a:solidFill>
                  <a:schemeClr val="tx1"/>
                </a:solidFill>
              </a:rPr>
              <a:t>NSLab</a:t>
            </a:r>
            <a:r>
              <a:rPr lang="en-US" altLang="zh-CN" i="1" dirty="0" smtClean="0">
                <a:solidFill>
                  <a:schemeClr val="tx1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Network Security Laboratory of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Tsinghua</a:t>
            </a:r>
            <a:r>
              <a:rPr lang="en-US" altLang="zh-CN" sz="3200" dirty="0" smtClean="0">
                <a:solidFill>
                  <a:schemeClr val="tx1"/>
                </a:solidFill>
              </a:rPr>
              <a:t> University, Beijing, China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2240" y="475708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presenter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5405154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CAE7B12-CD40-4AAA-96A7-8F6CB2CD0ACE}" type="datetime4"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September 23, 2010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59632" y="3068960"/>
            <a:ext cx="6912768" cy="43088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黑体" pitchFamily="49" charset="-122"/>
                <a:cs typeface="David" pitchFamily="34" charset="-79"/>
              </a:rPr>
              <a:t>Authors name here</a:t>
            </a:r>
            <a:endParaRPr kumimoji="0" lang="en-US" sz="220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黑体" pitchFamily="49" charset="-122"/>
              <a:cs typeface="David" pitchFamily="34" charset="-79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kern="1200" dirty="0" smtClean="0">
                <a:latin typeface="Impact" pitchFamily="34" charset="0"/>
                <a:cs typeface="+mn-cs"/>
              </a:rPr>
              <a:t>Content</a:t>
            </a:r>
            <a:endParaRPr lang="zh-CN" altLang="en-US" sz="3200" kern="1200" dirty="0">
              <a:latin typeface="Impact" pitchFamily="34" charset="0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771800" y="1916832"/>
            <a:ext cx="4572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003300"/>
              </a:solidFill>
              <a:effectLst/>
              <a:latin typeface="Times New Roman" pitchFamily="18" charset="0"/>
              <a:ea typeface="幼圆" pitchFamily="49" charset="-122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144416" y="2348880"/>
            <a:ext cx="265172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419872" y="1844824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Background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71800" y="2564904"/>
            <a:ext cx="4572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003300"/>
              </a:solidFill>
              <a:effectLst/>
              <a:latin typeface="Times New Roman" pitchFamily="18" charset="0"/>
              <a:ea typeface="幼圆" pitchFamily="49" charset="-122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144416" y="2996952"/>
            <a:ext cx="265172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419872" y="249289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Design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71800" y="3212976"/>
            <a:ext cx="4572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003300"/>
              </a:solidFill>
              <a:effectLst/>
              <a:latin typeface="Times New Roman" pitchFamily="18" charset="0"/>
              <a:ea typeface="幼圆" pitchFamily="49" charset="-122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3144416" y="3645024"/>
            <a:ext cx="265172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419872" y="3140968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Evaluation</a:t>
            </a:r>
            <a:endParaRPr lang="zh-CN" altLang="en-US" sz="2800" dirty="0"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771800" y="3907904"/>
            <a:ext cx="457200" cy="4572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rgbClr val="003300"/>
              </a:solidFill>
              <a:effectLst/>
              <a:latin typeface="Times New Roman" pitchFamily="18" charset="0"/>
              <a:ea typeface="幼圆" pitchFamily="49" charset="-122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3144416" y="4339952"/>
            <a:ext cx="265172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419872" y="383589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dirty="0" smtClean="0">
                <a:solidFill>
                  <a:schemeClr val="tx1"/>
                </a:solidFill>
                <a:latin typeface="Impact" pitchFamily="34" charset="0"/>
                <a:ea typeface="微软雅黑" pitchFamily="34" charset="-122"/>
              </a:rPr>
              <a:t>Conclusion</a:t>
            </a:r>
            <a:endParaRPr lang="zh-CN" altLang="en-US" sz="3200" dirty="0" smtClean="0">
              <a:solidFill>
                <a:schemeClr val="tx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0000"/>
            <a:lum/>
          </a:blip>
          <a:srcRect/>
          <a:stretch>
            <a:fillRect t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Impact" pitchFamily="34" charset="0"/>
              </a:rPr>
              <a:t>Background</a:t>
            </a:r>
            <a:endParaRPr lang="zh-CN" altLang="en-US" dirty="0"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Flow management over Internet</a:t>
            </a:r>
          </a:p>
          <a:p>
            <a:pPr lvl="1"/>
            <a:r>
              <a:rPr lang="en-US" altLang="zh-CN" dirty="0" smtClean="0"/>
              <a:t>Decades long efforts</a:t>
            </a:r>
          </a:p>
          <a:p>
            <a:pPr lvl="2"/>
            <a:r>
              <a:rPr lang="en-US" altLang="zh-CN" dirty="0" smtClean="0"/>
              <a:t>Latency,  bandwidth</a:t>
            </a:r>
          </a:p>
          <a:p>
            <a:pPr lvl="2"/>
            <a:r>
              <a:rPr lang="en-US" altLang="zh-CN" dirty="0" smtClean="0"/>
              <a:t>Congestion avoiding</a:t>
            </a:r>
          </a:p>
          <a:p>
            <a:pPr lvl="1"/>
            <a:r>
              <a:rPr lang="en-US" altLang="zh-CN" dirty="0" smtClean="0"/>
              <a:t>Focus on problems over Internet</a:t>
            </a:r>
          </a:p>
          <a:p>
            <a:pPr lvl="1"/>
            <a:r>
              <a:rPr lang="en-US" altLang="zh-CN" dirty="0" smtClean="0"/>
              <a:t>Two main challenges</a:t>
            </a:r>
          </a:p>
          <a:p>
            <a:pPr lvl="2"/>
            <a:r>
              <a:rPr lang="en-US" altLang="zh-CN" dirty="0" smtClean="0"/>
              <a:t>Precious Modeling is difficult to give</a:t>
            </a:r>
          </a:p>
          <a:p>
            <a:pPr lvl="2"/>
            <a:r>
              <a:rPr lang="en-US" altLang="zh-CN" dirty="0" smtClean="0"/>
              <a:t>No perfect experimental platform</a:t>
            </a:r>
          </a:p>
          <a:p>
            <a:pPr lvl="1"/>
            <a:r>
              <a:rPr lang="en-US" altLang="zh-CN" dirty="0" smtClean="0"/>
              <a:t>Effective flow management is still lacking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>
            <a:noAutofit/>
          </a:bodyPr>
          <a:lstStyle/>
          <a:p>
            <a:r>
              <a:rPr lang="en-US" altLang="zh-CN" i="1" dirty="0" err="1" smtClean="0">
                <a:solidFill>
                  <a:schemeClr val="tx1"/>
                </a:solidFill>
              </a:rPr>
              <a:t>NSLab</a:t>
            </a:r>
            <a:r>
              <a:rPr lang="en-US" altLang="zh-CN" i="1" dirty="0" smtClean="0">
                <a:solidFill>
                  <a:schemeClr val="tx1"/>
                </a:solidFill>
              </a:rPr>
              <a:t>: </a:t>
            </a:r>
            <a:r>
              <a:rPr lang="en-US" altLang="zh-CN" sz="3200" dirty="0" smtClean="0">
                <a:solidFill>
                  <a:schemeClr val="tx1"/>
                </a:solidFill>
              </a:rPr>
              <a:t>Network Security Laboratory of </a:t>
            </a:r>
            <a:r>
              <a:rPr lang="en-US" altLang="zh-CN" sz="3200" dirty="0" err="1" smtClean="0">
                <a:solidFill>
                  <a:schemeClr val="tx1"/>
                </a:solidFill>
              </a:rPr>
              <a:t>Tsinghua</a:t>
            </a:r>
            <a:r>
              <a:rPr lang="en-US" altLang="zh-CN" sz="3200" dirty="0" smtClean="0">
                <a:solidFill>
                  <a:schemeClr val="tx1"/>
                </a:solidFill>
              </a:rPr>
              <a:t> University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32240" y="4757082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presenter</a:t>
            </a:r>
            <a:endParaRPr lang="en-US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88224" y="5405154"/>
            <a:ext cx="2241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5CAE7B12-CD40-4AAA-96A7-8F6CB2CD0ACE}" type="datetime4">
              <a:rPr lang="en-US" sz="2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September 23, 2010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259632" y="3068960"/>
            <a:ext cx="6912768" cy="430887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黑体" pitchFamily="49" charset="-122"/>
                <a:cs typeface="David" pitchFamily="34" charset="-79"/>
              </a:rPr>
              <a:t>Authors name here</a:t>
            </a:r>
            <a:endParaRPr kumimoji="0" lang="en-US" sz="220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黑体" pitchFamily="49" charset="-122"/>
              <a:cs typeface="David" pitchFamily="34" charset="-79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9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3300"/>
              </a:solidFill>
              <a:effectLst/>
              <a:latin typeface="Times New Roman" pitchFamily="18" charset="0"/>
              <a:ea typeface="幼圆" pitchFamily="49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36512" y="1412776"/>
            <a:ext cx="9180512" cy="21602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4800" dirty="0" smtClean="0">
                <a:solidFill>
                  <a:schemeClr val="tx1"/>
                </a:solidFill>
                <a:latin typeface="Comic Sans MS" pitchFamily="66" charset="0"/>
              </a:rPr>
              <a:t>Thanks for the participation!</a:t>
            </a:r>
          </a:p>
          <a:p>
            <a:r>
              <a:rPr lang="en-US" altLang="zh-CN" dirty="0" smtClean="0">
                <a:solidFill>
                  <a:schemeClr val="tx1"/>
                </a:solidFill>
                <a:latin typeface="Comic Sans MS" pitchFamily="66" charset="0"/>
              </a:rPr>
              <a:t>Any question, feel free to contact </a:t>
            </a:r>
          </a:p>
          <a:p>
            <a:r>
              <a:rPr lang="en-US" altLang="zh-CN" dirty="0" smtClean="0">
                <a:solidFill>
                  <a:srgbClr val="0000FF"/>
                </a:solidFill>
                <a:latin typeface="Comic Sans MS" pitchFamily="66" charset="0"/>
              </a:rPr>
              <a:t>Author (author@nslab.tsinghua)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Comic Sans MS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Copy of NSLab Template">
  <a:themeElements>
    <a:clrScheme name="CFIN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CFINS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Times New Roman" pitchFamily="18" charset="0"/>
            <a:ea typeface="幼圆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003300"/>
            </a:solidFill>
            <a:effectLst/>
            <a:latin typeface="Times New Roman" pitchFamily="18" charset="0"/>
            <a:ea typeface="幼圆" pitchFamily="49" charset="-122"/>
          </a:defRPr>
        </a:defPPr>
      </a:lstStyle>
    </a:lnDef>
  </a:objectDefaults>
  <a:extraClrSchemeLst>
    <a:extraClrScheme>
      <a:clrScheme name="CFIN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FIN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FIN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NSLab Template</Template>
  <TotalTime>486</TotalTime>
  <Words>88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Copy of NSLab Template</vt:lpstr>
      <vt:lpstr>NSLab: Network Security Laboratory of Tsinghua University, Beijing, China</vt:lpstr>
      <vt:lpstr>Content</vt:lpstr>
      <vt:lpstr>Background</vt:lpstr>
      <vt:lpstr>NSLab: Network Security Laboratory of Tsinghua University</vt:lpstr>
    </vt:vector>
  </TitlesOfParts>
  <Company>NSLab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 Report</dc:title>
  <dc:creator>POPLAR</dc:creator>
  <cp:lastModifiedBy>baohua</cp:lastModifiedBy>
  <cp:revision>87</cp:revision>
  <dcterms:created xsi:type="dcterms:W3CDTF">2010-06-09T03:25:53Z</dcterms:created>
  <dcterms:modified xsi:type="dcterms:W3CDTF">2010-09-23T18:26:33Z</dcterms:modified>
</cp:coreProperties>
</file>