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24"/>
  </p:notesMasterIdLst>
  <p:handoutMasterIdLst>
    <p:handoutMasterId r:id="rId25"/>
  </p:handoutMasterIdLst>
  <p:sldIdLst>
    <p:sldId id="281" r:id="rId2"/>
    <p:sldId id="257" r:id="rId3"/>
    <p:sldId id="259" r:id="rId4"/>
    <p:sldId id="260" r:id="rId5"/>
    <p:sldId id="262" r:id="rId6"/>
    <p:sldId id="263" r:id="rId7"/>
    <p:sldId id="283" r:id="rId8"/>
    <p:sldId id="284" r:id="rId9"/>
    <p:sldId id="288" r:id="rId10"/>
    <p:sldId id="287" r:id="rId11"/>
    <p:sldId id="278" r:id="rId12"/>
    <p:sldId id="279" r:id="rId13"/>
    <p:sldId id="280" r:id="rId14"/>
    <p:sldId id="264" r:id="rId15"/>
    <p:sldId id="265" r:id="rId16"/>
    <p:sldId id="267" r:id="rId17"/>
    <p:sldId id="268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20"/>
    <a:srgbClr val="3A9053"/>
    <a:srgbClr val="E74C3C"/>
    <a:srgbClr val="408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IPHIS: IMMUTABLE PERSONAL HEALTH INFORMATION SYSTEM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6B715-B900-475E-A43A-15D5F7C49F46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7BBB8-EF39-440A-AF10-69CA2B0F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4055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IPHIS: IMMUTABLE PERSONAL HEALTH INFORMATION SYSTEM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7DC1A-6D0A-4FD1-838B-C3B074CDC047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4E6C8-AEC9-4911-8682-804754147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882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4E6C8-AEC9-4911-8682-8047541476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16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4E6C8-AEC9-4911-8682-80475414760B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64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4E6C8-AEC9-4911-8682-8047541476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11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4E6C8-AEC9-4911-8682-8047541476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4086-DA32-4F8D-B31F-7121BBAEBEB0}" type="datetime1">
              <a:rPr lang="en-US" smtClean="0"/>
              <a:t>01-Aug-18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8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231B-4FB1-48B2-B8F9-90CC853BFA7F}" type="datetime1">
              <a:rPr lang="en-US" smtClean="0"/>
              <a:t>01-Aug-18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D19-2C95-4A42-A81E-56C1FBF9122B}" type="datetime1">
              <a:rPr lang="en-US" smtClean="0"/>
              <a:t>01-Aug-18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4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46A2-C40A-4E2B-A312-168BF40B399D}" type="datetime1">
              <a:rPr lang="en-US" smtClean="0"/>
              <a:t>01-Aug-18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3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6F57-7473-406F-B2D1-38BAE78E18BE}" type="datetime1">
              <a:rPr lang="en-US" smtClean="0"/>
              <a:t>01-Aug-18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6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AC64-459E-4F6E-A436-ACB6439DE206}" type="datetime1">
              <a:rPr lang="en-US" smtClean="0"/>
              <a:t>01-Aug-18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B72E-E2D4-4F6A-9D6E-DB53BD4C9A17}" type="datetime1">
              <a:rPr lang="en-US" smtClean="0"/>
              <a:t>01-Aug-18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7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01E-1259-4F99-A2BD-46489E167C1F}" type="datetime1">
              <a:rPr lang="en-US" smtClean="0"/>
              <a:t>01-Aug-18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9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5B28-DED1-4A91-8F65-57544116BA4A}" type="datetime1">
              <a:rPr lang="en-US" smtClean="0"/>
              <a:t>01-Aug-18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6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05B3-5904-4689-BB82-4E814DB5E2E9}" type="datetime1">
              <a:rPr lang="en-US" smtClean="0"/>
              <a:t>01-Aug-18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0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58E8-A33A-4425-A03D-925963E82067}" type="datetime1">
              <a:rPr lang="en-US" smtClean="0"/>
              <a:t>01-Aug-18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3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0807E-9191-4B89-9EE3-7FD00524AE24}" type="datetime1">
              <a:rPr lang="en-US" smtClean="0"/>
              <a:t>01-Aug-18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3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018" y="486888"/>
            <a:ext cx="10937174" cy="2261241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IPHIS: IMMUTABLE PERSONAL HEALTH INFORMATION SYSTEM</a:t>
            </a:r>
            <a:b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018" y="495582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Kaustubh S. Sawant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Date: 31-07-2018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Sponsored By: Microsoft, USA.</a:t>
            </a:r>
          </a:p>
          <a:p>
            <a:endParaRPr lang="en-US" dirty="0" smtClean="0"/>
          </a:p>
          <a:p>
            <a:pPr algn="l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68779" y="4750130"/>
            <a:ext cx="10189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194" y="2534157"/>
            <a:ext cx="2318821" cy="231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709300" y="1093371"/>
            <a:ext cx="720410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pragma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solidity </a:t>
            </a:r>
            <a:r>
              <a:rPr lang="en-US" sz="1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sz="14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contract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seller;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buyer;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b="1" dirty="0" err="1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 { Created, Locked, Inactive } State </a:t>
            </a: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constructor() </a:t>
            </a: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payable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seller </a:t>
            </a:r>
            <a:r>
              <a:rPr lang="en-US" sz="1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msg.sender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value </a:t>
            </a:r>
            <a:r>
              <a:rPr lang="en-US" sz="1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1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.value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400" dirty="0">
              <a:solidFill>
                <a:srgbClr val="007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((</a:t>
            </a:r>
            <a:r>
              <a:rPr lang="en-US" sz="14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value) </a:t>
            </a:r>
            <a:r>
              <a:rPr lang="en-US" sz="1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1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.value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"Value has to be even."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condition(</a:t>
            </a:r>
            <a:r>
              <a:rPr lang="en-US" sz="1400" dirty="0" err="1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_condition) { </a:t>
            </a:r>
            <a:endParaRPr lang="en-US" sz="1400" dirty="0">
              <a:solidFill>
                <a:srgbClr val="007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require(_condition);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_;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onlyBuyer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endParaRPr lang="en-US" sz="1400" dirty="0">
              <a:solidFill>
                <a:srgbClr val="007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require( </a:t>
            </a:r>
            <a:r>
              <a:rPr lang="en-US" sz="1400" dirty="0" err="1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1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.sender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buyer,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"Only buyer can call this." 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_;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 </a:t>
            </a:r>
          </a:p>
          <a:p>
            <a:pPr lvl="0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386" y="395275"/>
            <a:ext cx="6554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 units of code within a contract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2594" y="1358781"/>
            <a:ext cx="63153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modifier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onlySeller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endParaRPr lang="en-US" sz="1400" dirty="0">
              <a:solidFill>
                <a:srgbClr val="007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require( </a:t>
            </a:r>
            <a:r>
              <a:rPr lang="en-US" sz="1400" dirty="0" err="1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1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.sender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seller,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"Only seller can call this." 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_;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inState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(State _state) { </a:t>
            </a:r>
            <a:endParaRPr lang="en-US" sz="1400" dirty="0">
              <a:solidFill>
                <a:srgbClr val="007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require( state </a:t>
            </a:r>
            <a:r>
              <a:rPr lang="en-US" sz="1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_state,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"Invalid state." 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_;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Aborted();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PurchaseConfirmed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ItemReceived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abort() </a:t>
            </a: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onlySeller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inState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State.Created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emit Aborted();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state </a:t>
            </a:r>
            <a:r>
              <a:rPr lang="en-US" sz="1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State.Inactive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seller.transfer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).balance);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679250" y="3762782"/>
            <a:ext cx="5310500" cy="911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380" y="1041606"/>
            <a:ext cx="6313603" cy="44875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94804" y="1041606"/>
            <a:ext cx="5621393" cy="44875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7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7154" y="351692"/>
            <a:ext cx="10330962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Contract For Safe Remote Purchase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pragma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solidity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sz="16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 {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seller;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buyer;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{ Created, Locked, Inactive } State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payable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seller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msg.sender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16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.value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600" dirty="0">
              <a:solidFill>
                <a:srgbClr val="007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((</a:t>
            </a:r>
            <a:r>
              <a:rPr lang="en-US" sz="16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value)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16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.value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407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"Value has to be even."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condition(</a:t>
            </a:r>
            <a:r>
              <a:rPr lang="en-US" sz="1600" dirty="0" err="1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_condition) { </a:t>
            </a:r>
            <a:endParaRPr lang="en-US" sz="1600" dirty="0">
              <a:solidFill>
                <a:srgbClr val="007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require(_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condition);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_;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onlyBuyer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endParaRPr lang="en-US" sz="1600" dirty="0">
              <a:solidFill>
                <a:srgbClr val="007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16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.sender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buyer, </a:t>
            </a:r>
            <a:r>
              <a:rPr lang="en-US" sz="1600" dirty="0">
                <a:solidFill>
                  <a:srgbClr val="407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"Only buyer can call this."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_;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6634" y="1152304"/>
            <a:ext cx="7834439" cy="52040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9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7573" y="465992"/>
            <a:ext cx="99968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modifier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onlySeller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endParaRPr lang="en-US" sz="1600" dirty="0">
              <a:solidFill>
                <a:srgbClr val="007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require( </a:t>
            </a:r>
            <a:r>
              <a:rPr lang="en-US" sz="1600" dirty="0" err="1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.sender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seller, </a:t>
            </a:r>
            <a:r>
              <a:rPr lang="en-US" sz="1600" dirty="0">
                <a:solidFill>
                  <a:srgbClr val="407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"Only seller can call this."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_;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inState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(State _state) { </a:t>
            </a:r>
            <a:endParaRPr lang="en-US" sz="1600" dirty="0">
              <a:solidFill>
                <a:srgbClr val="007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require( state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_state, </a:t>
            </a:r>
            <a:r>
              <a:rPr lang="en-US" sz="1600" dirty="0">
                <a:solidFill>
                  <a:srgbClr val="407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"Invalid state."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_;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Aborted();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PurchaseConfirmed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ItemReceived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abort()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onlySeller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inState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State.Created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emit 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Aborted();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state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State.Inactive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seller.transfer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).balance);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confirmPurchase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inState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State.Created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condition(</a:t>
            </a:r>
            <a:r>
              <a:rPr lang="en-US" sz="16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msg.value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value))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payable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emit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PurchaseConfirmed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buyer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msg.sender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state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State.Locked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3531" y="400275"/>
            <a:ext cx="7834439" cy="52040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9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0520" y="1107584"/>
            <a:ext cx="96275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confirmReceived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onlyBuyer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inState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State.Locked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emit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ItemReceived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State.Inactive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buyer.transfer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seller.transfer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smtClean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).balance);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22946" y="836110"/>
            <a:ext cx="7687654" cy="248820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Types: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0633"/>
          </a:xfrm>
        </p:spPr>
        <p:txBody>
          <a:bodyPr>
            <a:noAutofit/>
          </a:bodyPr>
          <a:lstStyle/>
          <a:p>
            <a:pPr lvl="0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Boolean: - </a:t>
            </a:r>
            <a:r>
              <a:rPr lang="en-US" sz="1600" dirty="0" err="1" smtClean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ossible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are constants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Integers: - </a:t>
            </a:r>
            <a:r>
              <a:rPr lang="en-US" sz="1600" dirty="0" err="1" smtClean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/ </a:t>
            </a: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Signed and unsigned integers of various sizes.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Keywords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uint8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uint256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of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smtClean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int8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int256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 Point Numbers: - </a:t>
            </a:r>
            <a:r>
              <a:rPr lang="en-US" sz="1600" dirty="0" smtClean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/ </a:t>
            </a: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ufixed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Signed and unsigned fixed point number of various sizes.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- Keywords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ufixedMxN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fixedMxN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number of bits taken by the type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and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decimal points are available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Address: - </a:t>
            </a:r>
            <a:r>
              <a:rPr lang="en-US" sz="1600" dirty="0" smtClean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Holds a 20 byte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value. Address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also have members and serve as a base for all contracts.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2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196" y="1314302"/>
            <a:ext cx="10515600" cy="4844178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Fixed-size byte arrays: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smtClean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bytes1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bytes2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bytes3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bytes32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an alias for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bytes1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Dynamically-sized byte array: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arbitrary-length raw byte data and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arbitrary-length string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 - Always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one of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bytes1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bytes32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they are much cheaper.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Literals: -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Hexadecimal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literals that pass the address checksum test, for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				  </a:t>
            </a:r>
            <a:r>
              <a:rPr lang="en-US" sz="1600" dirty="0" smtClean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0xdCad3a6d3569DF655070DEd06cb7A1b2Ccd1D3AF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of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 and Integer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Literals: -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sequence of numbers in the range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0-9.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means sixty nine.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   Octal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literals do not exist in Solidity and leading zeros are invalid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19" y="1426964"/>
            <a:ext cx="10515600" cy="4351338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Literals: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Written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either double or single-quotes (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"foo"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'bar'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They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imply trailing zeroes as in C;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"foo"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represents three bytes not four.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- As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integer literals, their type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can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vary, but they are implicitly convertible to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bytes1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bytes32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they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fit, to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to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Hexadecimal Literals: -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Hexademical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Literals are prefixed with the keyword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are enclosed in double or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single-		 	          quotes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hex"001122FF"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- Their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must be a hexadecimal string and their value will be the binary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those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85316" y="636473"/>
            <a:ext cx="10092583" cy="48320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i="0" u="sng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Units and Globally Available Variables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Ether Units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literal number can take a suffix of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finney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szabo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convert between the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subdenominations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Ether, where Ether currency numbers without a postfix are assumed to be Wei, e.g.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 ether == 2000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finney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evaluates to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Units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Suffixes like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minutes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after literal numbers can be used to convert between units of time where seconds are the base unit and units are considered naively in the following way: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 == 1 seconds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 minutes == 60 seconds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 hours == 60 minutes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 days == 24 hours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 weeks == 7 days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 years == 365 days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1672" y="692209"/>
            <a:ext cx="1035750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Parameters and Output </a:t>
            </a:r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functions may take parameters as input; unlike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C, they may also return arbitrary number of parameters as output.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way as variables are. As an exception, unused parameters can omit the variable name.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suppose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our contract to accept one kind of external calls with two integers, we would write something like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arithmetics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en-US" sz="1600" dirty="0" err="1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_b)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do something with _a and _b.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57883" y="3708876"/>
            <a:ext cx="4589093" cy="974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2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1252" y="1316052"/>
            <a:ext cx="1016949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can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declared with the same syntax after the returns keyword. 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.g. suppose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wished to return two results: the sum and the product of the two given integers, then we would write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arithmetics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_a, </a:t>
            </a:r>
            <a:r>
              <a:rPr lang="en-US" sz="1600" dirty="0" err="1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_b)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o_sum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o_product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o_sum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_a + _b;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o_product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_a * _b;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6608" y="2230454"/>
            <a:ext cx="8067231" cy="1290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Solidity?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0037" y="1914258"/>
            <a:ext cx="9232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ontract-oriented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high-level language for implementing smart contracts.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nfluenced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C++, Python and JavaScript and is designed to target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Machine (EVM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upports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inheritance, libraries and complex user-defined types among other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57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287" y="629214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US" sz="39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control structures from JavaScript are available in Solidity except for </a:t>
            </a:r>
            <a:r>
              <a:rPr lang="en-US" sz="17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17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is: </a:t>
            </a:r>
            <a:r>
              <a:rPr lang="en-US" sz="17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7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7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7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7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7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7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7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7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 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the usual semantics known from C or JavaScript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Parentheses can 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be omitted for conditionals, but curly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braces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omitted around single-statement bodies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type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from non-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 as there is in C and JavaScript,</a:t>
            </a:r>
            <a:r>
              <a:rPr lang="en-US" sz="17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17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7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 (1) { ... }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 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valid Solidity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7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Returning Multiple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function has multiple output parameters, </a:t>
            </a:r>
            <a:r>
              <a:rPr lang="en-US" sz="17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 (v0, v1, ..., </a:t>
            </a:r>
            <a:r>
              <a:rPr lang="en-US" sz="17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</a:t>
            </a:r>
            <a:r>
              <a:rPr lang="en-US" sz="17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 return multiple values. 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components must be the same as the number of output parameters.</a:t>
            </a: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6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834" y="441205"/>
            <a:ext cx="10515600" cy="57459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Function Calls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the current contract can be called directly (“internally”), also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recursively.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</a:t>
            </a:r>
            <a:r>
              <a:rPr lang="en-US" sz="1600" dirty="0" err="1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ret) {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f();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f()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ret) {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</a:t>
            </a:r>
            <a:r>
              <a:rPr lang="en-US" sz="16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f();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calls are translated into simple jumps inside the EVM.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effect that the current memory is not cleared, i.e. passing memory references to internally-called functions is very efficient.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the same contract can be called internally.</a:t>
            </a: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46787" y="2042446"/>
            <a:ext cx="4794193" cy="1692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8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101" y="953953"/>
            <a:ext cx="5306226" cy="4472627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Function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this.g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(8);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c.g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valid function calls, but this time, the function will be called “externally”, via a message call and not directly via jumps.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other contracts have to be called externally.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external call, all function arguments have to be copied to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functions of other contracts, the amount of Wei sent with the call and the gas can be specified with special options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.value()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.gas()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06796" y="1051219"/>
            <a:ext cx="5665862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InfoFeed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info()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payable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1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1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InfoFeed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setFeed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InfoFeed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1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callFeed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feed.info.value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smtClean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gas(</a:t>
            </a:r>
            <a:r>
              <a:rPr lang="en-US" sz="16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8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669" y="66422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Smart Contracts</a:t>
            </a:r>
            <a:b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669" y="2005012"/>
            <a:ext cx="10502069" cy="4351338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imilar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contract in the physical world, but it’s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epresented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 tiny computer program stored inside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iece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software that stores rules for negotiating the terms of an agreement, automatically verifies fulfillment, and then executes the agreed terms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emoves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reliance on a third party when establishing business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 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Smart </a:t>
            </a:r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14214" y="1596685"/>
            <a:ext cx="10139586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pragma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solidity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	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600" dirty="0" smtClean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tells that the source code is written for Solidity version 0.4.0 or </a:t>
            </a:r>
            <a:r>
              <a:rPr lang="en-US" sz="1600" dirty="0" smtClean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  anything </a:t>
            </a:r>
            <a:r>
              <a:rPr lang="en-US" sz="1600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newer </a:t>
            </a:r>
            <a:endParaRPr lang="en-US" sz="1600" dirty="0" smtClean="0">
              <a:solidFill>
                <a:srgbClr val="40809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600" dirty="0" smtClean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pragmas are instructions for the compiler about how to treat the </a:t>
            </a:r>
            <a:r>
              <a:rPr lang="en-US" sz="1600" dirty="0" smtClean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  source </a:t>
            </a:r>
            <a:r>
              <a:rPr lang="en-US" sz="1600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40809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SimpleStorage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 	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600" dirty="0" smtClean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contract in the sense of Solidity is a collection of code </a:t>
            </a:r>
            <a:r>
              <a:rPr lang="en-US" sz="1600" dirty="0" smtClean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   	 (</a:t>
            </a:r>
            <a:r>
              <a:rPr lang="en-US" sz="1600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 </a:t>
            </a:r>
            <a:r>
              <a:rPr lang="en-US" sz="1600" i="1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sz="1600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data (its </a:t>
            </a:r>
            <a:r>
              <a:rPr lang="en-US" sz="1600" i="1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z="1600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40809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02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storedData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   	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600" dirty="0" smtClean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declares a state variable called </a:t>
            </a:r>
            <a:r>
              <a:rPr lang="en-US" sz="1600" dirty="0" err="1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storedData</a:t>
            </a:r>
            <a:r>
              <a:rPr lang="en-US" sz="1600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of type </a:t>
            </a:r>
            <a:r>
              <a:rPr lang="en-US" sz="1600" dirty="0" err="1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40809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set(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02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x)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  	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600" dirty="0" smtClean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 set and get can be used to modify or </a:t>
            </a:r>
            <a:r>
              <a:rPr lang="en-US" sz="1600" dirty="0" smtClean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   	retrieve </a:t>
            </a:r>
            <a:r>
              <a:rPr lang="en-US" sz="1600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variable.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40809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storedData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get()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02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storedData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z="1600" smtClean="0"/>
              <a:t>4</a:t>
            </a:fld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17847" y="1350237"/>
            <a:ext cx="10789920" cy="500611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0037" y="1596686"/>
            <a:ext cx="2939754" cy="1001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0037" y="2675800"/>
            <a:ext cx="2939754" cy="63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37345" y="3352676"/>
            <a:ext cx="2042445" cy="322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2037" y="1596684"/>
            <a:ext cx="5734228" cy="10012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12037" y="2675800"/>
            <a:ext cx="5289846" cy="6399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12037" y="3354708"/>
            <a:ext cx="5289846" cy="3199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40038" y="3812676"/>
            <a:ext cx="4888194" cy="225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14445" y="3812675"/>
            <a:ext cx="4187438" cy="5627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178893" y="1896476"/>
            <a:ext cx="1034042" cy="2911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178893" y="2783548"/>
            <a:ext cx="1034042" cy="27835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178893" y="3352676"/>
            <a:ext cx="1034042" cy="2784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908561" y="4022450"/>
            <a:ext cx="623843" cy="2784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Contract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Contracts in Solidity are similar to classes in object-oriented languages.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can contain declarations of 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Variables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Modifiers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</a:p>
          <a:p>
            <a:pPr lvl="1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874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0446" y="1399526"/>
            <a:ext cx="9894277" cy="320087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alues which are permanently stored in contract storage.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A90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pragma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solidity ^0.4.22;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A90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 smtClean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600" i="1" dirty="0" smtClean="0">
              <a:solidFill>
                <a:srgbClr val="40809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600" i="1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smtClean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smtClean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lang="en-US" sz="1600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 smtClean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seller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smtClean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buyer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600" i="1" dirty="0" smtClean="0">
              <a:solidFill>
                <a:srgbClr val="40809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55194" y="2033900"/>
            <a:ext cx="3264492" cy="1692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3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65675" y="1196411"/>
            <a:ext cx="79390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create custom types with a finite set of values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pragma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solidity ^0.4.22;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contract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600" dirty="0" err="1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600" i="1" dirty="0">
              <a:solidFill>
                <a:srgbClr val="40809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i="1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600" dirty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lang="en-US" sz="1600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0"/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600" dirty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buyer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600" i="1" dirty="0">
              <a:solidFill>
                <a:srgbClr val="40809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600" b="1" dirty="0" err="1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{ Created, Locked, Inactive } 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state;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5229" y="3415768"/>
            <a:ext cx="5409489" cy="352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23559" y="2136449"/>
            <a:ext cx="6477713" cy="22133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37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31492" y="675118"/>
            <a:ext cx="94601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Modifiers: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amend the semantics of functions in a declarative way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pragma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solidity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sz="1600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0.4.22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contract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seller;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buyer;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 { Created, Locked, Inactive } State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constructor()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payable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seller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msg.sender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value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.value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600" dirty="0">
              <a:solidFill>
                <a:srgbClr val="007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((</a:t>
            </a:r>
            <a:r>
              <a:rPr lang="en-US" sz="16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value)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.value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"Value has to be even."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condition(</a:t>
            </a:r>
            <a:r>
              <a:rPr lang="en-US" sz="1600" dirty="0" err="1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_condition) { </a:t>
            </a:r>
            <a:endParaRPr lang="en-US" sz="1600" dirty="0">
              <a:solidFill>
                <a:srgbClr val="007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require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(_condition);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_;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  <a:endParaRPr lang="en-US" sz="1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sz="1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0471" y="4635870"/>
            <a:ext cx="3461047" cy="1045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13317" y="1641169"/>
            <a:ext cx="6640083" cy="437544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5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709300" y="1093371"/>
            <a:ext cx="720410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pragma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solidity </a:t>
            </a:r>
            <a:r>
              <a:rPr lang="en-US" sz="1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sz="14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contract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seller;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buyer;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b="1" dirty="0" err="1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 { Created, Locked, Inactive } State </a:t>
            </a: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constructor() </a:t>
            </a: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payable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seller </a:t>
            </a:r>
            <a:r>
              <a:rPr lang="en-US" sz="1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msg.sender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value </a:t>
            </a:r>
            <a:r>
              <a:rPr lang="en-US" sz="1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1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.value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400" dirty="0">
              <a:solidFill>
                <a:srgbClr val="007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((</a:t>
            </a:r>
            <a:r>
              <a:rPr lang="en-US" sz="14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value) </a:t>
            </a:r>
            <a:r>
              <a:rPr lang="en-US" sz="1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1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.value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"Value has to be even."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condition(</a:t>
            </a:r>
            <a:r>
              <a:rPr lang="en-US" sz="1400" dirty="0" err="1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_condition) { </a:t>
            </a:r>
            <a:endParaRPr lang="en-US" sz="1400" dirty="0">
              <a:solidFill>
                <a:srgbClr val="007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require(_condition);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_;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onlyBuyer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endParaRPr lang="en-US" sz="1400" dirty="0">
              <a:solidFill>
                <a:srgbClr val="007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require( </a:t>
            </a:r>
            <a:r>
              <a:rPr lang="en-US" sz="1400" dirty="0" err="1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1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.sender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buyer,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"Only buyer can call this." 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_;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 </a:t>
            </a:r>
          </a:p>
          <a:p>
            <a:pPr lvl="0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386" y="395275"/>
            <a:ext cx="6554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 interfaces with the EVM logging facilities.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2594" y="1358781"/>
            <a:ext cx="63153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modifier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onlySeller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endParaRPr lang="en-US" sz="1400" dirty="0">
              <a:solidFill>
                <a:srgbClr val="007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require( </a:t>
            </a:r>
            <a:r>
              <a:rPr lang="en-US" sz="1400" dirty="0" err="1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1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.sender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seller,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"Only seller can call this." 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_;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inState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(State _state) { </a:t>
            </a:r>
            <a:endParaRPr lang="en-US" sz="1400" dirty="0">
              <a:solidFill>
                <a:srgbClr val="007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require( state </a:t>
            </a:r>
            <a:r>
              <a:rPr lang="en-US" sz="1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_state,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"Invalid state." 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_;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Aborted();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PurchaseConfirmed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ItemReceived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650250" y="3128497"/>
            <a:ext cx="2485204" cy="708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380" y="1041606"/>
            <a:ext cx="6313603" cy="44875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94804" y="1041606"/>
            <a:ext cx="5621393" cy="44875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3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</TotalTime>
  <Words>485</Words>
  <Application>Microsoft Office PowerPoint</Application>
  <PresentationFormat>Widescreen</PresentationFormat>
  <Paragraphs>365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IPHIS: IMMUTABLE PERSONAL HEALTH INFORMATION SYSTEM  SOLIDITY</vt:lpstr>
      <vt:lpstr>What is Solidity?</vt:lpstr>
      <vt:lpstr>Introduction to Smart Contracts </vt:lpstr>
      <vt:lpstr>Example: A Simple Smart Contract </vt:lpstr>
      <vt:lpstr>Structure of Contract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Value Types: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SOLIDITY</dc:title>
  <dc:creator>kaustubh sawant</dc:creator>
  <cp:lastModifiedBy>kaustubh sawant</cp:lastModifiedBy>
  <cp:revision>79</cp:revision>
  <dcterms:created xsi:type="dcterms:W3CDTF">2018-07-24T15:42:45Z</dcterms:created>
  <dcterms:modified xsi:type="dcterms:W3CDTF">2018-08-01T05:55:40Z</dcterms:modified>
</cp:coreProperties>
</file>