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1AE923-6130-4603-B47E-EAD5F43E744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7B5B5F-C7F7-4DC0-880B-26F9BCA06EE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327B80-84E4-4EF4-9E56-19396E11F7F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DC1606-6CB8-431E-938C-E19C4D664E1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6464F2-190C-4D73-97E8-2E74690ED17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54796B-FB19-4AD6-9C3E-EA60232528A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71960" y="770400"/>
            <a:ext cx="10936800" cy="2260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IPHIS: IMMUTABLE PERSONAL HEALTH INFORMATION SYSTEM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64920" y="49557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Presented By: Rajesh B. Chavan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Created Date: 1-08-2018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Sponsored By: ReyGlobal, India.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3"/>
          <p:cNvSpPr/>
          <p:nvPr/>
        </p:nvSpPr>
        <p:spPr>
          <a:xfrm>
            <a:off x="1068480" y="4749840"/>
            <a:ext cx="1018908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constraints are used to specify rules for the data in a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Constraints are used to limit the type of data that can go into a table. This ensures the accuracy and reliability of the data in the table.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PRIMARY 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- A combination of a NOT NULL and UNIQUE. Uniquely identifies each row in a 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FOREIGN 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Uniquely identifies a row/record in another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IDENTITY-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MS SQL Server uses the IDENTITY keyword to perform an auto-increment feature.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51EA19-A2FE-42FE-B4D8-99911D25232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Constraints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table  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Patient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 Patient_id int IDENTITY(101,1),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F_name varchar(255) Not Null,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 L_name varchar(255) Not Null,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 Address  varchar(255),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phone_no numeric(10),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insuranceid varchar(10),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 Primary key (Patient_id)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42D97C-79AF-4DEB-8DC9-F3A8DD153D7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DML  Statements: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1.Insert Statement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Inserting data to all columns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into table_name(col1,col2) values(v1,v2)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Inserting data to selected columns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into table_name(col1) values (v1)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into Patient (Patient_id, F_name, L_name, address,phone_no, insuranceid)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values (101, ‘Shubham’,’Patil’,’kolhapur’,’9665909310’,’BAPN06’ 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into Patient (Patient_id, F_name, L_name, address,phone_no, insuranceid)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values (102, ‘Gajanan’,’Patil’,’pune’,’7720940703’,’KAMP11’ 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1AEA72-6B6D-44BC-ADAB-DB87D353EC8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7FA0C7-A75D-4B87-8756-7093674F4EF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77280" y="377280"/>
            <a:ext cx="1097604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Select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used to retrieve records from a 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Eg. Select * from Patient 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will fetch all rows from patient table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7" name="Table 4"/>
          <p:cNvGraphicFramePr/>
          <p:nvPr/>
        </p:nvGraphicFramePr>
        <p:xfrm>
          <a:off x="1320840" y="3280320"/>
          <a:ext cx="8809920" cy="1509840"/>
        </p:xfrm>
        <a:graphic>
          <a:graphicData uri="http://schemas.openxmlformats.org/drawingml/2006/table">
            <a:tbl>
              <a:tblPr/>
              <a:tblGrid>
                <a:gridCol w="1543680"/>
                <a:gridCol w="1543680"/>
                <a:gridCol w="1543680"/>
                <a:gridCol w="1091160"/>
                <a:gridCol w="1543680"/>
                <a:gridCol w="1544040"/>
              </a:tblGrid>
              <a:tr h="49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Patient_id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Address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Phone_no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insuranceid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505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Shubham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Kolhapur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9665909310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BAPN06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Gajanan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pune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7720940703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KAMP11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A6E26F-C94C-4C81-93A3-B0D92F6D07A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71600" y="377280"/>
            <a:ext cx="1124820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Update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Update table table_name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col_name=value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Where &lt;&lt;condition&gt;&gt;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updates selected rows with col_name as value only if the row satisfies the condition.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Update Table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Patient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phone_no=‘9030358989’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where patient_id=101;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 * from Patient where Patient_id=101;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1" name="Table 4"/>
          <p:cNvGraphicFramePr/>
          <p:nvPr/>
        </p:nvGraphicFramePr>
        <p:xfrm>
          <a:off x="1509480" y="4586400"/>
          <a:ext cx="8780760" cy="1204200"/>
        </p:xfrm>
        <a:graphic>
          <a:graphicData uri="http://schemas.openxmlformats.org/drawingml/2006/table">
            <a:tbl>
              <a:tblPr/>
              <a:tblGrid>
                <a:gridCol w="1463400"/>
                <a:gridCol w="1463400"/>
                <a:gridCol w="1463400"/>
                <a:gridCol w="1463400"/>
                <a:gridCol w="1463400"/>
                <a:gridCol w="1463760"/>
              </a:tblGrid>
              <a:tr h="602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Patient_id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Address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Phone_no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insuranceid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602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Shubham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Kolhapur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9030358989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BAPN06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96B83C-C6BE-407A-9C5C-B534AA92F3D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74240" y="478800"/>
            <a:ext cx="11698200" cy="33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Delete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 from table1 where &lt;&lt;condition&gt;&gt;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will Delete few rows from table_name if they satisfy the condition.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 from Patient  where Patient_id=101;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 * from Patient where Patient;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5" name="Table 4"/>
          <p:cNvGraphicFramePr/>
          <p:nvPr/>
        </p:nvGraphicFramePr>
        <p:xfrm>
          <a:off x="1262880" y="3773880"/>
          <a:ext cx="8897040" cy="1160640"/>
        </p:xfrm>
        <a:graphic>
          <a:graphicData uri="http://schemas.openxmlformats.org/drawingml/2006/table">
            <a:tbl>
              <a:tblPr/>
              <a:tblGrid>
                <a:gridCol w="1482840"/>
                <a:gridCol w="1482840"/>
                <a:gridCol w="1482840"/>
                <a:gridCol w="1482840"/>
                <a:gridCol w="1482840"/>
                <a:gridCol w="1482840"/>
              </a:tblGrid>
              <a:tr h="580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Patient_id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Address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Phone_no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insuranceid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580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Gajanan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pune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7720940703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KAMP11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22F551-2766-49ED-86E7-A05E266CBFB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88640" y="362880"/>
            <a:ext cx="11698200" cy="40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5.Alter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Used to modify table structure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new column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Change data type of existing column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 a column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or remove constraints like foreign key, primary key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EX: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 Table </a:t>
            </a:r>
            <a:r>
              <a:rPr b="0" i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Patient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</a:t>
            </a:r>
            <a:r>
              <a:rPr b="0" i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 int(5)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9" name="Table 4"/>
          <p:cNvGraphicFramePr/>
          <p:nvPr/>
        </p:nvGraphicFramePr>
        <p:xfrm>
          <a:off x="1030680" y="3971160"/>
          <a:ext cx="9477360" cy="1094040"/>
        </p:xfrm>
        <a:graphic>
          <a:graphicData uri="http://schemas.openxmlformats.org/drawingml/2006/table">
            <a:tbl>
              <a:tblPr/>
              <a:tblGrid>
                <a:gridCol w="1353960"/>
                <a:gridCol w="1353960"/>
                <a:gridCol w="1353960"/>
                <a:gridCol w="1353960"/>
                <a:gridCol w="1353960"/>
                <a:gridCol w="1353960"/>
                <a:gridCol w="1353960"/>
              </a:tblGrid>
              <a:tr h="54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Patient_id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L_name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Address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Phone_no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insuranceid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54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Gajanan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pune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7720940703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KAMP11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View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can be described as virtual table which derived its data from one or more than one table columns.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They are pre compiled objects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select few columns or rows from a table and put the data set in a view and can use view in the same way as we use tables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54C7B9-A2C0-40D1-B1C6-ACED14A04BA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09CCAC-E13B-4BC6-9AC6-E03B218B07F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232200" y="377280"/>
            <a:ext cx="11567520" cy="41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views: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view view_name as select statement.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view view_pati  as select patient_id,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F_name,L_name from Patient;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from views: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* from view_name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patient_id, F_name,L_name view_pati;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 views: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394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 view view_name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3680">
              <a:lnSpc>
                <a:spcPct val="100000"/>
              </a:lnSpc>
            </a:pP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 view view_pati;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Stored Procedure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stored procedure is a prepared SQL code that you can save, so the code can be reused over and over again.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we have an SQL query that we use over and over again, then we can save it as a stored procedure, and then just call it to execute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Syntax: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procedure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procedure_name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sql_statement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Execute a Stored Procedure: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procedure_name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FFFABA-3C8A-4B5E-98B0-A987B158539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39960" y="1914120"/>
            <a:ext cx="9232200" cy="21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 SQL Server is a database server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Product of Microsoft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Enables user to write queries and other SQL statements and execute them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a Relational Database Management System (RDBMS)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a highly scalable product that can be run on anything from a single laptop, to a network of high-powered cloud servers, and anything in between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DEAFA8-D01D-49F2-9180-00A4FB0688A1}" type="slidenum">
              <a:rPr b="0" lang="en-IN" sz="1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PIVOT is one of the new relational operator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provides an easy mechanism in Sql Server to transform rows into columns.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Ex: select * from Total_Disease pivot(sum(Total_Patient) for disease in(Cancer,Brain_Tumor)) as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pvttable;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07A648-B233-4618-98E0-AABC370F27E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35" name="Table 5"/>
          <p:cNvGraphicFramePr/>
          <p:nvPr/>
        </p:nvGraphicFramePr>
        <p:xfrm>
          <a:off x="567720" y="3930840"/>
          <a:ext cx="4731120" cy="2240280"/>
        </p:xfrm>
        <a:graphic>
          <a:graphicData uri="http://schemas.openxmlformats.org/drawingml/2006/table">
            <a:tbl>
              <a:tblPr/>
              <a:tblGrid>
                <a:gridCol w="1577160"/>
                <a:gridCol w="1577160"/>
                <a:gridCol w="15771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Disease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  </a:t>
                      </a: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Year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Total_Patient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Cancer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Brain_Tumor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cancer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cancer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386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Brain_Tumor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Table 6"/>
          <p:cNvGraphicFramePr/>
          <p:nvPr/>
        </p:nvGraphicFramePr>
        <p:xfrm>
          <a:off x="7249680" y="4596120"/>
          <a:ext cx="4676040" cy="1261440"/>
        </p:xfrm>
        <a:graphic>
          <a:graphicData uri="http://schemas.openxmlformats.org/drawingml/2006/table">
            <a:tbl>
              <a:tblPr/>
              <a:tblGrid>
                <a:gridCol w="1558440"/>
                <a:gridCol w="1558440"/>
                <a:gridCol w="155916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Year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Cancer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Brain_Tumor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4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373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30,000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  <p:sp>
        <p:nvSpPr>
          <p:cNvPr id="237" name="CustomShape 7"/>
          <p:cNvSpPr/>
          <p:nvPr/>
        </p:nvSpPr>
        <p:spPr>
          <a:xfrm>
            <a:off x="5417640" y="5050800"/>
            <a:ext cx="159624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Structured  Query 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SQL statements are used to perform tasks such as update data on a database, or retrieve data from a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Some common relational database management systems that uses SQL are: Oracle, Sybase, Microsoft SQL Server, Access, Ingres,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C37DF4-DEAF-49AD-9DAF-92C741DC00D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Server Data 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Integer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whole number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Float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real numbers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Text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characters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Decimal   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real numbers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Money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monetary data. Supports 4 places after decimal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date and time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Stores images and other large objects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885F44-1F29-4568-895E-A3B1460F6FA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49A65E6-D349-42DF-8C9D-4368A0B42B1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37120" y="696600"/>
            <a:ext cx="11146680" cy="27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Definition Language (DDL):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DDL statements are used for creating and defining the Database structure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DDL statements are Create, Alter, Drop, Truncate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Manipulation Language (DML):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used to retrieve, store, modify, delete, insert and update data in 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DML statements are Select, Insert, Delete, Update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DDL Statements: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 Operations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 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database &lt;db_name&gt;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Changing a 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&lt;db_name&gt;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Dropping a 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 database &lt;db_name&gt;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D3C0CB-F2AF-4DEF-A665-560063DB096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1DAC28-03D3-4730-A75E-711AA7D49E1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06440" y="290160"/>
            <a:ext cx="10946880" cy="39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Table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table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Nurse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employee_id  int (5),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 varchar (25),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position varchar(25),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ssn  int(5),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Primary key (employee_id 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Creates a table having name nurse with Five columns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FA5F9B5-9F51-4BF4-BC8C-22A0CB53F4F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92040" y="420840"/>
            <a:ext cx="10961640" cy="30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3.Drop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SQL DROP command is used to remove an object from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drop a table, all the rows in the table is deleted and the table structure is removed from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Syntax : Drop table table_name;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 Drop table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Patient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Will drop the Patient table from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EAB9F90-96D8-469B-AD9F-D9C4B64312F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19320" y="435600"/>
            <a:ext cx="11034000" cy="28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4.Truncate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Truncate table  table_name;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Removes all rows in a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Resets the 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EX:  Truncate table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Patient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will delete all the rows from Patient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625</Words>
  <Paragraphs>284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2018-08-02T10:36:09Z</dcterms:created>
  <dc:creator>kaustubh sawant</dc:creator>
  <dc:description/>
  <dc:language>en-IN</dc:language>
  <cp:lastModifiedBy/>
  <dcterms:modified xsi:type="dcterms:W3CDTF">2018-08-02T17:32:24Z</dcterms:modified>
  <cp:revision>3</cp:revision>
  <dc:subject/>
  <dc:title>IPHIS: IMMUTABLE PERSONAL HEALTH INFORMATION SYSTEM  SQL SERVER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