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41"/>
  </p:notesMasterIdLst>
  <p:handoutMasterIdLst>
    <p:handoutMasterId r:id="rId42"/>
  </p:handoutMasterIdLst>
  <p:sldIdLst>
    <p:sldId id="281" r:id="rId2"/>
    <p:sldId id="257" r:id="rId3"/>
    <p:sldId id="259" r:id="rId4"/>
    <p:sldId id="260" r:id="rId5"/>
    <p:sldId id="262" r:id="rId6"/>
    <p:sldId id="263" r:id="rId7"/>
    <p:sldId id="282" r:id="rId8"/>
    <p:sldId id="283" r:id="rId9"/>
    <p:sldId id="284" r:id="rId10"/>
    <p:sldId id="286" r:id="rId11"/>
    <p:sldId id="280" r:id="rId12"/>
    <p:sldId id="264" r:id="rId13"/>
    <p:sldId id="265" r:id="rId14"/>
    <p:sldId id="267" r:id="rId15"/>
    <p:sldId id="268" r:id="rId16"/>
    <p:sldId id="272" r:id="rId17"/>
    <p:sldId id="273" r:id="rId18"/>
    <p:sldId id="274" r:id="rId19"/>
    <p:sldId id="275" r:id="rId20"/>
    <p:sldId id="276" r:id="rId21"/>
    <p:sldId id="277" r:id="rId22"/>
    <p:sldId id="288" r:id="rId23"/>
    <p:sldId id="289" r:id="rId24"/>
    <p:sldId id="290" r:id="rId25"/>
    <p:sldId id="291" r:id="rId26"/>
    <p:sldId id="292" r:id="rId27"/>
    <p:sldId id="305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4" r:id="rId39"/>
    <p:sldId id="30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8090"/>
    <a:srgbClr val="E74C3C"/>
    <a:srgbClr val="007020"/>
    <a:srgbClr val="3A9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6B715-B900-475E-A43A-15D5F7C49F46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7BBB8-EF39-440A-AF10-69CA2B0FD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4055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7DC1A-6D0A-4FD1-838B-C3B074CDC047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4E6C8-AEC9-4911-8682-804754147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8825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4E6C8-AEC9-4911-8682-80475414760B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64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D4E6C8-AEC9-4911-8682-8047541476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11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D4E6C8-AEC9-4911-8682-8047541476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4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4086-DA32-4F8D-B31F-7121BBAEBEB0}" type="datetime1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8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231B-4FB1-48B2-B8F9-90CC853BFA7F}" type="datetime1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7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AD19-2C95-4A42-A81E-56C1FBF9122B}" type="datetime1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4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46A2-C40A-4E2B-A312-168BF40B399D}" type="datetime1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38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6F57-7473-406F-B2D1-38BAE78E18BE}" type="datetime1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6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AC64-459E-4F6E-A436-ACB6439DE206}" type="datetime1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8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B72E-E2D4-4F6A-9D6E-DB53BD4C9A17}" type="datetime1">
              <a:rPr lang="en-US" smtClean="0"/>
              <a:t>8/1/2018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7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101E-1259-4F99-A2BD-46489E167C1F}" type="datetime1">
              <a:rPr lang="en-US" smtClean="0"/>
              <a:t>8/1/2018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9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5B28-DED1-4A91-8F65-57544116BA4A}" type="datetime1">
              <a:rPr lang="en-US" smtClean="0"/>
              <a:t>8/1/2018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6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05B3-5904-4689-BB82-4E814DB5E2E9}" type="datetime1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0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D58E8-A33A-4425-A03D-925963E82067}" type="datetime1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3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5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0807E-9191-4B89-9EE3-7FD00524AE24}" type="datetime1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3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5018" y="486888"/>
            <a:ext cx="10937174" cy="2261241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IPHIS: IMMUTABLE PERSONAL HEALTH INFORMATION SYSTEM</a:t>
            </a:r>
            <a:br>
              <a:rPr lang="en-US" sz="4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3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018" y="495582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Priyanka p. Dakare.</a:t>
            </a:r>
          </a:p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Created Date: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1-08-2018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Sponsored By: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ReyGlobal</a:t>
            </a:r>
            <a:endParaRPr lang="en-US" dirty="0" smtClean="0"/>
          </a:p>
          <a:p>
            <a:pPr algn="l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68779" y="4750130"/>
            <a:ext cx="101890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63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1521"/>
            <a:ext cx="10515600" cy="52754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virtual method is created in the base class that can be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overriden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derived class.</a:t>
            </a:r>
          </a:p>
          <a:p>
            <a:pPr>
              <a:lnSpc>
                <a:spcPct val="100000"/>
              </a:lnSpc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create a virtual method in the base class using the virtual keyword and that method is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overriden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derived class using the override keyword.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/>
          </a:p>
          <a:p>
            <a:endParaRPr lang="en-IN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2339" y="354707"/>
            <a:ext cx="962757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71700" lvl="5" indent="0"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System;</a:t>
            </a:r>
          </a:p>
          <a:p>
            <a:pPr marL="2171700" lvl="5" indent="0"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virtual2</a:t>
            </a:r>
          </a:p>
          <a:p>
            <a:pPr marL="2171700" lvl="5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2171700" lvl="5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</a:t>
            </a:r>
          </a:p>
          <a:p>
            <a:pPr marL="2171700" lvl="5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2171700" lvl="5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dname,add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171700" lvl="5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phno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171700" lvl="5" indent="0">
              <a:buNone/>
            </a:pP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virtual void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register()</a:t>
            </a:r>
          </a:p>
          <a:p>
            <a:pPr marL="2171700" lvl="5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2171700" lvl="5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Doctor </a:t>
            </a:r>
            <a:r>
              <a:rPr lang="en-IN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2171700" lvl="5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Doctor 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:");</a:t>
            </a:r>
          </a:p>
          <a:p>
            <a:pPr marL="2171700" lvl="5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Console.ReadLine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2171700" lvl="5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Doctor Phone no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:");</a:t>
            </a:r>
          </a:p>
          <a:p>
            <a:pPr marL="2171700" lvl="5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phno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Convert.ToInt32(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Console.ReadLine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2171700" lvl="5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Address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2171700" lvl="5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add =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Console.ReadLine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2171700" lvl="5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2171700" lvl="5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virtual void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2171700" lvl="5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2171700" lvl="5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Doctor 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:"+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2171700" lvl="5" indent="0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GB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GB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Doctor phone number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 +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phno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2171700" lvl="5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:"+add);</a:t>
            </a:r>
          </a:p>
          <a:p>
            <a:pPr marL="2171700" lvl="5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.ReadLine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2171700" lvl="5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19935" y="354707"/>
            <a:ext cx="7131465" cy="60016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790" y="374563"/>
            <a:ext cx="2009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12628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701"/>
            <a:ext cx="10515600" cy="6125649"/>
          </a:xfrm>
        </p:spPr>
        <p:txBody>
          <a:bodyPr>
            <a:noAutofit/>
          </a:bodyPr>
          <a:lstStyle/>
          <a:p>
            <a:pPr marL="1714500" lvl="4" indent="0">
              <a:buNone/>
            </a:pPr>
            <a:endParaRPr lang="en-IN" sz="1600" dirty="0" smtClean="0"/>
          </a:p>
          <a:p>
            <a:pPr marL="1714500" lvl="4" indent="0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patient1 : Doctor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ph_no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public override void register()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 </a:t>
            </a:r>
            <a:r>
              <a:rPr lang="en-IN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Patient 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:");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Console.ReadLine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714500" lvl="4" indent="0">
              <a:buNone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fr-FR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fr-FR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Patient Phone no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:");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ph_no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Convert.ToInt32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.ReadLine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Address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.ReadLine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1714500" lvl="4" indent="0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override void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1714500" lvl="4" indent="0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 Name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:" +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pname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	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 phone number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 +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ph_no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 +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.ReadLine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714500" lvl="4" indent="0">
              <a:buNone/>
            </a:pPr>
            <a:endParaRPr lang="en-IN" sz="1600" dirty="0"/>
          </a:p>
          <a:p>
            <a:pPr marL="1714500" lvl="4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 smtClean="0"/>
              <a:t> </a:t>
            </a:r>
            <a:endParaRPr lang="en-IN" sz="1600" dirty="0"/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60619" y="296214"/>
            <a:ext cx="6452315" cy="58985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92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196" y="218941"/>
            <a:ext cx="10515600" cy="6137409"/>
          </a:xfrm>
        </p:spPr>
        <p:txBody>
          <a:bodyPr>
            <a:noAutofit/>
          </a:bodyPr>
          <a:lstStyle/>
          <a:p>
            <a:pPr marL="2628900" lvl="6" indent="0" algn="just">
              <a:lnSpc>
                <a:spcPct val="100000"/>
              </a:lnSpc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28900" lvl="6" indent="0" algn="just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28900" lvl="6" indent="0" algn="just">
              <a:lnSpc>
                <a:spcPct val="100000"/>
              </a:lnSpc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</a:t>
            </a:r>
          </a:p>
          <a:p>
            <a:pPr marL="2628900" lvl="6" indent="0" algn="just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2628900" lvl="6" indent="0" algn="just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void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</a:p>
          <a:p>
            <a:pPr marL="2628900" lvl="6" indent="0" algn="just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2628900" lvl="6" indent="0" algn="just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Doctor b1 = new Doctor();</a:t>
            </a:r>
          </a:p>
          <a:p>
            <a:pPr marL="2628900" lvl="6" indent="0" algn="just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b1.register();</a:t>
            </a:r>
          </a:p>
          <a:p>
            <a:pPr marL="2628900" lvl="6" indent="0" algn="just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b1.displayName();</a:t>
            </a:r>
          </a:p>
          <a:p>
            <a:pPr marL="2628900" lvl="6" indent="0" algn="just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("___________");</a:t>
            </a:r>
          </a:p>
          <a:p>
            <a:pPr marL="2628900" lvl="6" indent="0" algn="just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patient1 b2 = new patient1();</a:t>
            </a:r>
          </a:p>
          <a:p>
            <a:pPr marL="2628900" lvl="6" indent="0" algn="just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b2.register();	</a:t>
            </a:r>
          </a:p>
          <a:p>
            <a:pPr marL="2628900" lvl="6" indent="0" algn="just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b2.displayName();</a:t>
            </a:r>
          </a:p>
          <a:p>
            <a:pPr marL="2628900" lvl="6" indent="0" algn="just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.ReadLine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2628900" lvl="6" indent="0" algn="just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2628900" lvl="6" indent="0" algn="just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2628900" lvl="6" indent="0" algn="just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2628900" lvl="6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31076" y="228599"/>
            <a:ext cx="6452315" cy="58985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93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14</a:t>
            </a:fld>
            <a:endParaRPr lang="en-US"/>
          </a:p>
        </p:txBody>
      </p:sp>
      <p:pic>
        <p:nvPicPr>
          <p:cNvPr id="5" name="Content Placeholder 4" descr="C:\Users\Priyanka\source\repos\virtual2\virtual2\bin\Debug\virtual2.ex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755" y="1427163"/>
            <a:ext cx="8325390" cy="43513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50755" y="47998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25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59556" y="1323632"/>
            <a:ext cx="10032641" cy="363171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15235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delegate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reference type variable that holds the reference to a method. The reference can be changed at runtime.</a:t>
            </a:r>
          </a:p>
          <a:p>
            <a:pPr>
              <a:lnSpc>
                <a:spcPct val="100000"/>
              </a:lnSpc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Delegates are especially used for implementing events and the call-back methods. All delegates are implicitly derived from the </a:t>
            </a:r>
            <a:r>
              <a:rPr lang="en-GB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System.Delegate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class.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delegate declaration is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delegate&lt;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return_type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delegate_name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Parameter_list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GB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GB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delegate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MyDelegate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59556" y="102241"/>
            <a:ext cx="10515600" cy="1006475"/>
          </a:xfrm>
        </p:spPr>
        <p:txBody>
          <a:bodyPr/>
          <a:lstStyle/>
          <a:p>
            <a:r>
              <a:rPr lang="en-GB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Delegate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9861" y="2739536"/>
            <a:ext cx="5048518" cy="579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609861" y="4138814"/>
            <a:ext cx="5048518" cy="579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75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03126" y="1282838"/>
            <a:ext cx="1037082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a delegate type is declared, a delegate object must be created with the </a:t>
            </a:r>
            <a:r>
              <a:rPr lang="en-GB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 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keyword and be associated with a particular method. When creating a delegate, the argument passed to the </a:t>
            </a:r>
            <a:r>
              <a:rPr lang="en-GB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expression is written similar to a method call, but without the arguments to the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example-</a:t>
            </a:r>
          </a:p>
          <a:p>
            <a:endParaRPr lang="en-GB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delegate void </a:t>
            </a:r>
            <a:r>
              <a:rPr lang="en-GB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printString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s);</a:t>
            </a:r>
          </a:p>
          <a:p>
            <a:pPr lvl="1"/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……</a:t>
            </a:r>
          </a:p>
          <a:p>
            <a:pPr lvl="1"/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printString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ps1=new </a:t>
            </a:r>
            <a:r>
              <a:rPr lang="en-GB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printString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WriteToScreen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/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printString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ps2=new </a:t>
            </a:r>
            <a:r>
              <a:rPr lang="en-GB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printString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WriteToFile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/>
            <a:endParaRPr lang="en-GB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03126" y="668560"/>
            <a:ext cx="9795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b="1" dirty="0"/>
              <a:t>Instantiating Delegates</a:t>
            </a:r>
            <a:r>
              <a:rPr lang="en-GB" dirty="0"/>
              <a:t>: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009104" y="2369713"/>
            <a:ext cx="4778062" cy="14681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8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6231" y="798490"/>
            <a:ext cx="530716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System;</a:t>
            </a:r>
          </a:p>
          <a:p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delegate void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mydelegate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20_Delegate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class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GB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static public </a:t>
            </a:r>
            <a:r>
              <a:rPr lang="en-GB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name,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medi,dname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static void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Main(string[]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mydelegate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=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m +=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m();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.ReadKey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0608" y="798490"/>
            <a:ext cx="234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: Delegate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88653" y="798490"/>
            <a:ext cx="5822324" cy="5328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72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2580" y="528034"/>
            <a:ext cx="10671220" cy="5648929"/>
          </a:xfrm>
        </p:spPr>
        <p:txBody>
          <a:bodyPr>
            <a:noAutofit/>
          </a:bodyPr>
          <a:lstStyle/>
          <a:p>
            <a:pPr marL="1371600" lvl="3" indent="0">
              <a:buNone/>
            </a:pP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>
              <a:buNone/>
            </a:pPr>
            <a:r>
              <a:rPr lang="en-IN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void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1371600" lvl="3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1371600" lvl="3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Doctor 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:");</a:t>
            </a:r>
          </a:p>
          <a:p>
            <a:pPr marL="1371600" lvl="3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Console.ReadLine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371600" lvl="3" indent="0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GB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GB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the name of patient: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371600" lvl="3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name =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Console.ReadLine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371600" lvl="3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</a:t>
            </a:r>
            <a:r>
              <a:rPr lang="en-IN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preciciptions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");</a:t>
            </a:r>
          </a:p>
          <a:p>
            <a:pPr marL="1371600" lvl="3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Console.ReadLine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371600" lvl="3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1371600" lvl="3" indent="0"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public static void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1371600" lvl="3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1371600" lvl="3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 "+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" " + name + " " +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371600" lvl="3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1371600" lvl="3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1371600" lvl="3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1371600" lvl="3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18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80315" y="528034"/>
            <a:ext cx="6181859" cy="5328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39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19</a:t>
            </a:fld>
            <a:endParaRPr lang="en-US"/>
          </a:p>
        </p:txBody>
      </p:sp>
      <p:pic>
        <p:nvPicPr>
          <p:cNvPr id="5" name="Content Placeholder 4" descr="E:\Afzal\ppd\20-Delegate\bin\Debug\20-Delegate.ex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53" y="1452898"/>
            <a:ext cx="8325392" cy="4351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2253" y="531452"/>
            <a:ext cx="207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16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</a:t>
            </a:r>
            <a:endParaRPr lang="en-US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0037" y="1914258"/>
            <a:ext cx="92326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 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contain one or more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methods. An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method is a method that is declared, but contains no implementation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Example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I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void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MyMethod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  <a:r>
              <a:rPr lang="en-IN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endParaRPr lang="en-GB" sz="16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 can contain either abstract methods or non abstract methods.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not create a object of abstract class. Access member using derived class.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68958" y="2830161"/>
            <a:ext cx="2923504" cy="4765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57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834" y="1700011"/>
            <a:ext cx="10515600" cy="44871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user actions such as key press, clicks, mouse movements, etc.,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occurrence such as system generated notifications. Applications need to respond to events when they occur.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interrupts. Events are used for inter-process communication.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20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9834" y="306732"/>
            <a:ext cx="10515600" cy="865246"/>
          </a:xfrm>
        </p:spPr>
        <p:txBody>
          <a:bodyPr/>
          <a:lstStyle/>
          <a:p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18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0701270" cy="4351338"/>
          </a:xfrm>
        </p:spPr>
        <p:txBody>
          <a:bodyPr>
            <a:normAutofit/>
          </a:bodyPr>
          <a:lstStyle/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FILE HANDLING ?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save the information permanently on the disk or reading information from the saved file through C# is known as 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          Handling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C# File Handling uses a stream to save or retrieve information.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600" b="1" dirty="0">
              <a:solidFill>
                <a:srgbClr val="35568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 AND STREAM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 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collection of data stored on a disk with specific name, extension and directory path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you open File using C# for reading and writing purpose it becomes 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 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a sequence of bytes traveling from a source to a destination over a communication path.</a:t>
            </a:r>
            <a:endParaRPr lang="en-US" sz="1600" b="1" dirty="0">
              <a:solidFill>
                <a:srgbClr val="35568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9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22</a:t>
            </a:fld>
            <a:endParaRPr lang="en-US"/>
          </a:p>
        </p:txBody>
      </p:sp>
      <p:pic>
        <p:nvPicPr>
          <p:cNvPr id="6" name="Content Placeholder 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19" t="10909" r="17483" b="24936"/>
          <a:stretch/>
        </p:blipFill>
        <p:spPr>
          <a:xfrm>
            <a:off x="2120719" y="1237712"/>
            <a:ext cx="9015213" cy="5301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4698" y="492636"/>
            <a:ext cx="2125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: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 and 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FileHandling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96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9707" y="43779"/>
            <a:ext cx="9499242" cy="667769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System.Windows.Forms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System.IO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Windows_File_Handling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 partial class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Form1 : Form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Form1()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InitializeComponent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private void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button1_Click(object sender,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GB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new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(richTextBox1.Text,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FileMode.OpenOrCreate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FileAccess.Write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created successfully!");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f.Close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lnSpc>
                <a:spcPct val="100000"/>
              </a:lnSpc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0154" y="43779"/>
            <a:ext cx="1236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Form1</a:t>
            </a:r>
          </a:p>
        </p:txBody>
      </p:sp>
      <p:sp>
        <p:nvSpPr>
          <p:cNvPr id="7" name="Rectangle 6"/>
          <p:cNvSpPr/>
          <p:nvPr/>
        </p:nvSpPr>
        <p:spPr>
          <a:xfrm>
            <a:off x="1223493" y="43779"/>
            <a:ext cx="9285668" cy="6677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84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465" y="128789"/>
            <a:ext cx="9589394" cy="65926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void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button2_Click(object sender,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indent="0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GB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= </a:t>
            </a:r>
            <a:r>
              <a:rPr lang="en-GB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(richTextBox1.Text,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FileMode.Open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FileAccess.Write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StreamWriter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new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StreamWriter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(f);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richTextBox2.Text;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sw.Write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GB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Medicine inserted for patient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"+richTextBox1.Text+" file!");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sw.Close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f.Close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GB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button3_Click(object sender,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indent="0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GB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= </a:t>
            </a:r>
            <a:r>
              <a:rPr lang="en-GB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GB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(richTextBox1.Text,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FileMode.Open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FileAccess.Read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StreamReader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StreamReader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(f);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=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sr.ReadToEnd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richTextBox3.Text =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sr.Close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f.Close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23493" y="43779"/>
            <a:ext cx="9285668" cy="6677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07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284" y="309093"/>
            <a:ext cx="9808335" cy="576483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button4_Click(object sender,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GB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GB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</a:t>
            </a:r>
            <a:r>
              <a:rPr lang="en-GB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GB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(richTextBox1.Text,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FileMode.Open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FileAccess.Read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richTextBox4.Text;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(richTextBox3.Text.Contains(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GB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medicine is </a:t>
            </a:r>
            <a:r>
              <a:rPr lang="en-GB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precribed</a:t>
            </a:r>
            <a:r>
              <a:rPr lang="en-GB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GB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medicine is not </a:t>
            </a:r>
            <a:r>
              <a:rPr lang="en-GB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precribed</a:t>
            </a:r>
            <a:r>
              <a:rPr lang="en-GB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f.Close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23493" y="43779"/>
            <a:ext cx="9285668" cy="6677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98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2296" y="463639"/>
            <a:ext cx="10515600" cy="60659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//Program1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System;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System.Collections.Generic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System.Linq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System.Windows.Forms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Windows_File_Handling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class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static void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Application.EnableVisualStyles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Application.SetCompatibleTextRenderingDefault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(false);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Application.Run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(new Form1());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23493" y="43779"/>
            <a:ext cx="9285668" cy="6677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74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>
            <a:normAutofit/>
          </a:bodyPr>
          <a:lstStyle/>
          <a:p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 descr="Form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3308"/>
            <a:ext cx="7830643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920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Reflection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Reflection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objects are used for obtaining type information at runtime. The classes that give access to the metadata of a running program are in the </a:t>
            </a:r>
            <a:r>
              <a:rPr lang="en-GB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System.Reflection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namespace.</a:t>
            </a:r>
          </a:p>
          <a:p>
            <a:pPr>
              <a:lnSpc>
                <a:spcPct val="100000"/>
              </a:lnSpc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GB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System.Reflection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namespace contains classes that allow you to obtain information about the application and to dynamically add types, values, and objects to the application.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0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882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Reflection</a:t>
            </a: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950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Reflection has the following applications −</a:t>
            </a:r>
          </a:p>
          <a:p>
            <a:pPr>
              <a:lnSpc>
                <a:spcPct val="100000"/>
              </a:lnSpc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view attribute information at runtime.</a:t>
            </a:r>
          </a:p>
          <a:p>
            <a:pPr>
              <a:lnSpc>
                <a:spcPct val="100000"/>
              </a:lnSpc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late binding to methods and properties</a:t>
            </a:r>
          </a:p>
          <a:p>
            <a:pPr>
              <a:lnSpc>
                <a:spcPct val="100000"/>
              </a:lnSpc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creating new types at runtime and then performs some tasks using those types.</a:t>
            </a:r>
          </a:p>
          <a:p>
            <a:pPr>
              <a:lnSpc>
                <a:spcPct val="100000"/>
              </a:lnSpc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6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669" y="656823"/>
            <a:ext cx="10502069" cy="5699527"/>
          </a:xfrm>
        </p:spPr>
        <p:txBody>
          <a:bodyPr>
            <a:normAutofit/>
          </a:bodyPr>
          <a:lstStyle/>
          <a:p>
            <a:r>
              <a:rPr lang="en-GB" sz="1600" dirty="0"/>
              <a:t>In Other Words, The </a:t>
            </a:r>
            <a:r>
              <a:rPr lang="en-GB" sz="1600" b="1" dirty="0"/>
              <a:t>abstract</a:t>
            </a:r>
            <a:r>
              <a:rPr lang="en-GB" sz="1600" dirty="0"/>
              <a:t> keyword enables you to create classes and class members that are incomplete and must be implemented in the derived class</a:t>
            </a:r>
            <a:endParaRPr lang="en-GB" sz="1600" dirty="0" smtClean="0"/>
          </a:p>
          <a:p>
            <a:r>
              <a:rPr lang="en-GB" sz="1600" dirty="0" smtClean="0"/>
              <a:t>To </a:t>
            </a:r>
            <a:r>
              <a:rPr lang="en-GB" sz="1600" dirty="0"/>
              <a:t>use an abstract class you have to inherit it from another class, provide implementations to the abstract methods in it</a:t>
            </a:r>
            <a:r>
              <a:rPr lang="en-GB" sz="1600" dirty="0" smtClean="0"/>
              <a:t>.</a:t>
            </a:r>
            <a:endParaRPr lang="en-GB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an abstract class does not mean that it should contain only abstract members ,also it contain non abstract members. </a:t>
            </a:r>
          </a:p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 algn="just">
              <a:buNone/>
            </a:pPr>
            <a:r>
              <a:rPr lang="en-GB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absClass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 algn="just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1371600" lvl="3" indent="0" algn="just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NonAbstractMethod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()//</a:t>
            </a:r>
            <a:r>
              <a:rPr lang="en-GB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non-abstract member</a:t>
            </a:r>
          </a:p>
          <a:p>
            <a:pPr marL="1371600" lvl="3" indent="0" algn="just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1371600" lvl="3" indent="0" algn="just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NonAbstract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Method");</a:t>
            </a:r>
          </a:p>
          <a:p>
            <a:pPr marL="1371600" lvl="3" indent="0" algn="just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1371600" lvl="3" indent="0" algn="just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70468" y="2678805"/>
            <a:ext cx="5615189" cy="24856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89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5008" y="471792"/>
            <a:ext cx="10592875" cy="630154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System;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System.Reflection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System.Text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System.Threading.Tasks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reflectioneApp1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void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Main(string[]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assembly=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Assembly.GetExecutingAssembly</a:t>
            </a:r>
            <a:r>
              <a:rPr lang="en-IN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();//</a:t>
            </a:r>
            <a:r>
              <a:rPr lang="en-GB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assembly that contains the code that is </a:t>
            </a:r>
            <a:r>
              <a:rPr lang="en-GB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currently executing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assembly.FullName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=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assembly.GetTypes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Gets the types defined in this assembly.</a:t>
            </a:r>
            <a:endParaRPr lang="en-IN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 in types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 +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type.Name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IN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78781" y="6312571"/>
            <a:ext cx="2743200" cy="365125"/>
          </a:xfrm>
        </p:spPr>
        <p:txBody>
          <a:bodyPr/>
          <a:lstStyle/>
          <a:p>
            <a:fld id="{5104E168-CE17-4B1E-B03D-EADBA6D03E6D}" type="slidenum">
              <a:rPr lang="en-US" smtClean="0"/>
              <a:t>30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4171" y="101128"/>
            <a:ext cx="11407460" cy="6677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54170" y="95640"/>
            <a:ext cx="369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Program:Reflection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38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528034"/>
            <a:ext cx="10515600" cy="564892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props =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type.GetProperties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GB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Returns all the public properties of the current Type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 in props)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:"+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prop.Name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+"</a:t>
            </a:r>
            <a:r>
              <a:rPr lang="en-IN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ProprtyType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:"+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prop.PropertyType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fields =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type.GetFields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GB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Returns all the public fields of the current </a:t>
            </a:r>
            <a:r>
              <a:rPr lang="en-GB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Type.</a:t>
            </a:r>
            <a:endParaRPr lang="en-IN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 in fields)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("\t </a:t>
            </a: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"+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field.Name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 =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type.GetMethods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GB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Gets the methods of the current Type.</a:t>
            </a:r>
            <a:endParaRPr lang="en-IN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in methods)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("\t </a:t>
            </a: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Method:"+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method.Name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31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65916" y="154546"/>
            <a:ext cx="9144000" cy="6523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55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1374" y="450761"/>
            <a:ext cx="9692425" cy="572620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.ReadLine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GB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GB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{ get; set;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MyMethod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56068" y="47771"/>
            <a:ext cx="7057622" cy="6677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88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8672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33</a:t>
            </a:fld>
            <a:endParaRPr lang="en-US"/>
          </a:p>
        </p:txBody>
      </p:sp>
      <p:pic>
        <p:nvPicPr>
          <p:cNvPr id="6" name="Content Placeholder 5" descr="C:\Users\Priyanka\source\repos\reflectioneApp1\reflectioneApp1\bin\Debug\reflectioneApp1.ex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58200"/>
            <a:ext cx="83253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6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endParaRPr lang="en-IN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 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declarative tag that is used to convey information to runtime about the behaviours of various elements like classes, methods, structures, enumerators, assemblies etc. in your program.</a:t>
            </a:r>
          </a:p>
          <a:p>
            <a:pPr>
              <a:lnSpc>
                <a:spcPct val="100000"/>
              </a:lnSpc>
            </a:pP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used for adding metadata, such as compiler instruction and other information such as comments, description, methods and classes to a program.</a:t>
            </a:r>
          </a:p>
          <a:p>
            <a:pPr>
              <a:lnSpc>
                <a:spcPct val="100000"/>
              </a:lnSpc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C#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5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1972"/>
            <a:ext cx="10515600" cy="58549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your program. You can add declarative information to a program by using an attribute. A declarative tag is shown by square ([ ]) brackets placed above the element it is used for.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for specifying an attribute is as follows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</a:p>
          <a:p>
            <a:pPr marL="0" indent="0">
              <a:buNone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[attribute(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positional_parameters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name_parameter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value, ...)]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C#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35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0854" y="1777284"/>
            <a:ext cx="5795492" cy="10947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56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Program:Attribute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8510" y="1271833"/>
            <a:ext cx="8061101" cy="484563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</a:rPr>
              <a:t>#define </a:t>
            </a:r>
            <a:r>
              <a:rPr lang="en-IN" sz="1600" dirty="0"/>
              <a:t>DEBUG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</a:rPr>
              <a:t>using System;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</a:rPr>
              <a:t>using </a:t>
            </a:r>
            <a:r>
              <a:rPr lang="en-IN" sz="1600" dirty="0" err="1">
                <a:solidFill>
                  <a:srgbClr val="00B050"/>
                </a:solidFill>
              </a:rPr>
              <a:t>System.Diagnostics</a:t>
            </a:r>
            <a:r>
              <a:rPr lang="en-IN" sz="1600" dirty="0">
                <a:solidFill>
                  <a:srgbClr val="00B050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</a:rPr>
              <a:t>public class </a:t>
            </a:r>
            <a:r>
              <a:rPr lang="en-IN" sz="1600" dirty="0" err="1"/>
              <a:t>Myclass</a:t>
            </a:r>
            <a:endParaRPr lang="en-I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[Conditional("DEBUG")]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solidFill>
                  <a:srgbClr val="00B050"/>
                </a:solidFill>
              </a:rPr>
              <a:t>    public static void </a:t>
            </a:r>
            <a:r>
              <a:rPr lang="en-GB" sz="1600" dirty="0"/>
              <a:t>Message(string </a:t>
            </a:r>
            <a:r>
              <a:rPr lang="en-GB" sz="1600" dirty="0" err="1"/>
              <a:t>msg</a:t>
            </a:r>
            <a:r>
              <a:rPr lang="en-GB" sz="16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    </a:t>
            </a:r>
            <a:r>
              <a:rPr lang="en-IN" sz="1600" dirty="0" err="1">
                <a:solidFill>
                  <a:srgbClr val="00B050"/>
                </a:solidFill>
              </a:rPr>
              <a:t>Console</a:t>
            </a:r>
            <a:r>
              <a:rPr lang="en-IN" sz="1600" dirty="0" err="1"/>
              <a:t>.WriteLine</a:t>
            </a:r>
            <a:r>
              <a:rPr lang="en-IN" sz="1600" dirty="0"/>
              <a:t>(</a:t>
            </a:r>
            <a:r>
              <a:rPr lang="en-IN" sz="1600" dirty="0" err="1"/>
              <a:t>msg</a:t>
            </a:r>
            <a:r>
              <a:rPr lang="en-IN" sz="1600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36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0854" y="1146221"/>
            <a:ext cx="6148588" cy="49712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26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1374" y="117206"/>
            <a:ext cx="9331817" cy="624625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</a:rPr>
              <a:t>class</a:t>
            </a:r>
            <a:r>
              <a:rPr lang="en-IN" sz="1600" dirty="0"/>
              <a:t> Test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</a:rPr>
              <a:t>    static void</a:t>
            </a:r>
            <a:r>
              <a:rPr lang="en-IN" sz="1600" dirty="0"/>
              <a:t> register()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    </a:t>
            </a:r>
            <a:r>
              <a:rPr lang="en-IN" sz="1600" dirty="0" err="1"/>
              <a:t>Myclass.Message</a:t>
            </a:r>
            <a:r>
              <a:rPr lang="en-IN" sz="1600" dirty="0"/>
              <a:t>("Doctor Name:");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    </a:t>
            </a:r>
            <a:r>
              <a:rPr lang="en-IN" sz="1600" dirty="0">
                <a:solidFill>
                  <a:srgbClr val="FF0000"/>
                </a:solidFill>
              </a:rPr>
              <a:t>string</a:t>
            </a:r>
            <a:r>
              <a:rPr lang="en-IN" sz="1600" dirty="0"/>
              <a:t> name = </a:t>
            </a:r>
            <a:r>
              <a:rPr lang="en-IN" sz="1600" dirty="0" err="1">
                <a:solidFill>
                  <a:srgbClr val="00B050"/>
                </a:solidFill>
              </a:rPr>
              <a:t>Console</a:t>
            </a:r>
            <a:r>
              <a:rPr lang="en-IN" sz="1600" dirty="0" err="1"/>
              <a:t>.ReadLine</a:t>
            </a:r>
            <a:r>
              <a:rPr lang="en-IN" sz="1600" dirty="0"/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    </a:t>
            </a:r>
            <a:r>
              <a:rPr lang="en-IN" sz="1600" dirty="0" err="1"/>
              <a:t>Myclass.Message</a:t>
            </a:r>
            <a:r>
              <a:rPr lang="en-IN" sz="1600" dirty="0"/>
              <a:t>("Doctor Age:");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    </a:t>
            </a:r>
            <a:r>
              <a:rPr lang="en-IN" sz="1600" dirty="0" err="1">
                <a:solidFill>
                  <a:srgbClr val="FF0000"/>
                </a:solidFill>
              </a:rPr>
              <a:t>int</a:t>
            </a:r>
            <a:r>
              <a:rPr lang="en-IN" sz="1600" dirty="0">
                <a:solidFill>
                  <a:srgbClr val="FF0000"/>
                </a:solidFill>
              </a:rPr>
              <a:t> </a:t>
            </a:r>
            <a:r>
              <a:rPr lang="en-IN" sz="1600" dirty="0"/>
              <a:t>age = Convert.ToInt32(</a:t>
            </a:r>
            <a:r>
              <a:rPr lang="en-IN" sz="1600" dirty="0" err="1">
                <a:solidFill>
                  <a:srgbClr val="00B050"/>
                </a:solidFill>
              </a:rPr>
              <a:t>Console</a:t>
            </a:r>
            <a:r>
              <a:rPr lang="en-IN" sz="1600" dirty="0" err="1"/>
              <a:t>.ReadLine</a:t>
            </a:r>
            <a:r>
              <a:rPr lang="en-IN" sz="1600" dirty="0"/>
              <a:t>());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    </a:t>
            </a:r>
            <a:r>
              <a:rPr lang="en-IN" sz="1600" dirty="0" err="1"/>
              <a:t>Myclass.Message</a:t>
            </a:r>
            <a:r>
              <a:rPr lang="en-IN" sz="1600" dirty="0"/>
              <a:t>("Doctor Address:");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    </a:t>
            </a:r>
            <a:r>
              <a:rPr lang="en-IN" sz="1600" dirty="0">
                <a:solidFill>
                  <a:srgbClr val="FF0000"/>
                </a:solidFill>
              </a:rPr>
              <a:t>string</a:t>
            </a:r>
            <a:r>
              <a:rPr lang="en-IN" sz="1600" dirty="0"/>
              <a:t> add = </a:t>
            </a:r>
            <a:r>
              <a:rPr lang="en-IN" sz="1600" dirty="0" err="1">
                <a:solidFill>
                  <a:srgbClr val="00B050"/>
                </a:solidFill>
              </a:rPr>
              <a:t>Console</a:t>
            </a:r>
            <a:r>
              <a:rPr lang="en-IN" sz="1600" dirty="0" err="1"/>
              <a:t>.ReadLine</a:t>
            </a:r>
            <a:r>
              <a:rPr lang="en-IN" sz="1600" dirty="0"/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    </a:t>
            </a:r>
            <a:r>
              <a:rPr lang="en-IN" sz="1600" dirty="0" err="1"/>
              <a:t>Myclass.Message</a:t>
            </a:r>
            <a:r>
              <a:rPr lang="en-IN" sz="1600" dirty="0"/>
              <a:t>("Doctor id:");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    </a:t>
            </a:r>
            <a:r>
              <a:rPr lang="en-IN" sz="1600" dirty="0" err="1">
                <a:solidFill>
                  <a:srgbClr val="FF0000"/>
                </a:solidFill>
              </a:rPr>
              <a:t>int</a:t>
            </a:r>
            <a:r>
              <a:rPr lang="en-IN" sz="1600" dirty="0">
                <a:solidFill>
                  <a:srgbClr val="FF0000"/>
                </a:solidFill>
              </a:rPr>
              <a:t> </a:t>
            </a:r>
            <a:r>
              <a:rPr lang="en-IN" sz="1600" dirty="0"/>
              <a:t>id = Convert.ToInt32(</a:t>
            </a:r>
            <a:r>
              <a:rPr lang="en-IN" sz="1600" dirty="0" err="1">
                <a:solidFill>
                  <a:srgbClr val="00B050"/>
                </a:solidFill>
              </a:rPr>
              <a:t>Console</a:t>
            </a:r>
            <a:r>
              <a:rPr lang="en-IN" sz="1600" dirty="0" err="1"/>
              <a:t>.ReadLine</a:t>
            </a:r>
            <a:r>
              <a:rPr lang="en-IN" sz="1600" dirty="0"/>
              <a:t>());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</a:rPr>
              <a:t>        </a:t>
            </a:r>
            <a:r>
              <a:rPr lang="en-IN" sz="1600" dirty="0" err="1">
                <a:solidFill>
                  <a:srgbClr val="00B050"/>
                </a:solidFill>
              </a:rPr>
              <a:t>Console</a:t>
            </a:r>
            <a:r>
              <a:rPr lang="en-IN" sz="1600" dirty="0" err="1"/>
              <a:t>.WriteLine</a:t>
            </a:r>
            <a:r>
              <a:rPr lang="en-IN" sz="1600" dirty="0"/>
              <a:t>("_________________");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    </a:t>
            </a:r>
            <a:r>
              <a:rPr lang="en-IN" sz="1600" dirty="0" err="1"/>
              <a:t>pregister</a:t>
            </a:r>
            <a:r>
              <a:rPr lang="en-IN" sz="1600" dirty="0"/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37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02217" y="117206"/>
            <a:ext cx="6148588" cy="6604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83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217" y="0"/>
            <a:ext cx="10515600" cy="6060136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6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void </a:t>
            </a:r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pregister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Myclass.Message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("Patient Name:");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6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 = </a:t>
            </a:r>
            <a:r>
              <a:rPr lang="en-IN" sz="6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.ReadLine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Myclass.Message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("Patient Age:");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6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6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= </a:t>
            </a:r>
            <a:r>
              <a:rPr lang="en-IN" sz="6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Convert.ToInt32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Console.ReadLine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Myclass.Message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("Patient Address:");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6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 = </a:t>
            </a:r>
            <a:r>
              <a:rPr lang="en-IN" sz="6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.ReadLine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Myclass.Message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("Patient id:");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6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6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= </a:t>
            </a:r>
            <a:r>
              <a:rPr lang="en-IN" sz="6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Convert.ToInt32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Console.ReadLine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6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Myclass.Message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Registeration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register();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6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.ReadKey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38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96851" y="117206"/>
            <a:ext cx="6148588" cy="67407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94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39</a:t>
            </a:fld>
            <a:endParaRPr lang="en-US"/>
          </a:p>
        </p:txBody>
      </p:sp>
      <p:pic>
        <p:nvPicPr>
          <p:cNvPr id="3" name="Picture 2" descr="C:\Users\Priyanka\source\repos\attributeApp1\attributeApp1\bin\Debug\attributeApp1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1437"/>
            <a:ext cx="9459645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8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838200" y="386366"/>
            <a:ext cx="10515600" cy="579059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IN" sz="2200" dirty="0"/>
          </a:p>
          <a:p>
            <a:pPr marL="3086100" lvl="7" indent="0"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System;</a:t>
            </a:r>
          </a:p>
          <a:p>
            <a:pPr marL="3086100" lvl="7" indent="0"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adstractdemo1</a:t>
            </a:r>
          </a:p>
          <a:p>
            <a:pPr marL="3086100" lvl="7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086100" lvl="7" indent="0"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 abstract class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user_base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86100" lvl="7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086100" lvl="7" indent="0">
              <a:buNone/>
            </a:pP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void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086100" lvl="7" indent="0">
              <a:buNone/>
            </a:pP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abstract void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086100" lvl="7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address()</a:t>
            </a:r>
          </a:p>
          <a:p>
            <a:pPr marL="3086100" lvl="7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3086100" lvl="7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3086100" lvl="7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 =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.ReadLine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086100" lvl="7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address=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+ add);</a:t>
            </a:r>
          </a:p>
          <a:p>
            <a:pPr marL="3086100" lvl="7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86100" lvl="7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086100" lvl="7" indent="0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2987900" y="532024"/>
            <a:ext cx="5859887" cy="5035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69229"/>
            <a:ext cx="4114800" cy="365125"/>
          </a:xfrm>
        </p:spPr>
        <p:txBody>
          <a:bodyPr/>
          <a:lstStyle/>
          <a:p>
            <a:r>
              <a:rPr lang="en-US" sz="1600" dirty="0" smtClean="0"/>
              <a:t>C</a:t>
            </a:r>
            <a:r>
              <a:rPr lang="en-US" sz="16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#</a:t>
            </a:r>
            <a:endParaRPr lang="en-US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1887" y="532024"/>
            <a:ext cx="1777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b="1" dirty="0" smtClean="0"/>
              <a:t>Program:</a:t>
            </a:r>
          </a:p>
          <a:p>
            <a:r>
              <a:rPr lang="en-IN" sz="2000" b="1" dirty="0" smtClean="0"/>
              <a:t>Abstract </a:t>
            </a:r>
            <a:r>
              <a:rPr lang="en-IN" sz="2000" b="1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27348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73806" y="463639"/>
            <a:ext cx="10515600" cy="5854991"/>
          </a:xfrm>
        </p:spPr>
        <p:txBody>
          <a:bodyPr>
            <a:normAutofit/>
          </a:bodyPr>
          <a:lstStyle/>
          <a:p>
            <a:pPr marL="2628900" lvl="6" indent="0">
              <a:buNone/>
            </a:pPr>
            <a:endParaRPr lang="en-IN" sz="17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28900" lvl="6" indent="0">
              <a:buNone/>
            </a:pPr>
            <a:r>
              <a:rPr lang="en-IN" sz="1600" dirty="0" smtClean="0">
                <a:solidFill>
                  <a:srgbClr val="00B05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using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System;</a:t>
            </a:r>
          </a:p>
          <a:p>
            <a:pPr marL="2628900" lvl="6" indent="0"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namespace </a:t>
            </a: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adstractdemo1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{</a:t>
            </a:r>
          </a:p>
          <a:p>
            <a:pPr marL="2628900" lvl="6" indent="0"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public class </a:t>
            </a: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doctor : </a:t>
            </a:r>
            <a:r>
              <a:rPr lang="en-IN" sz="16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user_base</a:t>
            </a:r>
            <a:endParaRPr lang="en-IN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{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string</a:t>
            </a: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name;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public override void </a:t>
            </a:r>
            <a:r>
              <a:rPr lang="en-IN" sz="16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displayName</a:t>
            </a: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()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{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(" </a:t>
            </a:r>
            <a:r>
              <a:rPr lang="en-IN" sz="1600" dirty="0">
                <a:solidFill>
                  <a:schemeClr val="accent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my name= </a:t>
            </a: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" + name);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}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public override void </a:t>
            </a:r>
            <a:r>
              <a:rPr lang="en-IN" sz="16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getName</a:t>
            </a: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()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{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("</a:t>
            </a:r>
            <a:r>
              <a:rPr lang="en-IN" sz="1600" dirty="0">
                <a:solidFill>
                  <a:schemeClr val="accent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I'm doctor</a:t>
            </a: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..:");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name =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.ReadLine</a:t>
            </a: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();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}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}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}</a:t>
            </a:r>
          </a:p>
          <a:p>
            <a:endParaRPr lang="en-IN" sz="1600" dirty="0"/>
          </a:p>
          <a:p>
            <a:endParaRPr lang="en-IN" sz="1600" dirty="0"/>
          </a:p>
        </p:txBody>
      </p:sp>
      <p:sp>
        <p:nvSpPr>
          <p:cNvPr id="8" name="Rectangle 7"/>
          <p:cNvSpPr/>
          <p:nvPr/>
        </p:nvSpPr>
        <p:spPr>
          <a:xfrm>
            <a:off x="2756079" y="746975"/>
            <a:ext cx="5859887" cy="5035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47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437882"/>
            <a:ext cx="10515600" cy="5739081"/>
          </a:xfrm>
        </p:spPr>
        <p:txBody>
          <a:bodyPr>
            <a:normAutofit/>
          </a:bodyPr>
          <a:lstStyle/>
          <a:p>
            <a:pPr marL="2628900" lvl="6" indent="0">
              <a:buNone/>
            </a:pPr>
            <a:endParaRPr lang="en-IN" sz="17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28900" lvl="6" indent="0">
              <a:buNone/>
            </a:pPr>
            <a:r>
              <a:rPr lang="en-IN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System;</a:t>
            </a:r>
          </a:p>
          <a:p>
            <a:pPr marL="2628900" lvl="6" indent="0"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adstractdemo1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</a:t>
            </a: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 :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user_base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name;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override void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 </a:t>
            </a:r>
            <a:r>
              <a:rPr lang="en-IN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" + name);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override void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I'm doctor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..:");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name =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.ReadLine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756079" y="746975"/>
            <a:ext cx="5859887" cy="5035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73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4633"/>
            <a:ext cx="10515600" cy="5975798"/>
          </a:xfrm>
        </p:spPr>
        <p:txBody>
          <a:bodyPr>
            <a:noAutofit/>
          </a:bodyPr>
          <a:lstStyle/>
          <a:p>
            <a:pPr marL="1714500" lvl="4" indent="0">
              <a:buNone/>
            </a:pPr>
            <a:r>
              <a:rPr lang="en-IN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System;</a:t>
            </a:r>
          </a:p>
          <a:p>
            <a:pPr marL="1714500" lvl="4" indent="0"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adstractdemo1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1714500" lvl="4" indent="0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</a:t>
            </a:r>
            <a:r>
              <a:rPr lang="en-GB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doctor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 = </a:t>
            </a: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doctor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d.getName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d.displayName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d.address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("____________");</a:t>
            </a:r>
          </a:p>
          <a:p>
            <a:pPr marL="1714500" lvl="4" indent="0">
              <a:buNone/>
            </a:pPr>
            <a:r>
              <a:rPr lang="en-I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patient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</a:t>
            </a: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new </a:t>
            </a:r>
            <a:r>
              <a:rPr lang="en-I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p.getName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p.displayName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p.address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("____________");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.ReadLine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1714500" lvl="4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0" lvl="4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40925" y="284633"/>
            <a:ext cx="6246253" cy="5975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68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8</a:t>
            </a:fld>
            <a:endParaRPr lang="en-US"/>
          </a:p>
        </p:txBody>
      </p:sp>
      <p:pic>
        <p:nvPicPr>
          <p:cNvPr id="6" name="Content Placeholder 5" descr="C:\Users\Priyanka\source\repos\abstractdemo1\abstractdemo1\bin\Debug\abstractdemo1.ex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6532"/>
            <a:ext cx="83253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9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 virtual keyword is used to modify a method, property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indexer, or event declaration and allow for it to be overridden 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derived class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virtual 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methodName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//body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00000"/>
              </a:lnSpc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methods are non-virtual. We can't override a non-virtual method.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9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25438"/>
            <a:ext cx="1051560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96981" y="2820474"/>
            <a:ext cx="3734873" cy="16356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70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1144</TotalTime>
  <Words>1586</Words>
  <Application>Microsoft Office PowerPoint</Application>
  <PresentationFormat>Widescreen</PresentationFormat>
  <Paragraphs>494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IPHIS: IMMUTABLE PERSONAL HEALTH INFORMATION SYSTEM  C#</vt:lpstr>
      <vt:lpstr>Abstract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Delegate</vt:lpstr>
      <vt:lpstr>PowerPoint Presentation</vt:lpstr>
      <vt:lpstr>PowerPoint Presentation</vt:lpstr>
      <vt:lpstr>PowerPoint Presentation</vt:lpstr>
      <vt:lpstr>PowerPoint Presentation</vt:lpstr>
      <vt:lpstr>Events</vt:lpstr>
      <vt:lpstr>File Handling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OUTPUT:</vt:lpstr>
      <vt:lpstr>Reflection</vt:lpstr>
      <vt:lpstr>Applications of Reflection:</vt:lpstr>
      <vt:lpstr>PowerPoint Presentation</vt:lpstr>
      <vt:lpstr>PowerPoint Presentation</vt:lpstr>
      <vt:lpstr>PowerPoint Presentation</vt:lpstr>
      <vt:lpstr>OUTPUT:</vt:lpstr>
      <vt:lpstr>Attribute</vt:lpstr>
      <vt:lpstr>PowerPoint Presentation</vt:lpstr>
      <vt:lpstr>Program:Attribute</vt:lpstr>
      <vt:lpstr>PowerPoint Presentation</vt:lpstr>
      <vt:lpstr>PowerPoint Presentation</vt:lpstr>
      <vt:lpstr>OUTPUT: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SOLIDITY</dc:title>
  <dc:creator>kaustubh sawant</dc:creator>
  <cp:lastModifiedBy>Priyanka Dakare</cp:lastModifiedBy>
  <cp:revision>190</cp:revision>
  <dcterms:created xsi:type="dcterms:W3CDTF">2018-07-24T15:42:45Z</dcterms:created>
  <dcterms:modified xsi:type="dcterms:W3CDTF">2018-08-01T03:27:59Z</dcterms:modified>
</cp:coreProperties>
</file>