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0"/>
  </p:notesMasterIdLst>
  <p:handoutMasterIdLst>
    <p:handoutMasterId r:id="rId31"/>
  </p:handoutMasterIdLst>
  <p:sldIdLst>
    <p:sldId id="308" r:id="rId2"/>
    <p:sldId id="257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299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408090"/>
    <a:srgbClr val="007020"/>
    <a:srgbClr val="3A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04-Aug-18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04-Aug-18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3FAC-26E3-40EA-886B-872E56920487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961F-9D57-4FD8-A918-79952071E493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1A8C-A9B7-417B-A67E-3E1A04FDF0BC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9415-9D85-4458-B3A7-40C247E5D07D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338C-1E04-483B-8362-AB2660486411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705-9779-4C70-8DDB-7DCAE020ED6B}" type="datetime1">
              <a:rPr lang="en-US" smtClean="0"/>
              <a:t>04-Aug-18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52BE-E8D9-44AB-8EC6-BE8FB8FA1358}" type="datetime1">
              <a:rPr lang="en-US" smtClean="0"/>
              <a:t>04-Aug-18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4A0-52E2-462A-ABCD-6FA3D436BD21}" type="datetime1">
              <a:rPr lang="en-US" smtClean="0"/>
              <a:t>04-Aug-18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9402-9F21-46DF-A705-68647FE56BBB}" type="datetime1">
              <a:rPr lang="en-US" smtClean="0"/>
              <a:t>04-Aug-18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8E25-23FA-4DEF-8645-5DFEFC27B9A0}" type="datetime1">
              <a:rPr lang="en-US" smtClean="0"/>
              <a:t>04-Aug-18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9B-30CE-4FDA-9967-3FA986F77854}" type="datetime1">
              <a:rPr lang="en-US" smtClean="0"/>
              <a:t>04-Aug-18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895F-2171-4ED9-B514-9E3A2993F062}" type="datetime1">
              <a:rPr lang="en-US" smtClean="0"/>
              <a:t>04-Aug-18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670" y="774633"/>
            <a:ext cx="10522040" cy="222614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</a:t>
            </a: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</a:t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873" y="449068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Rajesh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04-08-2018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ReyGlobal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62130" y="4632349"/>
            <a:ext cx="9440214" cy="1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 are used to specify rules for the data in a table.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used to limit the type of data that can go into a table. This ensures the accuracy and reliability of the data in the table.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 identifies each row in a table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Uniquely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 row/record in another table.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IDENTITY-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uses the IDENTITY keyword to perform an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Auto-increment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feature.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Syntax: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seed,Increment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value that is used for the very first row loaded into the table.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incremental value that is added to the identity value of the previous row that 		            was loaded.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table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(101,1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Not Null,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Not Null,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Address  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 (Patient_id)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3037" y="1506828"/>
            <a:ext cx="5151549" cy="355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 Statements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1.Insert Statement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to all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(col1,col2) values(v1,v2)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to selected columns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(col1) values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v1)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 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(Patient_id,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address,phone_no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insuranceid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values (101, ‘Shubham’,’Patil’,’kolhapur’,’9665909310’,’BAPN06’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 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(Patient_id,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address,phone_no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insuranceid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values (102, ‘Gajanan’,’Patil’,’pune’,’7720940703’,’KAMP11’ 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7371" y="390250"/>
            <a:ext cx="10976429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Select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from 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Select * from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fetch all rows from patient table 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22921"/>
              </p:ext>
            </p:extLst>
          </p:nvPr>
        </p:nvGraphicFramePr>
        <p:xfrm>
          <a:off x="1410951" y="3618962"/>
          <a:ext cx="8810171" cy="14419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3743"/>
                <a:gridCol w="1543743"/>
                <a:gridCol w="1543743"/>
                <a:gridCol w="1091456"/>
                <a:gridCol w="1543743"/>
                <a:gridCol w="1543743"/>
              </a:tblGrid>
              <a:tr h="43050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57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kolhapur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9665909310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BAPN06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57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Gajanan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7720940703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KAMP11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714" y="377372"/>
            <a:ext cx="11248571" cy="460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Update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4487" indent="-457200" fontAlgn="auto">
              <a:spcBef>
                <a:spcPts val="7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table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=value</a:t>
            </a: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Where &lt;&lt;condition&gt;&gt;</a:t>
            </a: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 updates selected rows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value only if the row satisfies the condition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1313" fontAlgn="auto">
              <a:spcBef>
                <a:spcPts val="700"/>
              </a:spcBef>
              <a:spcAft>
                <a:spcPts val="0"/>
              </a:spcAft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=‘9030358989’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Select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69755"/>
              </p:ext>
            </p:extLst>
          </p:nvPr>
        </p:nvGraphicFramePr>
        <p:xfrm>
          <a:off x="1442434" y="4981196"/>
          <a:ext cx="8822436" cy="10260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4816"/>
                <a:gridCol w="1463524"/>
                <a:gridCol w="1463524"/>
                <a:gridCol w="1463524"/>
                <a:gridCol w="1463524"/>
                <a:gridCol w="1463524"/>
              </a:tblGrid>
              <a:tr h="4236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234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kolhapur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9030358989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BAPN06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4171" y="478971"/>
            <a:ext cx="11698515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Delete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457200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&lt;&lt;condition&gt;&gt;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 will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rows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they satisfy the condition.</a:t>
            </a:r>
          </a:p>
          <a:p>
            <a:pPr indent="-341313">
              <a:spcBef>
                <a:spcPts val="800"/>
              </a:spcBef>
              <a:buClrTx/>
              <a:buFont typeface="Arial" panose="020B0604020202020204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=101;</a:t>
            </a:r>
          </a:p>
          <a:p>
            <a:pPr indent="-341313">
              <a:spcBef>
                <a:spcPts val="8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86983"/>
              </p:ext>
            </p:extLst>
          </p:nvPr>
        </p:nvGraphicFramePr>
        <p:xfrm>
          <a:off x="1326526" y="3773510"/>
          <a:ext cx="8833476" cy="1161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2246"/>
                <a:gridCol w="1472246"/>
                <a:gridCol w="1472246"/>
                <a:gridCol w="1472246"/>
                <a:gridCol w="1472246"/>
                <a:gridCol w="1472246"/>
              </a:tblGrid>
              <a:tr h="58077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057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Gajanan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7720940703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KAMP11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686" y="362857"/>
            <a:ext cx="11698514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5.Alter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structure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data type of existing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column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or remove constraints like foreign key, primary key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Alter Table 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03790"/>
              </p:ext>
            </p:extLst>
          </p:nvPr>
        </p:nvGraphicFramePr>
        <p:xfrm>
          <a:off x="1210613" y="4056845"/>
          <a:ext cx="9297732" cy="10086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836"/>
                <a:gridCol w="1342816"/>
                <a:gridCol w="1342816"/>
                <a:gridCol w="1342816"/>
                <a:gridCol w="1342816"/>
                <a:gridCol w="1342816"/>
                <a:gridCol w="1342816"/>
              </a:tblGrid>
              <a:tr h="46144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54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Gajanan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7720940703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KAMP11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described as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derived its data from one or more than one table columns.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pre compiled objects</a:t>
            </a:r>
          </a:p>
          <a:p>
            <a:pPr marL="341313" indent="-341313"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select few columns or rows from a table and put the data set in a view and can use view in the same way as we use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341313" indent="-341313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view_name as select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from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Create view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view_pati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as select patient_id,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F_name,L_name from Patient;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229" y="377371"/>
            <a:ext cx="115678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views: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Select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patient_id, F_name,L_name from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view_pati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View_pati</a:t>
            </a:r>
          </a:p>
          <a:p>
            <a:pPr lvl="1" indent="-284163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98276"/>
              </p:ext>
            </p:extLst>
          </p:nvPr>
        </p:nvGraphicFramePr>
        <p:xfrm>
          <a:off x="1452452" y="2163651"/>
          <a:ext cx="5733960" cy="110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1320"/>
                <a:gridCol w="1911320"/>
                <a:gridCol w="1911320"/>
              </a:tblGrid>
              <a:tr h="231742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Shubham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Gajanan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is a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SQL 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can save, so the code can be reused over and over again.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an SQL query that we use over and over again, then we can save it as a stored procedure, and then just call it to execute it.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	Create procedure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As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sql_statement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a Stored Procedure: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Exec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is a database server 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Microsoft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 to write queries and other SQL statements and execute them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Relational Database Management System (RDBMS)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highly scalable product that can be run on anything from a single laptop, to a network of high-powered cloud servers, and anything in between</a:t>
            </a:r>
            <a:r>
              <a:rPr lang="en-US" dirty="0"/>
              <a:t>.  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4851" y="502276"/>
            <a:ext cx="11552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 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SelectAllPatients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@city varchar(25)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patient where Address=@city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Exec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SelectAllPatients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city=“Pune”;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SelectAllPatients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27245"/>
              </p:ext>
            </p:extLst>
          </p:nvPr>
        </p:nvGraphicFramePr>
        <p:xfrm>
          <a:off x="1380186" y="3918596"/>
          <a:ext cx="942733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6762"/>
                <a:gridCol w="1346762"/>
                <a:gridCol w="1346762"/>
                <a:gridCol w="1346762"/>
                <a:gridCol w="1346762"/>
                <a:gridCol w="1346762"/>
                <a:gridCol w="1346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Gajanan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7720940703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KAMP11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08279" y="798489"/>
            <a:ext cx="5460642" cy="1906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6"/>
            <a:ext cx="10515600" cy="4926794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trigger is a special type of stored procedure that automatically executes when an event occurs in the database server.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triggers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in response to a variety of data definition language (DDL) events.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triggers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when a user tries to modify data through a data manipulation language (DML) event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Logon triggers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in response to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that is raised when a user's session is being established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DDL trigger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create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trigger 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database  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alter_table,drop_table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print ‘You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 not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alter table in this database'  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or drop any table in a database then </a:t>
            </a:r>
            <a:r>
              <a:rPr 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message written in print will be displayed.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44710" y="3206839"/>
            <a:ext cx="5215944" cy="2446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0456" y="425003"/>
            <a:ext cx="1175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 trigger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7293" y="886668"/>
            <a:ext cx="5576552" cy="2075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 trigger 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  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update,delete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  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print‘You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 not update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delete this table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patient'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552" y="2962141"/>
            <a:ext cx="9672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or delete in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patient then the message written in print statement will be displayed.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Table Expression (CTE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75936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CTE defines about a temporary view, which can be referenced in the same query just as a view 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CTE’s can be used and compiled in exactly the same ways that simple Subqueries are being used.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CTE uses the WITH clause, so the syntax can be shown as: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CTE_Name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 aliases)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CTE_Name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With </a:t>
            </a:r>
            <a:r>
              <a:rPr lang="en-U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patientCte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atient_id,F_name,L_name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patient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&gt;101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4E168-CE17-4B1E-B03D-EADBA6D03E6D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3193" y="4198513"/>
            <a:ext cx="5357612" cy="2060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304" y="347730"/>
            <a:ext cx="1177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Select * from  </a:t>
            </a:r>
            <a:r>
              <a:rPr lang="en-US" dirty="0" smtClean="0">
                <a:solidFill>
                  <a:srgbClr val="00B0F0"/>
                </a:solidFill>
              </a:rPr>
              <a:t>patientCte</a:t>
            </a:r>
            <a:r>
              <a:rPr lang="en-US" dirty="0" smtClean="0"/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 smtClean="0"/>
              <a:t>: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60303"/>
              </p:ext>
            </p:extLst>
          </p:nvPr>
        </p:nvGraphicFramePr>
        <p:xfrm>
          <a:off x="1091841" y="1271060"/>
          <a:ext cx="706155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53853"/>
                <a:gridCol w="2353853"/>
                <a:gridCol w="23538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L_name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Gajanan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is one of the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easy mechanism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to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 rows into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Total_Disease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pivot(sum(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Total_Patient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disease in(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Cancer,Brain_Tumor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	  as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pvttable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76897"/>
              </p:ext>
            </p:extLst>
          </p:nvPr>
        </p:nvGraphicFramePr>
        <p:xfrm>
          <a:off x="567743" y="3930740"/>
          <a:ext cx="4731657" cy="22404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219"/>
                <a:gridCol w="1577219"/>
                <a:gridCol w="15772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Total_Patient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Brain_Tumor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26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Brain_Tumor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52486"/>
              </p:ext>
            </p:extLst>
          </p:nvPr>
        </p:nvGraphicFramePr>
        <p:xfrm>
          <a:off x="7249581" y="4596139"/>
          <a:ext cx="4676256" cy="13051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8752"/>
                <a:gridCol w="1558752"/>
                <a:gridCol w="1558752"/>
              </a:tblGrid>
              <a:tr h="5565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Brain_Tumor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24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279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30,000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417507" y="5050971"/>
            <a:ext cx="1596572" cy="4789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Defined Functions in SQL Server are like functions in any other programming language that accepts the parameters, performing complex calculations, and returning the result value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can either be a single scalar value or a result set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user defined functions: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Table-valued 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Scalar-valued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table-valued UDF is a function that accepts parameters and returns the results in the form of a table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scalar-valued UDF accepts parameters and, ultimately, returns a single, atomic value.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5003" y="74264"/>
            <a:ext cx="120159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                                                                   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   Returns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	   Begin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	     	 -- Function Body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       Return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 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Scalar-valued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GetPatient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Returns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=@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 execute above function: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dbo.GetPatient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Output: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Gajanan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220" y="3026535"/>
            <a:ext cx="8680360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7887" y="128789"/>
            <a:ext cx="7662930" cy="2292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5459" y="283335"/>
            <a:ext cx="116425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Table-valued functions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GetAllPatients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(@Age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Age&gt;=@Age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above function: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dbo.GetAllPatient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98841"/>
              </p:ext>
            </p:extLst>
          </p:nvPr>
        </p:nvGraphicFramePr>
        <p:xfrm>
          <a:off x="1478203" y="3500135"/>
          <a:ext cx="9713536" cy="9659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7648"/>
                <a:gridCol w="1387648"/>
                <a:gridCol w="1387648"/>
                <a:gridCol w="1387648"/>
                <a:gridCol w="1387648"/>
                <a:gridCol w="1387648"/>
                <a:gridCol w="1387648"/>
              </a:tblGrid>
              <a:tr h="48295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L_name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295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Gajanan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7720940703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KAMP11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16676" y="785611"/>
            <a:ext cx="4906851" cy="162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>
                <a:latin typeface="Times New Roman" panose="02020603050405020304" pitchFamily="18" charset="0"/>
                <a:ea typeface="Noto Sans CJK SC Regular" charset="0"/>
                <a:cs typeface="Times New Roman" panose="02020603050405020304" pitchFamily="18" charset="0"/>
              </a:rPr>
              <a:t>Structured  Query  Language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800" dirty="0">
                <a:latin typeface="Times New Roman" panose="02020603050405020304" pitchFamily="18" charset="0"/>
                <a:ea typeface="Noto Sans CJK SC Regular" charset="0"/>
                <a:cs typeface="Times New Roman" panose="02020603050405020304" pitchFamily="18" charset="0"/>
              </a:rPr>
              <a:t>SQL statements are used to perform tasks such as update data on a database, or retrieve data from a database.</a:t>
            </a:r>
          </a:p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IN" sz="1800" dirty="0">
                <a:latin typeface="Times New Roman" panose="02020603050405020304" pitchFamily="18" charset="0"/>
                <a:ea typeface="Noto Sans CJK SC Regular" charset="0"/>
                <a:cs typeface="Times New Roman" panose="02020603050405020304" pitchFamily="18" charset="0"/>
              </a:rPr>
              <a:t>Some common relational database management systems that uses SQL are: Oracle, Sybase, Microsoft SQL Server, Access, </a:t>
            </a:r>
            <a:r>
              <a:rPr lang="en-IN" sz="1800" dirty="0" smtClean="0">
                <a:latin typeface="Times New Roman" panose="02020603050405020304" pitchFamily="18" charset="0"/>
                <a:ea typeface="Noto Sans CJK SC Regular" charset="0"/>
                <a:cs typeface="Times New Roman" panose="02020603050405020304" pitchFamily="18" charset="0"/>
              </a:rPr>
              <a:t>Ingres etc</a:t>
            </a:r>
            <a:r>
              <a:rPr lang="en-IN" sz="1800" dirty="0">
                <a:latin typeface="Times New Roman" panose="02020603050405020304" pitchFamily="18" charset="0"/>
                <a:ea typeface="Noto Sans CJK SC Regular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 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8" y="1825625"/>
            <a:ext cx="10194701" cy="4351338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	: Stores whole number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	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characters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  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real numbers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	: Stores monetary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, supports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places after decimal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date and time</a:t>
            </a:r>
          </a:p>
          <a:p>
            <a:pPr marL="341313" indent="-341313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	: Stores images and other large objects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7029" y="696686"/>
            <a:ext cx="1114697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statements are used for creating and defining the Database structure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are Create, Alter, Drop, Truncate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retrieve, store, modify, delete, insert and update data in database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statements are Select, Insert, Delete, Update etc.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1825625"/>
            <a:ext cx="10310611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Operations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database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1313" indent="-341313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a database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Drop database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database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indent="-284163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Use </a:t>
            </a:r>
            <a:r>
              <a:rPr lang="en-US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IPHIS;</a:t>
            </a:r>
            <a:endParaRPr 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6400" y="290285"/>
            <a:ext cx="10947400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Nurse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name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contact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Primary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),</a:t>
            </a: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>
              <a:spcBef>
                <a:spcPts val="8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table having name nurse with Five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94704"/>
            <a:ext cx="5898524" cy="3181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1886" y="420914"/>
            <a:ext cx="109619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3.Drop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DROP command is used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an object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drop a table, all the rows in the table is deleted and the table structure is removed from the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Drop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drop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IPHIS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9314" y="435429"/>
            <a:ext cx="11034486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4.Truncate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all rows in a table</a:t>
            </a:r>
          </a:p>
          <a:p>
            <a:pPr marL="341313" indent="-341313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Resets the table.</a:t>
            </a: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Suppose we have a table having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octor in the database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IPHIS.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Truncate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delete all the rows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table,but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structure will remain as it 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872</Words>
  <Application>Microsoft Office PowerPoint</Application>
  <PresentationFormat>Widescreen</PresentationFormat>
  <Paragraphs>454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Noto Sans CJK SC Regular</vt:lpstr>
      <vt:lpstr>Times New Roman</vt:lpstr>
      <vt:lpstr>Office Theme</vt:lpstr>
      <vt:lpstr>IPHIS: IMMUTABLE PERSONAL HEALTH INFORMATION SYSTEM  SQL  SERVER</vt:lpstr>
      <vt:lpstr>Introduction</vt:lpstr>
      <vt:lpstr>Structured  Query  Language</vt:lpstr>
      <vt:lpstr>SQL Server Data Types:</vt:lpstr>
      <vt:lpstr>PowerPoint Presentation</vt:lpstr>
      <vt:lpstr>DDL Statements:</vt:lpstr>
      <vt:lpstr>PowerPoint Presentation</vt:lpstr>
      <vt:lpstr>PowerPoint Presentation</vt:lpstr>
      <vt:lpstr>PowerPoint Presentation</vt:lpstr>
      <vt:lpstr>SQL Constraints</vt:lpstr>
      <vt:lpstr>Constraints Example</vt:lpstr>
      <vt:lpstr>DML  Statements:</vt:lpstr>
      <vt:lpstr>PowerPoint Presentation</vt:lpstr>
      <vt:lpstr>PowerPoint Presentation</vt:lpstr>
      <vt:lpstr>PowerPoint Presentation</vt:lpstr>
      <vt:lpstr>PowerPoint Presentation</vt:lpstr>
      <vt:lpstr>Views</vt:lpstr>
      <vt:lpstr>PowerPoint Presentation</vt:lpstr>
      <vt:lpstr> Stored Procedure</vt:lpstr>
      <vt:lpstr>PowerPoint Presentation</vt:lpstr>
      <vt:lpstr>Triggers</vt:lpstr>
      <vt:lpstr>PowerPoint Presentation</vt:lpstr>
      <vt:lpstr>Common Table Expression (CTE):</vt:lpstr>
      <vt:lpstr>PowerPoint Presentation</vt:lpstr>
      <vt:lpstr>PIVOT</vt:lpstr>
      <vt:lpstr>User defined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Prashant Gore</cp:lastModifiedBy>
  <cp:revision>231</cp:revision>
  <dcterms:created xsi:type="dcterms:W3CDTF">2018-07-24T15:42:45Z</dcterms:created>
  <dcterms:modified xsi:type="dcterms:W3CDTF">2018-08-04T14:44:38Z</dcterms:modified>
</cp:coreProperties>
</file>