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77" r:id="rId9"/>
    <p:sldId id="267" r:id="rId10"/>
    <p:sldId id="271" r:id="rId11"/>
    <p:sldId id="272" r:id="rId12"/>
    <p:sldId id="264" r:id="rId13"/>
    <p:sldId id="262" r:id="rId14"/>
    <p:sldId id="265" r:id="rId15"/>
    <p:sldId id="266" r:id="rId16"/>
    <p:sldId id="268" r:id="rId17"/>
    <p:sldId id="269" r:id="rId18"/>
    <p:sldId id="270" r:id="rId19"/>
    <p:sldId id="273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63D1E-AFD1-410C-88E8-B3DEAB2FEF71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EA51-0936-4E1F-9CD4-6315F983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0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3EA51-0936-4E1F-9CD4-6315F9836D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9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0EB7-9A90-4120-8963-2DFD59D9B32F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5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DC27-735B-4649-A1EB-99BDEE9D4F1B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7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492A-34D3-48B6-A9AB-EC06776818D1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7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DD0A-F429-44CF-858B-AA8FBFC78F07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05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E313-83AE-44B0-AED0-71937996CA7C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2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9CA0-ACBB-4597-9ECC-A92DE8CE07B4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70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2C9D-1CD8-4589-B73F-6F43828CE7FF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84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3344-4178-4711-8AFA-89B501283B53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06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6DCC-1F9A-408E-9AE4-65B2B7C30164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8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B9E7-7710-4D3A-8794-34EE3B4F7B02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386C-81B0-402F-BB4D-42848FB895D1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F5CA-13A1-44D7-872F-A70A87DE542F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7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6A91-4A58-4157-A2CE-2F4BDA51C335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3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9CBC-184C-44D4-9552-E3A9CD418694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1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2708-3D22-49FD-8C1E-B94ADABC4BE5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7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5484-D7F0-4A30-961C-6DD305DC7CD2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31BE-1355-439C-ADDE-1C77D04F864C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9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88C23C-0789-4C59-97CA-74D1B8D81984}" type="datetime1">
              <a:rPr lang="en-US" smtClean="0"/>
              <a:t>31-Jul-18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83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dirty="0"/>
              <a:t>SQL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2"/>
            <a:ext cx="10515600" cy="524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constraints are used to specify rules for the data in a table.</a:t>
            </a:r>
          </a:p>
          <a:p>
            <a:pPr marL="0" indent="0">
              <a:buNone/>
            </a:pPr>
            <a:r>
              <a:rPr lang="en-US" dirty="0"/>
              <a:t>Constraints are used to limit the type of data that can go into a table. This ensures the accuracy and reliability of the data in the table</a:t>
            </a:r>
            <a:r>
              <a:rPr lang="en-US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2400" b="1" dirty="0" smtClean="0"/>
              <a:t>PRIMARY </a:t>
            </a:r>
            <a:r>
              <a:rPr lang="en-US" sz="2400" b="1" dirty="0"/>
              <a:t>KEY</a:t>
            </a:r>
            <a:r>
              <a:rPr lang="en-US" sz="2400" dirty="0"/>
              <a:t> - A combination of a NOT NULL and UNIQUE. Uniquely identifies each row in a table</a:t>
            </a:r>
          </a:p>
          <a:p>
            <a:r>
              <a:rPr lang="en-US" sz="2400" b="1" dirty="0"/>
              <a:t>FOREIGN </a:t>
            </a:r>
            <a:r>
              <a:rPr lang="en-US" sz="2400" b="1" dirty="0" smtClean="0"/>
              <a:t>KEY</a:t>
            </a:r>
            <a:r>
              <a:rPr lang="en-US" sz="2400" dirty="0" smtClean="0"/>
              <a:t>- </a:t>
            </a:r>
            <a:r>
              <a:rPr lang="en-US" sz="2400" dirty="0"/>
              <a:t>Uniquely identifies a row/record in another </a:t>
            </a:r>
            <a:r>
              <a:rPr lang="en-US" sz="2400" dirty="0" smtClean="0"/>
              <a:t>table.</a:t>
            </a:r>
          </a:p>
          <a:p>
            <a:r>
              <a:rPr lang="en-US" sz="2400" b="1" dirty="0" smtClean="0"/>
              <a:t>IDENTITY-</a:t>
            </a:r>
            <a:r>
              <a:rPr lang="en-US" sz="2400" dirty="0" smtClean="0"/>
              <a:t>The </a:t>
            </a:r>
            <a:r>
              <a:rPr lang="en-US" sz="2400" dirty="0"/>
              <a:t>MS SQL Server uses the IDENTITY keyword to perform an auto-increment feature.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50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443"/>
          </a:xfrm>
        </p:spPr>
        <p:txBody>
          <a:bodyPr/>
          <a:lstStyle/>
          <a:p>
            <a:r>
              <a:rPr lang="en-US" dirty="0" smtClean="0"/>
              <a:t>Constraints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2" y="1596979"/>
            <a:ext cx="9264242" cy="4237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</a:t>
            </a:r>
            <a:r>
              <a:rPr lang="en-US" dirty="0"/>
              <a:t> TABLE </a:t>
            </a:r>
            <a:r>
              <a:rPr lang="en-US" b="1" dirty="0" smtClean="0"/>
              <a:t>Patient</a:t>
            </a:r>
            <a:r>
              <a:rPr lang="en-US" dirty="0" smtClean="0"/>
              <a:t>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Patient_id </a:t>
            </a:r>
            <a:r>
              <a:rPr lang="en-US" dirty="0" err="1" smtClean="0"/>
              <a:t>int</a:t>
            </a:r>
            <a:r>
              <a:rPr lang="en-US" dirty="0" smtClean="0"/>
              <a:t> IDENTITY(101,1),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F_name</a:t>
            </a:r>
            <a:r>
              <a:rPr lang="en-US" dirty="0" smtClean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L_name</a:t>
            </a:r>
            <a:r>
              <a:rPr lang="en-US" dirty="0" smtClean="0"/>
              <a:t> </a:t>
            </a:r>
            <a:r>
              <a:rPr lang="en-US" dirty="0" err="1"/>
              <a:t>varchar</a:t>
            </a:r>
            <a:r>
              <a:rPr lang="en-US" dirty="0"/>
              <a:t>(255) </a:t>
            </a:r>
            <a:r>
              <a:rPr lang="en-US" dirty="0" smtClean="0"/>
              <a:t>Not Null,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Address 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phone_no</a:t>
            </a:r>
            <a:r>
              <a:rPr lang="en-US" dirty="0" smtClean="0"/>
              <a:t> numeric(10),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insuranceid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(10),</a:t>
            </a:r>
            <a:br>
              <a:rPr lang="en-US" dirty="0" smtClean="0"/>
            </a:br>
            <a:r>
              <a:rPr lang="en-US" dirty="0" smtClean="0"/>
              <a:t>    Primary key </a:t>
            </a:r>
            <a:r>
              <a:rPr lang="en-US" dirty="0"/>
              <a:t>(Patient_id)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38955"/>
          </a:xfrm>
        </p:spPr>
        <p:txBody>
          <a:bodyPr/>
          <a:lstStyle/>
          <a:p>
            <a:r>
              <a:rPr lang="en-US" sz="4000" dirty="0"/>
              <a:t>DML  Statements:</a:t>
            </a:r>
            <a:br>
              <a:rPr lang="en-US" sz="4000" dirty="0"/>
            </a:br>
            <a:r>
              <a:rPr lang="en-US" sz="3200" dirty="0" smtClean="0"/>
              <a:t>				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2282"/>
            <a:ext cx="8946541" cy="5215943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		</a:t>
            </a:r>
            <a:r>
              <a:rPr lang="en-US" sz="2800" dirty="0" smtClean="0"/>
              <a:t>1.Insert Statement</a:t>
            </a:r>
            <a:endParaRPr lang="en-US" sz="2800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Inserting </a:t>
            </a:r>
            <a:r>
              <a:rPr lang="en-US" dirty="0"/>
              <a:t>data to all columns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Insert into </a:t>
            </a:r>
            <a:r>
              <a:rPr lang="en-US" dirty="0" err="1" smtClean="0"/>
              <a:t>table_name</a:t>
            </a:r>
            <a:r>
              <a:rPr lang="en-US" dirty="0" smtClean="0"/>
              <a:t>(col1,col2</a:t>
            </a:r>
            <a:r>
              <a:rPr lang="en-US" dirty="0"/>
              <a:t>) values(v1,v2</a:t>
            </a:r>
            <a:r>
              <a:rPr lang="en-US" dirty="0" smtClean="0"/>
              <a:t>)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Inserting </a:t>
            </a:r>
            <a:r>
              <a:rPr lang="en-US" dirty="0"/>
              <a:t>data to selected columns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Insert into </a:t>
            </a:r>
            <a:r>
              <a:rPr lang="en-US" dirty="0" err="1" smtClean="0"/>
              <a:t>table_name</a:t>
            </a:r>
            <a:r>
              <a:rPr lang="en-US" dirty="0" smtClean="0"/>
              <a:t>(col1</a:t>
            </a:r>
            <a:r>
              <a:rPr lang="en-US" dirty="0"/>
              <a:t>) values (</a:t>
            </a:r>
            <a:r>
              <a:rPr lang="en-US" dirty="0" smtClean="0"/>
              <a:t>v1)</a:t>
            </a: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en-US" dirty="0" smtClean="0"/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	</a:t>
            </a:r>
            <a:r>
              <a:rPr lang="en-US" b="1" dirty="0" smtClean="0"/>
              <a:t>1. </a:t>
            </a:r>
            <a:r>
              <a:rPr lang="en-US" dirty="0" smtClean="0"/>
              <a:t>Insert into</a:t>
            </a:r>
            <a:r>
              <a:rPr lang="en-US" dirty="0"/>
              <a:t> </a:t>
            </a:r>
            <a:r>
              <a:rPr lang="en-US" dirty="0" smtClean="0"/>
              <a:t>Patient (Patient_id, </a:t>
            </a:r>
            <a:r>
              <a:rPr lang="en-US" dirty="0" err="1" smtClean="0"/>
              <a:t>F_name</a:t>
            </a:r>
            <a:r>
              <a:rPr lang="en-US" dirty="0" smtClean="0"/>
              <a:t>, </a:t>
            </a:r>
            <a:r>
              <a:rPr lang="en-US" dirty="0" err="1" smtClean="0"/>
              <a:t>L_name</a:t>
            </a:r>
            <a:r>
              <a:rPr lang="en-US" dirty="0" smtClean="0"/>
              <a:t>, </a:t>
            </a:r>
            <a:r>
              <a:rPr lang="en-US" dirty="0" err="1"/>
              <a:t>a</a:t>
            </a:r>
            <a:r>
              <a:rPr lang="en-US" dirty="0" err="1" smtClean="0"/>
              <a:t>ddress,phone_no</a:t>
            </a:r>
            <a:r>
              <a:rPr lang="en-US" dirty="0"/>
              <a:t>, </a:t>
            </a:r>
            <a:r>
              <a:rPr lang="en-US" dirty="0" err="1"/>
              <a:t>insuranceid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	values</a:t>
            </a:r>
            <a:r>
              <a:rPr lang="en-US" dirty="0"/>
              <a:t> </a:t>
            </a:r>
            <a:r>
              <a:rPr lang="en-US" dirty="0" smtClean="0"/>
              <a:t>(101,</a:t>
            </a:r>
            <a:r>
              <a:rPr lang="en-US" dirty="0"/>
              <a:t> </a:t>
            </a:r>
            <a:r>
              <a:rPr lang="en-US" dirty="0" smtClean="0"/>
              <a:t>‘Shubham’,’Patil’,’kolhapur’,’9665909310’,’BAPN06’</a:t>
            </a:r>
            <a:r>
              <a:rPr lang="en-US" dirty="0"/>
              <a:t> </a:t>
            </a:r>
            <a:r>
              <a:rPr lang="en-US" dirty="0" smtClean="0"/>
              <a:t>);</a:t>
            </a:r>
            <a:endParaRPr lang="en-US" dirty="0"/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	</a:t>
            </a:r>
            <a:r>
              <a:rPr lang="en-US" b="1" dirty="0" smtClean="0"/>
              <a:t>2. </a:t>
            </a:r>
            <a:r>
              <a:rPr lang="en-US" dirty="0" smtClean="0"/>
              <a:t>Insert </a:t>
            </a:r>
            <a:r>
              <a:rPr lang="en-US" dirty="0"/>
              <a:t>into Patient (Patient_id, </a:t>
            </a:r>
            <a:r>
              <a:rPr lang="en-US" dirty="0" err="1"/>
              <a:t>F_name</a:t>
            </a:r>
            <a:r>
              <a:rPr lang="en-US" dirty="0"/>
              <a:t>, </a:t>
            </a:r>
            <a:r>
              <a:rPr lang="en-US" dirty="0" err="1"/>
              <a:t>L_name</a:t>
            </a:r>
            <a:r>
              <a:rPr lang="en-US" dirty="0"/>
              <a:t>, </a:t>
            </a:r>
            <a:r>
              <a:rPr lang="en-US" dirty="0" err="1"/>
              <a:t>address,phone_no</a:t>
            </a:r>
            <a:r>
              <a:rPr lang="en-US" dirty="0"/>
              <a:t>, </a:t>
            </a:r>
            <a:r>
              <a:rPr lang="en-US" dirty="0" err="1"/>
              <a:t>insuranceid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values (</a:t>
            </a:r>
            <a:r>
              <a:rPr lang="en-US" dirty="0" smtClean="0"/>
              <a:t>102,</a:t>
            </a:r>
            <a:r>
              <a:rPr lang="en-US" dirty="0"/>
              <a:t> </a:t>
            </a:r>
            <a:r>
              <a:rPr lang="en-US" dirty="0" smtClean="0"/>
              <a:t>‘Gajanan’,</a:t>
            </a:r>
            <a:r>
              <a:rPr lang="en-US" dirty="0"/>
              <a:t>’Patil</a:t>
            </a:r>
            <a:r>
              <a:rPr lang="en-US" dirty="0" smtClean="0"/>
              <a:t>’,’pune’,’7720940703’,’KAMP11’</a:t>
            </a:r>
            <a:r>
              <a:rPr lang="en-US" dirty="0"/>
              <a:t> );</a:t>
            </a: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440477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2. Select Statement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2063" cy="4195481"/>
          </a:xfrm>
        </p:spPr>
        <p:txBody>
          <a:bodyPr>
            <a:normAutofit/>
          </a:bodyPr>
          <a:lstStyle/>
          <a:p>
            <a:pPr marL="341313" indent="-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 panose="020F0502020204030204" pitchFamily="34" charset="0"/>
              </a:rPr>
              <a:t>This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 panose="020F0502020204030204" pitchFamily="34" charset="0"/>
              </a:rPr>
              <a:t>is used to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 panose="020F0502020204030204" pitchFamily="34" charset="0"/>
              </a:rPr>
              <a:t>retrieve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 panose="020F0502020204030204" pitchFamily="34" charset="0"/>
              </a:rPr>
              <a:t>records from a table</a:t>
            </a:r>
          </a:p>
          <a:p>
            <a:pPr marL="341313" indent="-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 panose="020F0502020204030204" pitchFamily="34" charset="0"/>
              </a:rPr>
              <a:t>Eg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 panose="020F0502020204030204" pitchFamily="34" charset="0"/>
              </a:rPr>
              <a:t>. Select * from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 panose="020F0502020204030204" pitchFamily="34" charset="0"/>
              </a:rPr>
              <a:t>Patient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 panose="020F0502020204030204" pitchFamily="34" charset="0"/>
              </a:rPr>
              <a:t>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will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rows from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table .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39991"/>
              </p:ext>
            </p:extLst>
          </p:nvPr>
        </p:nvGraphicFramePr>
        <p:xfrm>
          <a:off x="1725766" y="4443212"/>
          <a:ext cx="8950818" cy="1300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803"/>
                <a:gridCol w="1491803"/>
                <a:gridCol w="1491803"/>
                <a:gridCol w="1491803"/>
                <a:gridCol w="1491803"/>
                <a:gridCol w="1491803"/>
              </a:tblGrid>
              <a:tr h="433588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insuranceid</a:t>
                      </a:r>
                      <a:endParaRPr lang="en-US" dirty="0"/>
                    </a:p>
                  </a:txBody>
                  <a:tcPr/>
                </a:tc>
              </a:tr>
              <a:tr h="433588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Shubham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kolhapur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9665909310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BAPN06</a:t>
                      </a:r>
                      <a:endParaRPr lang="en-US" dirty="0"/>
                    </a:p>
                  </a:txBody>
                  <a:tcPr/>
                </a:tc>
              </a:tr>
              <a:tr h="433588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Gajanan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7720940703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KAMP11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06062"/>
            <a:ext cx="9404723" cy="862884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sz="3200" dirty="0" smtClean="0"/>
              <a:t>Update Statement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68946"/>
            <a:ext cx="10165702" cy="5666705"/>
          </a:xfrm>
        </p:spPr>
        <p:txBody>
          <a:bodyPr/>
          <a:lstStyle/>
          <a:p>
            <a:pPr marL="344487" indent="-457200" fontAlgn="auto">
              <a:spcBef>
                <a:spcPts val="700"/>
              </a:spcBef>
              <a:spcAft>
                <a:spcPts val="0"/>
              </a:spcAft>
              <a:buClrTx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table_name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1313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Set 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col_name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=value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1313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Where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&lt;&lt;condition&gt;&gt;</a:t>
            </a:r>
          </a:p>
          <a:p>
            <a:pPr indent="-341313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updates selected rows with </a:t>
            </a:r>
            <a:r>
              <a:rPr lang="en-US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col_name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value only if the row satisfies the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condition.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900" dirty="0" smtClean="0"/>
              <a:t>Example: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		Update Table </a:t>
            </a:r>
            <a:r>
              <a:rPr lang="en-US" sz="1900" b="1" dirty="0" smtClean="0"/>
              <a:t>Patient</a:t>
            </a:r>
            <a:r>
              <a:rPr lang="en-US" sz="1900" dirty="0" smtClean="0"/>
              <a:t>	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		set </a:t>
            </a:r>
            <a:r>
              <a:rPr lang="en-US" sz="1900" dirty="0" err="1" smtClean="0"/>
              <a:t>phone_no</a:t>
            </a:r>
            <a:r>
              <a:rPr lang="en-US" sz="1900" dirty="0" smtClean="0"/>
              <a:t>=‘9030358989’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		where </a:t>
            </a:r>
            <a:r>
              <a:rPr lang="en-US" sz="1900" dirty="0" err="1" smtClean="0"/>
              <a:t>patient_id</a:t>
            </a:r>
            <a:r>
              <a:rPr lang="en-US" sz="1900" dirty="0" smtClean="0"/>
              <a:t>=101;</a:t>
            </a:r>
          </a:p>
          <a:p>
            <a:pPr marL="0" indent="0">
              <a:buNone/>
            </a:pPr>
            <a:r>
              <a:rPr lang="en-US" sz="1900" dirty="0" smtClean="0"/>
              <a:t>Select  * from Patient where </a:t>
            </a:r>
            <a:r>
              <a:rPr lang="en-US" sz="1900" dirty="0" err="1" smtClean="0"/>
              <a:t>Patient_id</a:t>
            </a:r>
            <a:r>
              <a:rPr lang="en-US" sz="1900" dirty="0" smtClean="0"/>
              <a:t>=101;</a:t>
            </a:r>
          </a:p>
          <a:p>
            <a:pPr marL="0" indent="0">
              <a:buNone/>
            </a:pPr>
            <a:r>
              <a:rPr lang="en-US" sz="1900" b="1" dirty="0" smtClean="0"/>
              <a:t>Output:</a:t>
            </a:r>
            <a:endParaRPr lang="en-US" sz="1900" b="1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53643"/>
              </p:ext>
            </p:extLst>
          </p:nvPr>
        </p:nvGraphicFramePr>
        <p:xfrm>
          <a:off x="1339402" y="5373064"/>
          <a:ext cx="9453096" cy="92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516"/>
                <a:gridCol w="1575516"/>
                <a:gridCol w="1575516"/>
                <a:gridCol w="1575516"/>
                <a:gridCol w="1575516"/>
                <a:gridCol w="1575516"/>
              </a:tblGrid>
              <a:tr h="462352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Phone_no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insuranceid</a:t>
                      </a:r>
                      <a:endParaRPr lang="en-US" dirty="0"/>
                    </a:p>
                  </a:txBody>
                  <a:tcPr/>
                </a:tc>
              </a:tr>
              <a:tr h="462352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Shubham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kolhapur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9030358989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BAPN06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4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14081"/>
            <a:ext cx="9404723" cy="976837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sz="3200" dirty="0" smtClean="0"/>
              <a:t>Delete Statement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6" y="1506828"/>
            <a:ext cx="9916732" cy="4741571"/>
          </a:xfrm>
        </p:spPr>
        <p:txBody>
          <a:bodyPr/>
          <a:lstStyle/>
          <a:p>
            <a:pPr marL="344487" indent="-457200">
              <a:spcBef>
                <a:spcPts val="800"/>
              </a:spcBef>
              <a:buClrTx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dirty="0"/>
              <a:t>Delete from table1 where &lt;&lt;condition</a:t>
            </a:r>
            <a:r>
              <a:rPr lang="en-IN" dirty="0" smtClean="0"/>
              <a:t>&gt;&gt;</a:t>
            </a:r>
            <a:endParaRPr lang="en-IN" dirty="0"/>
          </a:p>
          <a:p>
            <a:pPr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dirty="0"/>
              <a:t>	</a:t>
            </a:r>
            <a:r>
              <a:rPr lang="en-IN" dirty="0" smtClean="0"/>
              <a:t>	It will Delete few rows from </a:t>
            </a:r>
            <a:r>
              <a:rPr lang="en-IN" dirty="0" err="1" smtClean="0"/>
              <a:t>table_name</a:t>
            </a:r>
            <a:r>
              <a:rPr lang="en-IN" dirty="0" smtClean="0"/>
              <a:t> </a:t>
            </a:r>
            <a:r>
              <a:rPr lang="en-IN" dirty="0"/>
              <a:t>if they satisfy the </a:t>
            </a:r>
            <a:r>
              <a:rPr lang="en-IN" dirty="0" smtClean="0"/>
              <a:t>condition.</a:t>
            </a:r>
            <a:endParaRPr lang="en-IN" dirty="0"/>
          </a:p>
          <a:p>
            <a:pPr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IN" dirty="0"/>
          </a:p>
          <a:p>
            <a:pPr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dirty="0"/>
              <a:t>	</a:t>
            </a:r>
            <a:r>
              <a:rPr lang="en-IN" dirty="0" smtClean="0"/>
              <a:t>	Example:</a:t>
            </a:r>
          </a:p>
          <a:p>
            <a:pPr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dirty="0"/>
              <a:t>	</a:t>
            </a:r>
            <a:r>
              <a:rPr lang="en-IN" dirty="0" smtClean="0"/>
              <a:t>		Delete from Patient  where </a:t>
            </a:r>
            <a:r>
              <a:rPr lang="en-IN" dirty="0" err="1" smtClean="0"/>
              <a:t>Patient_id</a:t>
            </a:r>
            <a:r>
              <a:rPr lang="en-IN" dirty="0" smtClean="0"/>
              <a:t>=101;</a:t>
            </a:r>
          </a:p>
          <a:p>
            <a:pPr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dirty="0"/>
              <a:t> </a:t>
            </a:r>
            <a:r>
              <a:rPr lang="en-US" dirty="0"/>
              <a:t>Select  * from Patient where </a:t>
            </a:r>
            <a:r>
              <a:rPr lang="en-US" dirty="0" smtClean="0"/>
              <a:t>Patient;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62529"/>
              </p:ext>
            </p:extLst>
          </p:nvPr>
        </p:nvGraphicFramePr>
        <p:xfrm>
          <a:off x="1416676" y="5048518"/>
          <a:ext cx="8989452" cy="901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242"/>
                <a:gridCol w="1498242"/>
                <a:gridCol w="1498242"/>
                <a:gridCol w="1498242"/>
                <a:gridCol w="1498242"/>
                <a:gridCol w="1498242"/>
              </a:tblGrid>
              <a:tr h="423606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insuranceid</a:t>
                      </a:r>
                      <a:endParaRPr lang="en-US" dirty="0"/>
                    </a:p>
                  </a:txBody>
                  <a:tcPr/>
                </a:tc>
              </a:tr>
              <a:tr h="477915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Gajanan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7720940703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KAMP11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0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775"/>
          </a:xfrm>
        </p:spPr>
        <p:txBody>
          <a:bodyPr/>
          <a:lstStyle/>
          <a:p>
            <a:r>
              <a:rPr lang="en-US" dirty="0" smtClean="0"/>
              <a:t>5.</a:t>
            </a:r>
            <a:r>
              <a:rPr lang="en-US" sz="3200" dirty="0" smtClean="0"/>
              <a:t>Alter Statement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1" y="1416676"/>
            <a:ext cx="10728101" cy="4831723"/>
          </a:xfrm>
        </p:spPr>
        <p:txBody>
          <a:bodyPr>
            <a:normAutofit/>
          </a:bodyPr>
          <a:lstStyle/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Used to modify table structure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Add new column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Change data type of existing column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Delete a column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Add or remove constraints like foreign key, primary </a:t>
            </a:r>
            <a:r>
              <a:rPr lang="en-IN" dirty="0" smtClean="0"/>
              <a:t>key</a:t>
            </a: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EX:	Alter Table</a:t>
            </a:r>
            <a:r>
              <a:rPr lang="en-US" dirty="0"/>
              <a:t> </a:t>
            </a:r>
            <a:r>
              <a:rPr lang="en-US" i="1" dirty="0" smtClean="0"/>
              <a:t>Patient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Add </a:t>
            </a:r>
            <a:r>
              <a:rPr lang="en-US" i="1" dirty="0" smtClean="0"/>
              <a:t>Age </a:t>
            </a:r>
            <a:r>
              <a:rPr lang="en-US" i="1" dirty="0" err="1" smtClean="0"/>
              <a:t>int</a:t>
            </a:r>
            <a:r>
              <a:rPr lang="en-US" i="1" dirty="0" smtClean="0"/>
              <a:t>(5)</a:t>
            </a:r>
            <a:r>
              <a:rPr lang="en-US" dirty="0" smtClean="0"/>
              <a:t>;</a:t>
            </a: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91084"/>
              </p:ext>
            </p:extLst>
          </p:nvPr>
        </p:nvGraphicFramePr>
        <p:xfrm>
          <a:off x="978794" y="4816700"/>
          <a:ext cx="10612189" cy="108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027"/>
                <a:gridCol w="1516027"/>
                <a:gridCol w="1516027"/>
                <a:gridCol w="1516027"/>
                <a:gridCol w="1516027"/>
                <a:gridCol w="1516027"/>
                <a:gridCol w="1516027"/>
              </a:tblGrid>
              <a:tr h="540912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insuranceid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540912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Gajanan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7720940703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KAMP11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/>
              <a:t>View</a:t>
            </a:r>
            <a:r>
              <a:rPr lang="en-US" dirty="0"/>
              <a:t> can be described as virtual table which derived its data from one or more than one table columns. </a:t>
            </a:r>
            <a:endParaRPr lang="en-IN" dirty="0"/>
          </a:p>
          <a:p>
            <a:pPr marL="341313" indent="-341313"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dirty="0"/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They are pre compiled objects</a:t>
            </a:r>
          </a:p>
          <a:p>
            <a:pPr marL="341313" indent="-341313"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dirty="0"/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We can select few columns or rows from a table and put the data set in a view and can use view in the same way as we use tables</a:t>
            </a:r>
          </a:p>
        </p:txBody>
      </p:sp>
    </p:spTree>
    <p:extLst>
      <p:ext uri="{BB962C8B-B14F-4D97-AF65-F5344CB8AC3E}">
        <p14:creationId xmlns:p14="http://schemas.microsoft.com/office/powerpoint/2010/main" val="23606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views:</a:t>
            </a: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Create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view_name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select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stmt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Create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view_emp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select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empname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employee;</a:t>
            </a:r>
          </a:p>
          <a:p>
            <a:pPr marL="341313" indent="-34131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from views:</a:t>
            </a: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Select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from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view_name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Select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empid,empname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view_emp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341313" indent="-34131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 views:</a:t>
            </a:r>
          </a:p>
          <a:p>
            <a:pPr marL="341313" indent="-339725"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Drop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view_name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Drop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view_emp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487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stored procedure is a prepared SQL code that you can save, so the code can be reused over and over </a:t>
            </a:r>
            <a:r>
              <a:rPr lang="en-US" dirty="0" smtClean="0"/>
              <a:t>again.</a:t>
            </a:r>
          </a:p>
          <a:p>
            <a:r>
              <a:rPr lang="en-US" dirty="0" smtClean="0"/>
              <a:t>if we </a:t>
            </a:r>
            <a:r>
              <a:rPr lang="en-US" dirty="0"/>
              <a:t>have an SQL query that </a:t>
            </a:r>
            <a:r>
              <a:rPr lang="en-US" dirty="0" smtClean="0"/>
              <a:t>we use </a:t>
            </a:r>
            <a:r>
              <a:rPr lang="en-US" dirty="0"/>
              <a:t>over and over again, </a:t>
            </a:r>
            <a:r>
              <a:rPr lang="en-US" dirty="0" smtClean="0"/>
              <a:t>then we can save </a:t>
            </a:r>
            <a:r>
              <a:rPr lang="en-US" dirty="0"/>
              <a:t>it as a stored procedure, and then just call it to execute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	Create procedure</a:t>
            </a:r>
            <a:r>
              <a:rPr lang="en-US" dirty="0"/>
              <a:t> </a:t>
            </a:r>
            <a:r>
              <a:rPr lang="en-US" i="1" dirty="0" err="1"/>
              <a:t>procedure_name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      	As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    		</a:t>
            </a:r>
            <a:r>
              <a:rPr lang="en-US" i="1" dirty="0" err="1" smtClean="0"/>
              <a:t>sql_statement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   		Go;</a:t>
            </a:r>
          </a:p>
          <a:p>
            <a:r>
              <a:rPr lang="en-US" dirty="0" smtClean="0"/>
              <a:t>To </a:t>
            </a:r>
            <a:r>
              <a:rPr lang="en-US" dirty="0"/>
              <a:t>Execute a Stored </a:t>
            </a:r>
            <a:r>
              <a:rPr lang="en-US" dirty="0" smtClean="0"/>
              <a:t>Procedure: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Exec</a:t>
            </a:r>
            <a:r>
              <a:rPr lang="en-US" dirty="0"/>
              <a:t> </a:t>
            </a:r>
            <a:r>
              <a:rPr lang="en-US" i="1" dirty="0" err="1"/>
              <a:t>procedure_name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95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MS SQL Server is a database server 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Product of Microsoft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Enables user to write queries and other SQL statements and execute </a:t>
            </a:r>
            <a:r>
              <a:rPr lang="en-IN" dirty="0" smtClean="0"/>
              <a:t>them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</a:t>
            </a:r>
            <a:r>
              <a:rPr lang="en-US" dirty="0" smtClean="0"/>
              <a:t>t is a </a:t>
            </a:r>
            <a:r>
              <a:rPr lang="en-US" dirty="0"/>
              <a:t>Relational Database Management System (RDBMS</a:t>
            </a:r>
            <a:r>
              <a:rPr lang="en-US" dirty="0" smtClean="0"/>
              <a:t>)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a highly scalable product that can be run on anything from a single laptop, to a network of high-powered cloud servers, and anything in between.  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901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775"/>
          </a:xfrm>
        </p:spPr>
        <p:txBody>
          <a:bodyPr/>
          <a:lstStyle/>
          <a:p>
            <a:r>
              <a:rPr lang="en-US" dirty="0"/>
              <a:t>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08" y="1223494"/>
            <a:ext cx="8774845" cy="5024906"/>
          </a:xfrm>
        </p:spPr>
        <p:txBody>
          <a:bodyPr/>
          <a:lstStyle/>
          <a:p>
            <a:pPr fontAlgn="t"/>
            <a:endParaRPr lang="en-US" dirty="0"/>
          </a:p>
          <a:p>
            <a:r>
              <a:rPr lang="en-US" dirty="0"/>
              <a:t>PIVOT is one of the New relational operator</a:t>
            </a:r>
          </a:p>
          <a:p>
            <a:r>
              <a:rPr lang="en-US" dirty="0"/>
              <a:t>It provides an easy mechanism in </a:t>
            </a:r>
            <a:r>
              <a:rPr lang="en-US" dirty="0" err="1"/>
              <a:t>Sql</a:t>
            </a:r>
            <a:r>
              <a:rPr lang="en-US" dirty="0"/>
              <a:t> Server to transform rows into columns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select * from </a:t>
            </a:r>
            <a:r>
              <a:rPr lang="en-US" sz="1800" dirty="0" err="1" smtClean="0"/>
              <a:t>Total_Disease</a:t>
            </a:r>
            <a:r>
              <a:rPr lang="en-US" sz="1800" dirty="0" smtClean="0"/>
              <a:t> pivot(sum(</a:t>
            </a:r>
            <a:r>
              <a:rPr lang="en-US" sz="1800" dirty="0" err="1" smtClean="0"/>
              <a:t>Total_Patient</a:t>
            </a:r>
            <a:r>
              <a:rPr lang="en-US" sz="1800" dirty="0" smtClean="0"/>
              <a:t>) for disease in(</a:t>
            </a:r>
            <a:r>
              <a:rPr lang="en-US" sz="1800" dirty="0" err="1" smtClean="0"/>
              <a:t>Cancer,Brain_Tumor</a:t>
            </a:r>
            <a:r>
              <a:rPr lang="en-US" sz="1800" dirty="0" smtClean="0"/>
              <a:t>)) as </a:t>
            </a:r>
            <a:r>
              <a:rPr lang="en-US" sz="1800" dirty="0" err="1" smtClean="0"/>
              <a:t>PVTTTable</a:t>
            </a:r>
            <a:r>
              <a:rPr lang="en-US" sz="1800" dirty="0" smtClean="0"/>
              <a:t>;</a:t>
            </a:r>
          </a:p>
          <a:p>
            <a:pPr marL="914400" lvl="2" indent="0">
              <a:buNone/>
            </a:pPr>
            <a:r>
              <a:rPr lang="en-US" b="1" dirty="0" smtClean="0"/>
              <a:t>Output: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92558"/>
              </p:ext>
            </p:extLst>
          </p:nvPr>
        </p:nvGraphicFramePr>
        <p:xfrm>
          <a:off x="334850" y="4231997"/>
          <a:ext cx="50227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254"/>
                <a:gridCol w="1674254"/>
                <a:gridCol w="1674254"/>
              </a:tblGrid>
              <a:tr h="291921"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Total_Patient</a:t>
                      </a:r>
                      <a:endParaRPr lang="en-US" dirty="0"/>
                    </a:p>
                  </a:txBody>
                  <a:tcPr/>
                </a:tc>
              </a:tr>
              <a:tr h="291921"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</a:tr>
              <a:tr h="29192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Brain_Tumor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</a:tr>
              <a:tr h="291921"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</a:t>
                      </a:r>
                      <a:endParaRPr lang="en-US" dirty="0"/>
                    </a:p>
                  </a:txBody>
                  <a:tcPr/>
                </a:tc>
              </a:tr>
              <a:tr h="291921"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48,000</a:t>
                      </a:r>
                      <a:endParaRPr lang="en-US" dirty="0"/>
                    </a:p>
                  </a:txBody>
                  <a:tcPr/>
                </a:tc>
              </a:tr>
              <a:tr h="29192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Brain_Tumor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18188"/>
              </p:ext>
            </p:extLst>
          </p:nvPr>
        </p:nvGraphicFramePr>
        <p:xfrm>
          <a:off x="6825802" y="5151119"/>
          <a:ext cx="488109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031"/>
                <a:gridCol w="1627031"/>
                <a:gridCol w="1627031"/>
              </a:tblGrid>
              <a:tr h="365617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Brain_Tumor</a:t>
                      </a:r>
                      <a:endParaRPr lang="en-US" dirty="0"/>
                    </a:p>
                  </a:txBody>
                  <a:tcPr/>
                </a:tc>
              </a:tr>
              <a:tr h="365617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</a:tr>
              <a:tr h="365617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537915" y="5434885"/>
            <a:ext cx="1223493" cy="528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a typeface="Noto Sans CJK SC Regular" charset="0"/>
                <a:cs typeface="Noto Sans CJK SC Regular" charset="0"/>
              </a:rPr>
              <a:t>Structured  Query  </a:t>
            </a:r>
            <a:r>
              <a:rPr lang="en-IN" dirty="0" smtClean="0">
                <a:ea typeface="Noto Sans CJK SC Regular" charset="0"/>
                <a:cs typeface="Noto Sans CJK SC Regular" charset="0"/>
              </a:rPr>
              <a:t>Language</a:t>
            </a:r>
            <a:r>
              <a:rPr lang="en-IN" sz="4400" dirty="0" smtClean="0">
                <a:ea typeface="Noto Sans CJK SC Regular" charset="0"/>
                <a:cs typeface="Noto Sans CJK SC Regular" charset="0"/>
              </a:rPr>
              <a:t>		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ea typeface="Noto Sans CJK SC Regular" charset="0"/>
                <a:cs typeface="Noto Sans CJK SC Regular" charset="0"/>
              </a:rPr>
              <a:t>SQL</a:t>
            </a:r>
            <a:r>
              <a:rPr lang="en-IN" sz="2400" dirty="0">
                <a:ea typeface="Noto Sans CJK SC Regular" charset="0"/>
                <a:cs typeface="Noto Sans CJK SC Regular" charset="0"/>
              </a:rPr>
              <a:t> statements are used to perform tasks such as update data on a database, or retrieve data from a database</a:t>
            </a:r>
            <a:r>
              <a:rPr lang="en-IN" sz="2400" dirty="0" smtClean="0">
                <a:ea typeface="Noto Sans CJK SC Regular" charset="0"/>
                <a:cs typeface="Noto Sans CJK SC Regular" charset="0"/>
              </a:rPr>
              <a:t>.</a:t>
            </a:r>
          </a:p>
          <a:p>
            <a:pPr>
              <a:spcBef>
                <a:spcPts val="1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ea typeface="Noto Sans CJK SC Regular" charset="0"/>
                <a:cs typeface="Noto Sans CJK SC Regular" charset="0"/>
              </a:rPr>
              <a:t>Some </a:t>
            </a:r>
            <a:r>
              <a:rPr lang="en-IN" sz="2400" dirty="0">
                <a:ea typeface="Noto Sans CJK SC Regular" charset="0"/>
                <a:cs typeface="Noto Sans CJK SC Regular" charset="0"/>
              </a:rPr>
              <a:t>common relational database management systems that uses SQL are: Oracle, Sybase, Microsoft SQL Server, Access, Ingres, etc.</a:t>
            </a:r>
          </a:p>
        </p:txBody>
      </p:sp>
    </p:spTree>
    <p:extLst>
      <p:ext uri="{BB962C8B-B14F-4D97-AF65-F5344CB8AC3E}">
        <p14:creationId xmlns:p14="http://schemas.microsoft.com/office/powerpoint/2010/main" val="41915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Integer	: Stores whole number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	: Stores real numbers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	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Stores characters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Decimal    :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Stores real numbers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Money	: Stores monetary data. Supports 4 places after decimal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	: Stores date and time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	: Stores images and other large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95460"/>
            <a:ext cx="8946541" cy="5552940"/>
          </a:xfrm>
        </p:spPr>
        <p:txBody>
          <a:bodyPr>
            <a:normAutofit/>
          </a:bodyPr>
          <a:lstStyle/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Data Definition Language (DDL</a:t>
            </a:r>
            <a:r>
              <a:rPr lang="en-US" sz="2800" dirty="0" smtClean="0"/>
              <a:t>)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DDL statements are used for creating and defining the Database structure </a:t>
            </a:r>
            <a:endParaRPr lang="en-US" sz="2000" dirty="0" smtClean="0"/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 DDL statements are </a:t>
            </a:r>
            <a:r>
              <a:rPr lang="en-US" sz="2000" dirty="0" smtClean="0"/>
              <a:t>Create, Alter, Drop, Truncate </a:t>
            </a:r>
            <a:r>
              <a:rPr lang="en-US" sz="2000" dirty="0" err="1" smtClean="0"/>
              <a:t>etc</a:t>
            </a:r>
            <a:endParaRPr lang="en-US" sz="2000" dirty="0"/>
          </a:p>
          <a:p>
            <a:pPr marL="0" indent="0"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Data </a:t>
            </a:r>
            <a:r>
              <a:rPr lang="en-US" sz="2800" dirty="0"/>
              <a:t>Manipulation Language (DML)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It </a:t>
            </a:r>
            <a:r>
              <a:rPr lang="en-US" sz="2000" dirty="0"/>
              <a:t>is used to retrieve, store, modify, delete, insert and update data in </a:t>
            </a:r>
            <a:r>
              <a:rPr lang="en-US" sz="2000" dirty="0" smtClean="0"/>
              <a:t>database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DML statements are </a:t>
            </a:r>
            <a:r>
              <a:rPr lang="en-US" sz="2000" dirty="0" smtClean="0"/>
              <a:t>Select, Insert, Delete, Update etc.</a:t>
            </a:r>
            <a:endParaRPr lang="en-US" sz="2000" dirty="0"/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1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533"/>
          </a:xfrm>
        </p:spPr>
        <p:txBody>
          <a:bodyPr/>
          <a:lstStyle/>
          <a:p>
            <a:r>
              <a:rPr lang="en-US" sz="4000" dirty="0" smtClean="0"/>
              <a:t>DDL Statements: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1.Database 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781837"/>
            <a:ext cx="8946541" cy="3466562"/>
          </a:xfrm>
        </p:spPr>
        <p:txBody>
          <a:bodyPr/>
          <a:lstStyle/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Creating </a:t>
            </a:r>
            <a:r>
              <a:rPr lang="en-US" dirty="0"/>
              <a:t>a database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Create database </a:t>
            </a:r>
            <a:r>
              <a:rPr lang="en-US" dirty="0" smtClean="0"/>
              <a:t>&lt;</a:t>
            </a:r>
            <a:r>
              <a:rPr lang="en-US" dirty="0" err="1" smtClean="0"/>
              <a:t>db_name</a:t>
            </a:r>
            <a:r>
              <a:rPr lang="en-US" dirty="0" smtClean="0"/>
              <a:t>&gt;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Changing </a:t>
            </a:r>
            <a:r>
              <a:rPr lang="en-US" dirty="0"/>
              <a:t>a database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	Use &lt;</a:t>
            </a:r>
            <a:r>
              <a:rPr lang="en-US" dirty="0" err="1" smtClean="0"/>
              <a:t>db_name</a:t>
            </a:r>
            <a:r>
              <a:rPr lang="en-US" dirty="0" smtClean="0"/>
              <a:t>&gt;</a:t>
            </a:r>
            <a:endParaRPr lang="en-US" dirty="0"/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Dropping </a:t>
            </a:r>
            <a:r>
              <a:rPr lang="en-US" dirty="0"/>
              <a:t>a database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	Drop </a:t>
            </a:r>
            <a:r>
              <a:rPr lang="en-US" dirty="0"/>
              <a:t>database </a:t>
            </a:r>
            <a:r>
              <a:rPr lang="en-US" dirty="0" smtClean="0"/>
              <a:t>&lt;</a:t>
            </a:r>
            <a:r>
              <a:rPr lang="en-US" dirty="0" err="1" smtClean="0"/>
              <a:t>db_name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169"/>
          </a:xfrm>
        </p:spPr>
        <p:txBody>
          <a:bodyPr/>
          <a:lstStyle/>
          <a:p>
            <a:r>
              <a:rPr lang="en-US" sz="3200" dirty="0" smtClean="0"/>
              <a:t>2. Table </a:t>
            </a:r>
            <a:r>
              <a:rPr lang="en-US" sz="3200" dirty="0" err="1" smtClean="0"/>
              <a:t>Managment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1455314"/>
            <a:ext cx="9289999" cy="4793086"/>
          </a:xfrm>
        </p:spPr>
        <p:txBody>
          <a:bodyPr>
            <a:normAutofit/>
          </a:bodyPr>
          <a:lstStyle/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Create table </a:t>
            </a:r>
            <a:r>
              <a:rPr lang="en-US" b="1" dirty="0"/>
              <a:t>N</a:t>
            </a:r>
            <a:r>
              <a:rPr lang="en-US" b="1" dirty="0" smtClean="0"/>
              <a:t>urse</a:t>
            </a:r>
            <a:endParaRPr lang="en-US" b="1" dirty="0"/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(</a:t>
            </a: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	</a:t>
            </a:r>
            <a:r>
              <a:rPr lang="en-US" dirty="0" err="1" smtClean="0"/>
              <a:t>employee_id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(5),</a:t>
            </a:r>
            <a:endParaRPr lang="en-US" dirty="0"/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	</a:t>
            </a:r>
            <a:r>
              <a:rPr lang="en-US" dirty="0" smtClean="0"/>
              <a:t>name </a:t>
            </a:r>
            <a:r>
              <a:rPr lang="en-US" dirty="0" err="1" smtClean="0"/>
              <a:t>varchar</a:t>
            </a:r>
            <a:r>
              <a:rPr lang="en-US" dirty="0" smtClean="0"/>
              <a:t> (25),</a:t>
            </a: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 </a:t>
            </a:r>
            <a:r>
              <a:rPr lang="en-US" dirty="0" smtClean="0"/>
              <a:t>    position </a:t>
            </a:r>
            <a:r>
              <a:rPr lang="en-US" dirty="0" err="1" smtClean="0"/>
              <a:t>varchar</a:t>
            </a:r>
            <a:r>
              <a:rPr lang="en-US" dirty="0" smtClean="0"/>
              <a:t>(25),</a:t>
            </a: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ssn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(5),</a:t>
            </a: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	 Primary key </a:t>
            </a:r>
            <a:r>
              <a:rPr lang="en-US" dirty="0" smtClean="0"/>
              <a:t>(</a:t>
            </a:r>
            <a:r>
              <a:rPr lang="en-US" dirty="0" err="1"/>
              <a:t>employee_id</a:t>
            </a:r>
            <a:r>
              <a:rPr lang="en-US" dirty="0"/>
              <a:t> </a:t>
            </a:r>
            <a:r>
              <a:rPr lang="en-US" dirty="0" smtClean="0"/>
              <a:t>),</a:t>
            </a:r>
            <a:endParaRPr lang="en-US" dirty="0"/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);</a:t>
            </a: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	- Creates a table </a:t>
            </a:r>
            <a:r>
              <a:rPr lang="en-US" dirty="0" smtClean="0"/>
              <a:t>having name nurse with Five columns.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0927"/>
          </a:xfrm>
        </p:spPr>
        <p:txBody>
          <a:bodyPr/>
          <a:lstStyle/>
          <a:p>
            <a:r>
              <a:rPr lang="en-US" sz="3200" dirty="0" smtClean="0"/>
              <a:t>3.Drop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2" y="1687132"/>
            <a:ext cx="9264242" cy="4561268"/>
          </a:xfrm>
        </p:spPr>
        <p:txBody>
          <a:bodyPr/>
          <a:lstStyle/>
          <a:p>
            <a:r>
              <a:rPr lang="en-US" dirty="0"/>
              <a:t>The SQL DROP command is used to remove an object from the database</a:t>
            </a:r>
            <a:r>
              <a:rPr lang="en-US" dirty="0" smtClean="0"/>
              <a:t>.</a:t>
            </a:r>
          </a:p>
          <a:p>
            <a:r>
              <a:rPr lang="en-US" dirty="0"/>
              <a:t>If you drop a table, all the rows in the table is deleted and the table structure is removed from the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:	 DROP </a:t>
            </a:r>
            <a:r>
              <a:rPr lang="en-US" dirty="0"/>
              <a:t>TABLE </a:t>
            </a:r>
            <a:r>
              <a:rPr lang="en-US" dirty="0" err="1"/>
              <a:t>table_name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Example:		Drop table</a:t>
            </a:r>
            <a:r>
              <a:rPr lang="en-US" b="1" dirty="0" smtClean="0"/>
              <a:t> Patient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					It Will drop the Patient table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1906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685"/>
          </a:xfrm>
        </p:spPr>
        <p:txBody>
          <a:bodyPr/>
          <a:lstStyle/>
          <a:p>
            <a:r>
              <a:rPr lang="en-US" dirty="0" smtClean="0"/>
              <a:t>4.Truncate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2" y="1648496"/>
            <a:ext cx="9264242" cy="4599904"/>
          </a:xfrm>
        </p:spPr>
        <p:txBody>
          <a:bodyPr/>
          <a:lstStyle/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Truncate table 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Removes all rows in a table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Resets the table</a:t>
            </a:r>
            <a:r>
              <a:rPr lang="en-US" dirty="0" smtClean="0"/>
              <a:t>.</a:t>
            </a:r>
          </a:p>
          <a:p>
            <a:pPr marL="0" indent="0"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0" indent="0"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</a:t>
            </a:r>
            <a:r>
              <a:rPr lang="en-US" dirty="0" smtClean="0"/>
              <a:t>EX:  Truncate </a:t>
            </a:r>
            <a:r>
              <a:rPr lang="en-US" dirty="0"/>
              <a:t>table</a:t>
            </a:r>
            <a:r>
              <a:rPr lang="en-US" dirty="0" smtClean="0"/>
              <a:t> </a:t>
            </a:r>
            <a:r>
              <a:rPr lang="en-US" b="1" dirty="0" smtClean="0"/>
              <a:t>Patient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It will </a:t>
            </a:r>
            <a:r>
              <a:rPr lang="en-US" dirty="0"/>
              <a:t>delete all the rows from Patient table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2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415</TotalTime>
  <Words>480</Words>
  <Application>Microsoft Office PowerPoint</Application>
  <PresentationFormat>Widescreen</PresentationFormat>
  <Paragraphs>225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Noto Sans CJK SC Regular</vt:lpstr>
      <vt:lpstr>Wingdings</vt:lpstr>
      <vt:lpstr>Wingdings 3</vt:lpstr>
      <vt:lpstr>Ion</vt:lpstr>
      <vt:lpstr>SQL  SERVER</vt:lpstr>
      <vt:lpstr>Introduction</vt:lpstr>
      <vt:lpstr>Structured  Query  Language       </vt:lpstr>
      <vt:lpstr>SQL Server Data Types</vt:lpstr>
      <vt:lpstr>PowerPoint Presentation</vt:lpstr>
      <vt:lpstr>DDL Statements:   1.Database Operations</vt:lpstr>
      <vt:lpstr>2. Table Managment</vt:lpstr>
      <vt:lpstr>3.Drop</vt:lpstr>
      <vt:lpstr>4.Truncate</vt:lpstr>
      <vt:lpstr>SQL Constraints</vt:lpstr>
      <vt:lpstr>Constraints Example</vt:lpstr>
      <vt:lpstr>DML  Statements:     </vt:lpstr>
      <vt:lpstr>   2. Select Statement</vt:lpstr>
      <vt:lpstr>3. Update Statement</vt:lpstr>
      <vt:lpstr>4. Delete Statement</vt:lpstr>
      <vt:lpstr>5.Alter Statement</vt:lpstr>
      <vt:lpstr>Views</vt:lpstr>
      <vt:lpstr>Views</vt:lpstr>
      <vt:lpstr> Stored Procedure</vt:lpstr>
      <vt:lpstr>PIVOT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 SERVER</dc:title>
  <dc:creator>apgore20@gmail.com</dc:creator>
  <cp:lastModifiedBy>Prashant Gore</cp:lastModifiedBy>
  <cp:revision>66</cp:revision>
  <dcterms:created xsi:type="dcterms:W3CDTF">2018-07-27T04:49:58Z</dcterms:created>
  <dcterms:modified xsi:type="dcterms:W3CDTF">2018-07-31T06:56:51Z</dcterms:modified>
</cp:coreProperties>
</file>