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3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27-Jul-18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5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27-Jul-18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7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27-Jul-18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273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27-Jul-18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6050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27-Jul-18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26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27-Jul-18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70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27-Jul-18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84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27-Jul-18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06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27-Jul-18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8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27-Jul-18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6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27-Jul-18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9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27-Jul-18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7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27-Jul-18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3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27-Jul-18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1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27-Jul-18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7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27-Jul-18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27-Jul-18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9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27-Jul-18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83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used to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records from a table</a:t>
            </a:r>
          </a:p>
          <a:p>
            <a:pPr marL="341313" indent="-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Select * from table1;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will fetch all rows and all columns from table1</a:t>
            </a:r>
          </a:p>
          <a:p>
            <a:pPr marL="341313" indent="-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Select col1,col2 from table1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will fetch col1 and col2 from table1 for all rows</a:t>
            </a:r>
          </a:p>
          <a:p>
            <a:pPr marL="341313" indent="-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Select * from table1 where &lt;&lt;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will fetch all rows from table1 that satisfies a condition</a:t>
            </a:r>
          </a:p>
          <a:p>
            <a:pPr marL="341313" indent="-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Select col1,col2 from table1 where &lt;&lt;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will fetch col1 and col2 of rows from table1 that satisfies a condition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Inserting data to all columns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Insert into </a:t>
            </a:r>
            <a:r>
              <a:rPr lang="en-US" dirty="0" err="1" smtClean="0"/>
              <a:t>table_name</a:t>
            </a:r>
            <a:r>
              <a:rPr lang="en-US" dirty="0" smtClean="0"/>
              <a:t>(col1,col2</a:t>
            </a:r>
            <a:r>
              <a:rPr lang="en-US" dirty="0"/>
              <a:t>) values(v1,v2)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Insert into </a:t>
            </a:r>
            <a:r>
              <a:rPr lang="en-US" dirty="0" err="1" smtClean="0"/>
              <a:t>table_name</a:t>
            </a:r>
            <a:r>
              <a:rPr lang="en-US" dirty="0" smtClean="0"/>
              <a:t> </a:t>
            </a:r>
            <a:r>
              <a:rPr lang="en-US" dirty="0"/>
              <a:t>values(v1,v2</a:t>
            </a:r>
            <a:r>
              <a:rPr lang="en-US" dirty="0" smtClean="0"/>
              <a:t>)</a:t>
            </a: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Inserting data to selected columns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Insert into </a:t>
            </a:r>
            <a:r>
              <a:rPr lang="en-US" dirty="0" err="1" smtClean="0"/>
              <a:t>table_name</a:t>
            </a:r>
            <a:r>
              <a:rPr lang="en-US" dirty="0" smtClean="0"/>
              <a:t>(col1</a:t>
            </a:r>
            <a:r>
              <a:rPr lang="en-US" dirty="0"/>
              <a:t>) values (</a:t>
            </a:r>
            <a:r>
              <a:rPr lang="en-US" dirty="0" smtClean="0"/>
              <a:t>v1)</a:t>
            </a:r>
          </a:p>
          <a:p>
            <a:pPr marL="457200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Example</a:t>
            </a:r>
            <a:r>
              <a:rPr lang="en-US" dirty="0"/>
              <a:t>:</a:t>
            </a:r>
            <a:endParaRPr lang="en-US" dirty="0" smtClean="0"/>
          </a:p>
          <a:p>
            <a:pPr marL="457200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	Insert into</a:t>
            </a:r>
            <a:r>
              <a:rPr lang="en-US" dirty="0"/>
              <a:t> Customers (</a:t>
            </a:r>
            <a:r>
              <a:rPr lang="en-US" dirty="0" err="1"/>
              <a:t>CustomerName</a:t>
            </a:r>
            <a:r>
              <a:rPr lang="en-US" dirty="0"/>
              <a:t>, City, Country)</a:t>
            </a:r>
            <a:br>
              <a:rPr lang="en-US" dirty="0"/>
            </a:br>
            <a:r>
              <a:rPr lang="en-US" dirty="0" smtClean="0"/>
              <a:t>	values</a:t>
            </a:r>
            <a:r>
              <a:rPr lang="en-US" dirty="0"/>
              <a:t> </a:t>
            </a:r>
            <a:r>
              <a:rPr lang="en-US" dirty="0" smtClean="0"/>
              <a:t>(‘Rajesh',</a:t>
            </a:r>
            <a:r>
              <a:rPr lang="en-US" dirty="0"/>
              <a:t> </a:t>
            </a:r>
            <a:r>
              <a:rPr lang="en-US" dirty="0" smtClean="0"/>
              <a:t>‘Kolhapur',</a:t>
            </a:r>
            <a:r>
              <a:rPr lang="en-US" dirty="0"/>
              <a:t> </a:t>
            </a:r>
            <a:r>
              <a:rPr lang="en-US" dirty="0" smtClean="0"/>
              <a:t>‘India');</a:t>
            </a:r>
          </a:p>
        </p:txBody>
      </p:sp>
    </p:spTree>
    <p:extLst>
      <p:ext uri="{BB962C8B-B14F-4D97-AF65-F5344CB8AC3E}">
        <p14:creationId xmlns:p14="http://schemas.microsoft.com/office/powerpoint/2010/main" val="32167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Bef>
                <a:spcPts val="700"/>
              </a:spcBef>
              <a:spcAft>
                <a:spcPts val="0"/>
              </a:spcAft>
              <a:buClrTx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 table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table_name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Bef>
                <a:spcPts val="700"/>
              </a:spcBef>
              <a:spcAft>
                <a:spcPts val="0"/>
              </a:spcAft>
              <a:buClr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Set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col_name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=value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341313" fontAlgn="auto">
              <a:spcBef>
                <a:spcPts val="700"/>
              </a:spcBef>
              <a:spcAft>
                <a:spcPts val="0"/>
              </a:spcAft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updates all rows with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col_name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to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value.</a:t>
            </a:r>
          </a:p>
          <a:p>
            <a:pPr marL="344487" indent="-457200" fontAlgn="auto">
              <a:spcBef>
                <a:spcPts val="700"/>
              </a:spcBef>
              <a:spcAft>
                <a:spcPts val="0"/>
              </a:spcAft>
              <a:buClrTx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Update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table_name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341313" fontAlgn="auto">
              <a:spcBef>
                <a:spcPts val="700"/>
              </a:spcBef>
              <a:spcAft>
                <a:spcPts val="0"/>
              </a:spcAft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Set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col_name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=value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341313" fontAlgn="auto">
              <a:spcBef>
                <a:spcPts val="700"/>
              </a:spcBef>
              <a:spcAft>
                <a:spcPts val="0"/>
              </a:spcAft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Where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&lt;&lt;condition&gt;&gt;</a:t>
            </a:r>
          </a:p>
          <a:p>
            <a:pPr indent="-341313" fontAlgn="auto">
              <a:spcBef>
                <a:spcPts val="700"/>
              </a:spcBef>
              <a:spcAft>
                <a:spcPts val="0"/>
              </a:spcAft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updates selected rows with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col_name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value only if the row satisfies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0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7" indent="-457200">
              <a:spcBef>
                <a:spcPts val="800"/>
              </a:spcBef>
              <a:buClrTx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IN" dirty="0"/>
              <a:t>Delete from table1;</a:t>
            </a:r>
          </a:p>
          <a:p>
            <a:pPr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IN" dirty="0"/>
              <a:t>	</a:t>
            </a:r>
            <a:r>
              <a:rPr lang="en-IN" dirty="0" smtClean="0"/>
              <a:t>	Deletes </a:t>
            </a:r>
            <a:r>
              <a:rPr lang="en-IN" dirty="0"/>
              <a:t>all rows in </a:t>
            </a:r>
            <a:r>
              <a:rPr lang="en-IN" dirty="0" smtClean="0"/>
              <a:t>table1.</a:t>
            </a:r>
            <a:endParaRPr lang="en-IN" dirty="0"/>
          </a:p>
          <a:p>
            <a:pPr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IN" dirty="0"/>
          </a:p>
          <a:p>
            <a:pPr marL="344487" indent="-457200">
              <a:spcBef>
                <a:spcPts val="800"/>
              </a:spcBef>
              <a:buClrTx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IN" dirty="0"/>
              <a:t>Delete from table1 where &lt;&lt;condition&gt;&gt;</a:t>
            </a:r>
          </a:p>
          <a:p>
            <a:pPr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IN" dirty="0"/>
              <a:t>	</a:t>
            </a:r>
            <a:r>
              <a:rPr lang="en-IN" dirty="0" smtClean="0"/>
              <a:t>	Deletes </a:t>
            </a:r>
            <a:r>
              <a:rPr lang="en-IN" dirty="0"/>
              <a:t>few rows from table1 if they satisfy the </a:t>
            </a:r>
            <a:r>
              <a:rPr lang="en-IN" dirty="0" smtClean="0"/>
              <a:t>condition.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01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Truncate table 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Removes all rows in a table</a:t>
            </a: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Resets the table</a:t>
            </a:r>
            <a:r>
              <a:rPr lang="en-US" dirty="0" smtClean="0"/>
              <a:t>.</a:t>
            </a:r>
          </a:p>
          <a:p>
            <a:pPr marL="0" indent="0"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0" indent="0"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</a:t>
            </a:r>
            <a:r>
              <a:rPr lang="en-US" dirty="0" smtClean="0"/>
              <a:t>EX:  Truncate </a:t>
            </a:r>
            <a:r>
              <a:rPr lang="en-US" dirty="0"/>
              <a:t>table</a:t>
            </a:r>
            <a:r>
              <a:rPr lang="en-US" dirty="0" smtClean="0"/>
              <a:t> </a:t>
            </a:r>
            <a:r>
              <a:rPr lang="en-US" dirty="0"/>
              <a:t>employee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			</a:t>
            </a:r>
            <a:r>
              <a:rPr lang="en-US" dirty="0"/>
              <a:t> </a:t>
            </a:r>
            <a:r>
              <a:rPr lang="en-US" dirty="0" smtClean="0"/>
              <a:t>It will </a:t>
            </a:r>
            <a:r>
              <a:rPr lang="en-US" dirty="0"/>
              <a:t>delete all the rows from employee </a:t>
            </a:r>
            <a:r>
              <a:rPr lang="en-US" dirty="0" smtClean="0"/>
              <a:t>table.</a:t>
            </a:r>
          </a:p>
        </p:txBody>
      </p:sp>
    </p:spTree>
    <p:extLst>
      <p:ext uri="{BB962C8B-B14F-4D97-AF65-F5344CB8AC3E}">
        <p14:creationId xmlns:p14="http://schemas.microsoft.com/office/powerpoint/2010/main" val="7802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/>
              <a:t>Used to modify table structure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/>
              <a:t>Add new column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/>
              <a:t>Change data type of existing column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/>
              <a:t>Delete a column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/>
              <a:t>Add or remove constraints like foreign key, primary </a:t>
            </a:r>
            <a:r>
              <a:rPr lang="en-IN" dirty="0" smtClean="0"/>
              <a:t>key</a:t>
            </a:r>
          </a:p>
          <a:p>
            <a:pPr marL="457200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 smtClean="0"/>
              <a:t>	</a:t>
            </a:r>
          </a:p>
          <a:p>
            <a:pPr marL="457200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EX:	Alter </a:t>
            </a:r>
            <a:r>
              <a:rPr lang="en-US" dirty="0" smtClean="0"/>
              <a:t>Table</a:t>
            </a:r>
            <a:r>
              <a:rPr lang="en-US" dirty="0"/>
              <a:t>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Add </a:t>
            </a:r>
            <a:r>
              <a:rPr lang="en-US" i="1" dirty="0" err="1" smtClean="0"/>
              <a:t>column_name</a:t>
            </a:r>
            <a:r>
              <a:rPr lang="en-US" i="1" dirty="0" smtClean="0"/>
              <a:t> </a:t>
            </a:r>
            <a:r>
              <a:rPr lang="en-US" i="1" dirty="0" err="1"/>
              <a:t>datatype</a:t>
            </a:r>
            <a:r>
              <a:rPr lang="en-US" dirty="0" smtClean="0"/>
              <a:t>;</a:t>
            </a:r>
          </a:p>
          <a:p>
            <a:pPr marL="457200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</a:t>
            </a:r>
            <a:r>
              <a:rPr lang="en-US" dirty="0" smtClean="0"/>
              <a:t>Alter Table </a:t>
            </a:r>
            <a:r>
              <a:rPr lang="en-US" i="1" dirty="0" err="1" smtClean="0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Drop column</a:t>
            </a:r>
            <a:r>
              <a:rPr lang="en-US" dirty="0"/>
              <a:t> </a:t>
            </a:r>
            <a:r>
              <a:rPr lang="en-US" i="1" dirty="0" err="1"/>
              <a:t>column_name</a:t>
            </a:r>
            <a:r>
              <a:rPr lang="en-US" dirty="0" smtClean="0"/>
              <a:t>;</a:t>
            </a:r>
          </a:p>
          <a:p>
            <a:pPr marL="457200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</a:t>
            </a:r>
            <a:r>
              <a:rPr lang="en-US" dirty="0" smtClean="0"/>
              <a:t>Alter Table </a:t>
            </a:r>
            <a:r>
              <a:rPr lang="en-US" i="1" dirty="0" err="1" smtClean="0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Alter column</a:t>
            </a:r>
            <a:r>
              <a:rPr lang="en-US" dirty="0"/>
              <a:t> </a:t>
            </a:r>
            <a:r>
              <a:rPr lang="en-US" i="1" dirty="0" err="1"/>
              <a:t>column_name</a:t>
            </a:r>
            <a:r>
              <a:rPr lang="en-US" i="1" dirty="0"/>
              <a:t> </a:t>
            </a:r>
            <a:r>
              <a:rPr lang="en-US" i="1" dirty="0" err="1"/>
              <a:t>datatype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63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/>
              <a:t>View</a:t>
            </a:r>
            <a:r>
              <a:rPr lang="en-US" dirty="0"/>
              <a:t> can be described as virtual table which derived its data from one or more than one table columns. </a:t>
            </a:r>
            <a:endParaRPr lang="en-IN" dirty="0"/>
          </a:p>
          <a:p>
            <a:pPr marL="341313" indent="-341313"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dirty="0"/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/>
              <a:t>They are pre compiled objects</a:t>
            </a:r>
          </a:p>
          <a:p>
            <a:pPr marL="341313" indent="-341313"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dirty="0"/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/>
              <a:t>We can select few columns or rows from a table and put the data set in a view and can use view in the same way as we use tables</a:t>
            </a:r>
          </a:p>
        </p:txBody>
      </p:sp>
    </p:spTree>
    <p:extLst>
      <p:ext uri="{BB962C8B-B14F-4D97-AF65-F5344CB8AC3E}">
        <p14:creationId xmlns:p14="http://schemas.microsoft.com/office/powerpoint/2010/main" val="236066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views:</a:t>
            </a:r>
          </a:p>
          <a:p>
            <a:pPr lvl="1" indent="-284163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Create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view_name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select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stmt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4163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Create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view_emp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select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lvl="1" indent="-284163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empname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employee;</a:t>
            </a:r>
          </a:p>
          <a:p>
            <a:pPr marL="341313" indent="-34131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from views:</a:t>
            </a:r>
          </a:p>
          <a:p>
            <a:pPr lvl="1" indent="-284163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Select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from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view_name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4163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Select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empid,empname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view_emp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341313" indent="-34131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Drop views:</a:t>
            </a:r>
          </a:p>
          <a:p>
            <a:pPr marL="341313" indent="-339725"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Drop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view_name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4163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Drop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view_emp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487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Stored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stored procedure is a prepared SQL code that you can save, so the code can be reused over and over </a:t>
            </a:r>
            <a:r>
              <a:rPr lang="en-US" dirty="0" smtClean="0"/>
              <a:t>again.</a:t>
            </a:r>
          </a:p>
          <a:p>
            <a:r>
              <a:rPr lang="en-US" dirty="0" smtClean="0"/>
              <a:t>if we </a:t>
            </a:r>
            <a:r>
              <a:rPr lang="en-US" dirty="0"/>
              <a:t>have an SQL query that </a:t>
            </a:r>
            <a:r>
              <a:rPr lang="en-US" dirty="0" smtClean="0"/>
              <a:t>we use </a:t>
            </a:r>
            <a:r>
              <a:rPr lang="en-US" dirty="0"/>
              <a:t>over and over again, </a:t>
            </a:r>
            <a:r>
              <a:rPr lang="en-US" dirty="0" smtClean="0"/>
              <a:t>then we can save </a:t>
            </a:r>
            <a:r>
              <a:rPr lang="en-US" dirty="0"/>
              <a:t>it as a stored procedure, and then just call it to execute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Syntax:	Create procedure</a:t>
            </a:r>
            <a:r>
              <a:rPr lang="en-US" dirty="0"/>
              <a:t> </a:t>
            </a:r>
            <a:r>
              <a:rPr lang="en-US" i="1" dirty="0" err="1"/>
              <a:t>procedure_name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     </a:t>
            </a:r>
            <a:r>
              <a:rPr lang="en-US" dirty="0" smtClean="0"/>
              <a:t>  </a:t>
            </a:r>
            <a:r>
              <a:rPr lang="en-US" dirty="0" smtClean="0"/>
              <a:t>	As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     	</a:t>
            </a:r>
            <a:r>
              <a:rPr lang="en-US" dirty="0" smtClean="0"/>
              <a:t>	</a:t>
            </a:r>
            <a:r>
              <a:rPr lang="en-US" i="1" dirty="0" err="1" smtClean="0"/>
              <a:t>sql_statement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    	</a:t>
            </a:r>
            <a:r>
              <a:rPr lang="en-US" dirty="0" smtClean="0"/>
              <a:t>	Go</a:t>
            </a:r>
            <a:r>
              <a:rPr lang="en-US" dirty="0" smtClean="0"/>
              <a:t>;</a:t>
            </a:r>
          </a:p>
          <a:p>
            <a:r>
              <a:rPr lang="en-US" dirty="0" smtClean="0"/>
              <a:t>To </a:t>
            </a:r>
            <a:r>
              <a:rPr lang="en-US" dirty="0"/>
              <a:t>Execute a Stored </a:t>
            </a:r>
            <a:r>
              <a:rPr lang="en-US" dirty="0" smtClean="0"/>
              <a:t>Procedure: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Exec</a:t>
            </a:r>
            <a:r>
              <a:rPr lang="en-US" dirty="0"/>
              <a:t> </a:t>
            </a:r>
            <a:r>
              <a:rPr lang="en-US" i="1" dirty="0" err="1"/>
              <a:t>procedure_name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295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853248"/>
            <a:ext cx="9566834" cy="4395151"/>
          </a:xfrm>
        </p:spPr>
        <p:txBody>
          <a:bodyPr/>
          <a:lstStyle/>
          <a:p>
            <a:r>
              <a:rPr lang="en-US" dirty="0" smtClean="0"/>
              <a:t>Aggregate </a:t>
            </a:r>
            <a:r>
              <a:rPr lang="en-US" dirty="0"/>
              <a:t>Functions provides us basic calculation over a group or a set of values. </a:t>
            </a:r>
            <a:endParaRPr lang="en-US" dirty="0" smtClean="0"/>
          </a:p>
          <a:p>
            <a:r>
              <a:rPr lang="en-US" dirty="0"/>
              <a:t>Aggregate functions are deterministic functions as they return the same value every time they are called by using a specific set of input values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COUNT() function</a:t>
            </a:r>
            <a:r>
              <a:rPr lang="en-US" dirty="0"/>
              <a:t> returns the number of rows in a table or a group, and returns an INT (integer</a:t>
            </a:r>
            <a:r>
              <a:rPr lang="en-US" dirty="0" smtClean="0"/>
              <a:t>)</a:t>
            </a:r>
          </a:p>
          <a:p>
            <a:r>
              <a:rPr lang="en-US" b="1" dirty="0"/>
              <a:t>MIN(), MAX() and AVG() functions</a:t>
            </a:r>
            <a:r>
              <a:rPr lang="en-US" dirty="0"/>
              <a:t> returns the Minimum, Maximum and Average values from a table or a group</a:t>
            </a:r>
            <a:r>
              <a:rPr lang="en-US" dirty="0" smtClean="0"/>
              <a:t>.</a:t>
            </a:r>
          </a:p>
          <a:p>
            <a:r>
              <a:rPr lang="en-US" b="1" dirty="0"/>
              <a:t>SUM() function</a:t>
            </a:r>
            <a:r>
              <a:rPr lang="en-US" dirty="0"/>
              <a:t> returns the Sum of all values from a table or a group.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/>
              <a:t>MS SQL Server is a database server </a:t>
            </a: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/>
              <a:t>Product of Microsoft</a:t>
            </a: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/>
              <a:t>Enables user to write queries and other SQL statements and execute </a:t>
            </a:r>
            <a:r>
              <a:rPr lang="en-IN" dirty="0" smtClean="0"/>
              <a:t>them</a:t>
            </a: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 smtClean="0"/>
              <a:t>is a </a:t>
            </a:r>
            <a:r>
              <a:rPr lang="en-US" dirty="0"/>
              <a:t>Relational Database Management System (RDBMS</a:t>
            </a:r>
            <a:r>
              <a:rPr lang="en-US" dirty="0" smtClean="0"/>
              <a:t>)</a:t>
            </a: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a highly scalable product that can be run on anything from a single laptop, to a network of high-powered cloud servers, and anything in between.  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8901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701" y="914400"/>
            <a:ext cx="98780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Select</a:t>
            </a:r>
            <a:r>
              <a:rPr lang="en-US" dirty="0"/>
              <a:t> </a:t>
            </a:r>
            <a:r>
              <a:rPr lang="en-US" b="1" dirty="0" smtClean="0"/>
              <a:t>Count</a:t>
            </a:r>
            <a:r>
              <a:rPr lang="en-US" dirty="0" smtClean="0"/>
              <a:t>(</a:t>
            </a:r>
            <a:r>
              <a:rPr lang="en-US" i="1" dirty="0" err="1" smtClean="0"/>
              <a:t>column_name</a:t>
            </a:r>
            <a:r>
              <a:rPr lang="en-US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From</a:t>
            </a:r>
            <a:r>
              <a:rPr lang="en-US" dirty="0"/>
              <a:t> </a:t>
            </a:r>
            <a:r>
              <a:rPr lang="en-US" i="1" dirty="0" err="1" smtClean="0"/>
              <a:t>table_name</a:t>
            </a:r>
            <a:endParaRPr lang="en-US" dirty="0" smtClean="0"/>
          </a:p>
          <a:p>
            <a:r>
              <a:rPr lang="en-US" dirty="0" smtClean="0"/>
              <a:t>    Where</a:t>
            </a:r>
            <a:r>
              <a:rPr lang="en-US" dirty="0"/>
              <a:t> </a:t>
            </a:r>
            <a:r>
              <a:rPr lang="en-US" i="1" dirty="0"/>
              <a:t>condition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Select</a:t>
            </a:r>
            <a:r>
              <a:rPr lang="en-US" dirty="0"/>
              <a:t> </a:t>
            </a:r>
            <a:r>
              <a:rPr lang="en-US" b="1" dirty="0" err="1" smtClean="0"/>
              <a:t>Avg</a:t>
            </a:r>
            <a:r>
              <a:rPr lang="en-US" dirty="0" smtClean="0"/>
              <a:t>(</a:t>
            </a:r>
            <a:r>
              <a:rPr lang="en-US" i="1" dirty="0" err="1" smtClean="0"/>
              <a:t>column_name</a:t>
            </a:r>
            <a:r>
              <a:rPr lang="en-US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From</a:t>
            </a:r>
            <a:r>
              <a:rPr lang="en-US" dirty="0"/>
              <a:t>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Where </a:t>
            </a:r>
            <a:r>
              <a:rPr lang="en-US" i="1" dirty="0" smtClean="0"/>
              <a:t>condition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Select</a:t>
            </a:r>
            <a:r>
              <a:rPr lang="en-US" dirty="0"/>
              <a:t> </a:t>
            </a:r>
            <a:r>
              <a:rPr lang="en-US" b="1" dirty="0" smtClean="0"/>
              <a:t>Sum</a:t>
            </a:r>
            <a:r>
              <a:rPr lang="en-US" dirty="0" smtClean="0"/>
              <a:t>(</a:t>
            </a:r>
            <a:r>
              <a:rPr lang="en-US" i="1" dirty="0" err="1" smtClean="0"/>
              <a:t>column_name</a:t>
            </a:r>
            <a:r>
              <a:rPr lang="en-US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From </a:t>
            </a:r>
            <a:r>
              <a:rPr lang="en-US" i="1" dirty="0" err="1" smtClean="0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Where </a:t>
            </a:r>
            <a:r>
              <a:rPr lang="en-US" i="1" dirty="0" smtClean="0"/>
              <a:t>condition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Select</a:t>
            </a:r>
            <a:r>
              <a:rPr lang="en-US" dirty="0"/>
              <a:t> </a:t>
            </a:r>
            <a:r>
              <a:rPr lang="en-US" b="1" dirty="0" smtClean="0"/>
              <a:t>Min</a:t>
            </a:r>
            <a:r>
              <a:rPr lang="en-US" dirty="0" smtClean="0"/>
              <a:t>(</a:t>
            </a:r>
            <a:r>
              <a:rPr lang="en-US" i="1" dirty="0" err="1" smtClean="0"/>
              <a:t>column_name</a:t>
            </a:r>
            <a:r>
              <a:rPr lang="en-US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From</a:t>
            </a:r>
            <a:r>
              <a:rPr lang="en-US" dirty="0"/>
              <a:t>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Where</a:t>
            </a:r>
            <a:r>
              <a:rPr lang="en-US" dirty="0"/>
              <a:t> </a:t>
            </a:r>
            <a:r>
              <a:rPr lang="en-US" i="1" dirty="0"/>
              <a:t>condition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Select</a:t>
            </a:r>
            <a:r>
              <a:rPr lang="en-US" dirty="0"/>
              <a:t> </a:t>
            </a:r>
            <a:r>
              <a:rPr lang="en-US" b="1" dirty="0" smtClean="0"/>
              <a:t>Max</a:t>
            </a:r>
            <a:r>
              <a:rPr lang="en-US" dirty="0" smtClean="0"/>
              <a:t>(</a:t>
            </a:r>
            <a:r>
              <a:rPr lang="en-US" i="1" dirty="0" err="1" smtClean="0"/>
              <a:t>column_name</a:t>
            </a:r>
            <a:r>
              <a:rPr lang="en-US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From</a:t>
            </a:r>
            <a:r>
              <a:rPr lang="en-US" dirty="0"/>
              <a:t>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Where</a:t>
            </a:r>
            <a:r>
              <a:rPr lang="en-US" dirty="0"/>
              <a:t> </a:t>
            </a:r>
            <a:r>
              <a:rPr lang="en-US" i="1" dirty="0"/>
              <a:t>condition</a:t>
            </a:r>
            <a:r>
              <a:rPr lang="en-US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8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4" y="1287887"/>
            <a:ext cx="9289999" cy="4960512"/>
          </a:xfrm>
        </p:spPr>
        <p:txBody>
          <a:bodyPr>
            <a:normAutofit/>
          </a:bodyPr>
          <a:lstStyle/>
          <a:p>
            <a:r>
              <a:rPr lang="en-US" dirty="0"/>
              <a:t>PIVOT is one of the New relational </a:t>
            </a:r>
            <a:r>
              <a:rPr lang="en-US" dirty="0" smtClean="0"/>
              <a:t>operator</a:t>
            </a:r>
          </a:p>
          <a:p>
            <a:r>
              <a:rPr lang="en-US" dirty="0" smtClean="0"/>
              <a:t>It </a:t>
            </a:r>
            <a:r>
              <a:rPr lang="en-US" dirty="0"/>
              <a:t>provides an easy mechanism in </a:t>
            </a:r>
            <a:r>
              <a:rPr lang="en-US" dirty="0" err="1"/>
              <a:t>Sql</a:t>
            </a:r>
            <a:r>
              <a:rPr lang="en-US" dirty="0"/>
              <a:t> Server to transform rows into </a:t>
            </a:r>
            <a:r>
              <a:rPr lang="en-US" dirty="0" smtClean="0"/>
              <a:t>columns.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40423"/>
            <a:ext cx="65" cy="376354"/>
          </a:xfrm>
          <a:prstGeom prst="rect">
            <a:avLst/>
          </a:prstGeom>
          <a:solidFill>
            <a:srgbClr val="E8EA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0423"/>
            <a:ext cx="65" cy="376354"/>
          </a:xfrm>
          <a:prstGeom prst="rect">
            <a:avLst/>
          </a:prstGeom>
          <a:solidFill>
            <a:srgbClr val="E8EA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05" y="2791447"/>
            <a:ext cx="8760183" cy="38669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96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ea typeface="Noto Sans CJK SC Regular" charset="0"/>
                <a:cs typeface="Noto Sans CJK SC Regular" charset="0"/>
              </a:rPr>
              <a:t>Structured  Query  </a:t>
            </a:r>
            <a:r>
              <a:rPr lang="en-IN" sz="4400" dirty="0" smtClean="0">
                <a:ea typeface="Noto Sans CJK SC Regular" charset="0"/>
                <a:cs typeface="Noto Sans CJK SC Regular" charset="0"/>
              </a:rPr>
              <a:t>Language			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spcAft>
                <a:spcPts val="1000"/>
              </a:spcAft>
              <a:buNone/>
            </a:pPr>
            <a:r>
              <a:rPr lang="en-IN" sz="2600" dirty="0" smtClean="0">
                <a:ea typeface="Noto Sans CJK SC Regular" charset="0"/>
                <a:cs typeface="Noto Sans CJK SC Regular" charset="0"/>
              </a:rPr>
              <a:t>SQL</a:t>
            </a:r>
            <a:r>
              <a:rPr lang="en-IN" sz="2600" dirty="0">
                <a:ea typeface="Noto Sans CJK SC Regular" charset="0"/>
                <a:cs typeface="Noto Sans CJK SC Regular" charset="0"/>
              </a:rPr>
              <a:t> statements are used to perform tasks such as update data on a database, or retrieve data from a database. ... Some common relational database management systems that uses SQL are: Oracle, Sybase, Microsoft SQL Server, Access, Ingres, etc.</a:t>
            </a:r>
          </a:p>
        </p:txBody>
      </p:sp>
    </p:spTree>
    <p:extLst>
      <p:ext uri="{BB962C8B-B14F-4D97-AF65-F5344CB8AC3E}">
        <p14:creationId xmlns:p14="http://schemas.microsoft.com/office/powerpoint/2010/main" val="41915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695460"/>
            <a:ext cx="8946541" cy="5552940"/>
          </a:xfrm>
        </p:spPr>
        <p:txBody>
          <a:bodyPr>
            <a:normAutofit/>
          </a:bodyPr>
          <a:lstStyle/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Data Definition Language (DDL</a:t>
            </a:r>
            <a:r>
              <a:rPr lang="en-US" sz="2400" dirty="0" smtClean="0"/>
              <a:t>)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DDL statements are used for creating and defining the Database structure </a:t>
            </a:r>
            <a:endParaRPr lang="en-US" sz="2000" dirty="0" smtClean="0"/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 DDL statements are </a:t>
            </a:r>
            <a:r>
              <a:rPr lang="en-US" sz="2000" dirty="0" smtClean="0"/>
              <a:t>Create, Alter, Drop, Truncate </a:t>
            </a:r>
            <a:r>
              <a:rPr lang="en-US" sz="2000" dirty="0" err="1" smtClean="0"/>
              <a:t>etc</a:t>
            </a:r>
            <a:endParaRPr lang="en-US" sz="2000" dirty="0"/>
          </a:p>
          <a:p>
            <a:pPr marL="0" indent="0"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Data </a:t>
            </a:r>
            <a:r>
              <a:rPr lang="en-US" sz="2400" dirty="0"/>
              <a:t>Manipulation Language (DML)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/>
              <a:t>It </a:t>
            </a:r>
            <a:r>
              <a:rPr lang="en-US" sz="2000" dirty="0"/>
              <a:t>is used to retrieve, store, modify, delete, insert and update data in </a:t>
            </a:r>
            <a:r>
              <a:rPr lang="en-US" sz="2000" dirty="0" smtClean="0"/>
              <a:t>database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DML statements are </a:t>
            </a:r>
            <a:r>
              <a:rPr lang="en-US" sz="2000" dirty="0" smtClean="0"/>
              <a:t>Select, Insert, Delete, Update </a:t>
            </a:r>
            <a:r>
              <a:rPr lang="en-US" sz="2000" dirty="0" err="1" smtClean="0"/>
              <a:t>etc</a:t>
            </a:r>
            <a:endParaRPr lang="en-US" sz="2000" dirty="0"/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1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Creating a database</a:t>
            </a:r>
          </a:p>
          <a:p>
            <a:pPr lvl="1" indent="-28416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Create database &lt;</a:t>
            </a:r>
            <a:r>
              <a:rPr lang="en-US" dirty="0" err="1" smtClean="0"/>
              <a:t>db_name</a:t>
            </a:r>
            <a:r>
              <a:rPr lang="en-US" dirty="0" smtClean="0"/>
              <a:t>&gt;</a:t>
            </a: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Changing </a:t>
            </a:r>
            <a:r>
              <a:rPr lang="en-US" dirty="0"/>
              <a:t>a database</a:t>
            </a:r>
          </a:p>
          <a:p>
            <a:pPr lvl="1" indent="-28416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	Use </a:t>
            </a:r>
            <a:r>
              <a:rPr lang="en-US" dirty="0"/>
              <a:t>&lt;</a:t>
            </a:r>
            <a:r>
              <a:rPr lang="en-US" dirty="0" err="1" smtClean="0"/>
              <a:t>db_name</a:t>
            </a:r>
            <a:r>
              <a:rPr lang="en-US" dirty="0"/>
              <a:t>&gt;</a:t>
            </a: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Dropping </a:t>
            </a:r>
            <a:r>
              <a:rPr lang="en-US" dirty="0"/>
              <a:t>a database</a:t>
            </a:r>
          </a:p>
          <a:p>
            <a:pPr lvl="1" indent="-28416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	Drop </a:t>
            </a:r>
            <a:r>
              <a:rPr lang="en-US" dirty="0"/>
              <a:t>database &lt;</a:t>
            </a:r>
            <a:r>
              <a:rPr lang="en-US" dirty="0" err="1" smtClean="0"/>
              <a:t>db_name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1292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Integer	: Stores whole number</a:t>
            </a:r>
          </a:p>
          <a:p>
            <a:pPr marL="341313" indent="-341313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Float	: Stores real numbers</a:t>
            </a:r>
          </a:p>
          <a:p>
            <a:pPr marL="341313" indent="-341313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	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: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Stores characters</a:t>
            </a:r>
          </a:p>
          <a:p>
            <a:pPr marL="341313" indent="-341313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Decimal    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: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Stores real numbers</a:t>
            </a:r>
          </a:p>
          <a:p>
            <a:pPr marL="341313" indent="-341313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Money	: Stores monetary data. Supports 4 places after decimal</a:t>
            </a:r>
          </a:p>
          <a:p>
            <a:pPr marL="341313" indent="-341313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	: Stores date and time</a:t>
            </a:r>
          </a:p>
          <a:p>
            <a:pPr marL="341313" indent="-341313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Binary	: Stores images and other large 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objects 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2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r>
              <a:rPr lang="en-US" dirty="0"/>
              <a:t>SQL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402"/>
            <a:ext cx="10515600" cy="52417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SQL constraints are used to specify rules for the data in a table.</a:t>
            </a:r>
          </a:p>
          <a:p>
            <a:pPr marL="0" indent="0">
              <a:buNone/>
            </a:pPr>
            <a:r>
              <a:rPr lang="en-US" sz="2400" dirty="0"/>
              <a:t>Constraints are used to limit the type of data that can go into a table. This ensures the accuracy and reliability of the data in the table</a:t>
            </a:r>
            <a:r>
              <a:rPr lang="en-US" dirty="0" smtClean="0"/>
              <a:t>.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sz="2000" b="1" dirty="0" smtClean="0"/>
              <a:t>NOT NULL</a:t>
            </a:r>
            <a:r>
              <a:rPr lang="en-US" sz="2600" dirty="0"/>
              <a:t> - </a:t>
            </a:r>
            <a:r>
              <a:rPr lang="en-US" sz="2400" dirty="0"/>
              <a:t>Ensures that a column cannot have a NULL value</a:t>
            </a:r>
          </a:p>
          <a:p>
            <a:r>
              <a:rPr lang="en-US" sz="2400" b="1" dirty="0"/>
              <a:t>UNIQUE</a:t>
            </a:r>
            <a:r>
              <a:rPr lang="en-US" sz="2400" dirty="0"/>
              <a:t> - Ensures that all values in a column are different</a:t>
            </a:r>
          </a:p>
          <a:p>
            <a:r>
              <a:rPr lang="en-US" sz="2400" b="1" dirty="0"/>
              <a:t>PRIMARY KEY</a:t>
            </a:r>
            <a:r>
              <a:rPr lang="en-US" sz="2400" dirty="0"/>
              <a:t> - A combination of a NOT NULL and UNIQUE. Uniquely identifies each row in a table</a:t>
            </a:r>
          </a:p>
          <a:p>
            <a:r>
              <a:rPr lang="en-US" sz="2400" b="1" dirty="0"/>
              <a:t>FOREIGN </a:t>
            </a:r>
            <a:r>
              <a:rPr lang="en-US" sz="2400" b="1" dirty="0" smtClean="0"/>
              <a:t>KEY</a:t>
            </a:r>
            <a:r>
              <a:rPr lang="en-US" sz="2400" dirty="0" smtClean="0"/>
              <a:t>- </a:t>
            </a:r>
            <a:r>
              <a:rPr lang="en-US" sz="2400" dirty="0"/>
              <a:t>Uniquely identifies a row/record in another table</a:t>
            </a:r>
          </a:p>
          <a:p>
            <a:r>
              <a:rPr lang="en-US" sz="2400" b="1" dirty="0" smtClean="0"/>
              <a:t>CHECK</a:t>
            </a:r>
            <a:r>
              <a:rPr lang="en-US" sz="2400" dirty="0"/>
              <a:t> </a:t>
            </a:r>
            <a:r>
              <a:rPr lang="en-US" sz="2400" dirty="0" smtClean="0"/>
              <a:t>- </a:t>
            </a:r>
            <a:r>
              <a:rPr lang="en-US" sz="2400" dirty="0"/>
              <a:t>Ensures that all values in a column satisfies a specific condition</a:t>
            </a:r>
          </a:p>
          <a:p>
            <a:r>
              <a:rPr lang="en-US" sz="2400" b="1" dirty="0" smtClean="0"/>
              <a:t>DEFAULT</a:t>
            </a:r>
            <a:r>
              <a:rPr lang="en-US" sz="2400" dirty="0" smtClean="0"/>
              <a:t>- </a:t>
            </a:r>
            <a:r>
              <a:rPr lang="en-US" sz="2400" dirty="0"/>
              <a:t>Sets a default value for a column when no value is specified</a:t>
            </a:r>
          </a:p>
          <a:p>
            <a:r>
              <a:rPr lang="en-US" sz="2400" b="1" dirty="0" smtClean="0"/>
              <a:t>INDEX</a:t>
            </a:r>
            <a:r>
              <a:rPr lang="en-US" sz="2400" dirty="0" smtClean="0"/>
              <a:t>- </a:t>
            </a:r>
            <a:r>
              <a:rPr lang="en-US" sz="2400" dirty="0"/>
              <a:t>Used to create and retrieve data from the database very </a:t>
            </a:r>
            <a:r>
              <a:rPr lang="en-US" sz="2400" dirty="0" smtClean="0"/>
              <a:t>quickly.</a:t>
            </a:r>
            <a:endParaRPr lang="en-US" sz="24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504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CREATE</a:t>
            </a:r>
            <a:r>
              <a:rPr lang="en-US" dirty="0"/>
              <a:t> TABLE Persons (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ID 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smtClean="0"/>
              <a:t>Not </a:t>
            </a:r>
            <a:r>
              <a:rPr lang="en-US" dirty="0"/>
              <a:t>N</a:t>
            </a:r>
            <a:r>
              <a:rPr lang="en-US" dirty="0" smtClean="0"/>
              <a:t>ull Unique,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/>
              <a:t>varchar</a:t>
            </a:r>
            <a:r>
              <a:rPr lang="en-US" dirty="0"/>
              <a:t>(255) </a:t>
            </a:r>
            <a:r>
              <a:rPr lang="en-US" dirty="0" smtClean="0"/>
              <a:t>Not Null,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br>
              <a:rPr lang="en-US" dirty="0"/>
            </a:br>
            <a:r>
              <a:rPr lang="en-US" dirty="0"/>
              <a:t>    Age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Check (Age&gt;=18)</a:t>
            </a:r>
            <a:br>
              <a:rPr lang="en-US" dirty="0" smtClean="0"/>
            </a:br>
            <a:r>
              <a:rPr lang="en-US" dirty="0" smtClean="0"/>
              <a:t>   Primary key (ID)</a:t>
            </a:r>
            <a:br>
              <a:rPr lang="en-US" dirty="0" smtClean="0"/>
            </a:b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1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41313">
              <a:spcBef>
                <a:spcPts val="8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/>
              <a:t>Create table </a:t>
            </a:r>
            <a:r>
              <a:rPr lang="en-US" dirty="0" err="1" smtClean="0"/>
              <a:t>table_name</a:t>
            </a:r>
            <a:endParaRPr lang="en-US" dirty="0"/>
          </a:p>
          <a:p>
            <a:pPr indent="-341313">
              <a:spcBef>
                <a:spcPts val="8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/>
              <a:t>(</a:t>
            </a:r>
          </a:p>
          <a:p>
            <a:pPr indent="-341313">
              <a:spcBef>
                <a:spcPts val="8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/>
              <a:t>	col1	data type,</a:t>
            </a:r>
          </a:p>
          <a:p>
            <a:pPr indent="-341313">
              <a:spcBef>
                <a:spcPts val="8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/>
              <a:t>	col2	data type</a:t>
            </a:r>
          </a:p>
          <a:p>
            <a:pPr indent="-341313">
              <a:spcBef>
                <a:spcPts val="8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/>
              <a:t>);</a:t>
            </a:r>
          </a:p>
          <a:p>
            <a:pPr indent="-341313">
              <a:spcBef>
                <a:spcPts val="8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/>
              <a:t>	- Creates a table with two columns</a:t>
            </a:r>
          </a:p>
          <a:p>
            <a:pPr indent="-341313">
              <a:spcBef>
                <a:spcPts val="8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/>
              <a:t>Drop table </a:t>
            </a:r>
            <a:r>
              <a:rPr lang="en-US" dirty="0" err="1" smtClean="0"/>
              <a:t>table_name</a:t>
            </a:r>
            <a:r>
              <a:rPr lang="en-US" dirty="0"/>
              <a:t>; </a:t>
            </a:r>
          </a:p>
          <a:p>
            <a:pPr indent="-341313">
              <a:spcBef>
                <a:spcPts val="8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/>
              <a:t>	- Drops the table structure</a:t>
            </a:r>
          </a:p>
        </p:txBody>
      </p:sp>
    </p:spTree>
    <p:extLst>
      <p:ext uri="{BB962C8B-B14F-4D97-AF65-F5344CB8AC3E}">
        <p14:creationId xmlns:p14="http://schemas.microsoft.com/office/powerpoint/2010/main" val="24861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172</TotalTime>
  <Words>424</Words>
  <Application>Microsoft Office PowerPoint</Application>
  <PresentationFormat>Widescreen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Noto Sans CJK SC Regular</vt:lpstr>
      <vt:lpstr>Times New Roman</vt:lpstr>
      <vt:lpstr>Wingdings</vt:lpstr>
      <vt:lpstr>Wingdings 3</vt:lpstr>
      <vt:lpstr>Ion</vt:lpstr>
      <vt:lpstr>SQL  SERVER</vt:lpstr>
      <vt:lpstr>Introduction</vt:lpstr>
      <vt:lpstr>Structured  Query  Language       </vt:lpstr>
      <vt:lpstr>PowerPoint Presentation</vt:lpstr>
      <vt:lpstr>Database Operations</vt:lpstr>
      <vt:lpstr>SQL Server Data Types</vt:lpstr>
      <vt:lpstr>SQL Constraints</vt:lpstr>
      <vt:lpstr>Constraints Example</vt:lpstr>
      <vt:lpstr>Table Managment</vt:lpstr>
      <vt:lpstr>Select Statement</vt:lpstr>
      <vt:lpstr>Insert Statement</vt:lpstr>
      <vt:lpstr>Update Statement</vt:lpstr>
      <vt:lpstr>Delete Statement</vt:lpstr>
      <vt:lpstr>Truncate</vt:lpstr>
      <vt:lpstr>Alter Statement</vt:lpstr>
      <vt:lpstr>Views</vt:lpstr>
      <vt:lpstr>Views</vt:lpstr>
      <vt:lpstr> Stored Procedure</vt:lpstr>
      <vt:lpstr>Aggregate Functions</vt:lpstr>
      <vt:lpstr>PowerPoint Presentation</vt:lpstr>
      <vt:lpstr>PIVOT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 SERVER</dc:title>
  <dc:creator>apgore20@gmail.com</dc:creator>
  <cp:lastModifiedBy>apgore20@gmail.com</cp:lastModifiedBy>
  <cp:revision>24</cp:revision>
  <dcterms:created xsi:type="dcterms:W3CDTF">2018-07-27T04:49:58Z</dcterms:created>
  <dcterms:modified xsi:type="dcterms:W3CDTF">2018-07-27T16:32:54Z</dcterms:modified>
</cp:coreProperties>
</file>